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6858000" cx="12192000"/>
  <p:notesSz cx="6858000" cy="9144000"/>
  <p:embeddedFontLst>
    <p:embeddedFont>
      <p:font typeface="Play"/>
      <p:regular r:id="rId47"/>
      <p:bold r:id="rId48"/>
    </p:embeddedFont>
    <p:embeddedFont>
      <p:font typeface="Robot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lay-bold.fntdata"/><Relationship Id="rId47" Type="http://schemas.openxmlformats.org/officeDocument/2006/relationships/font" Target="fonts/Play-regular.fntdata"/><Relationship Id="rId49" Type="http://schemas.openxmlformats.org/officeDocument/2006/relationships/font" Target="fonts/Robo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1638994" y="167365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638994" y="4153326"/>
            <a:ext cx="9144000" cy="687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A brown blot on a black background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6120053">
            <a:off x="-3676517" y="2955250"/>
            <a:ext cx="7772400" cy="61767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liquid on a black background&#10;&#10;Description automatically generated"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0600" y="-1266257"/>
            <a:ext cx="7772400" cy="619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buClr>
                <a:srgbClr val="767780"/>
              </a:buClr>
              <a:buSzPts val="1200"/>
              <a:buFont typeface="Arial"/>
              <a:buNone/>
              <a:defRPr sz="1200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780"/>
              </a:buClr>
              <a:buSzPts val="2400"/>
              <a:buNone/>
              <a:defRPr sz="2400">
                <a:solidFill>
                  <a:srgbClr val="76778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2000"/>
              <a:buNone/>
              <a:defRPr sz="2000">
                <a:solidFill>
                  <a:srgbClr val="76778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800"/>
              <a:buNone/>
              <a:defRPr sz="1800">
                <a:solidFill>
                  <a:srgbClr val="76778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7780"/>
              </a:buClr>
              <a:buSzPts val="1600"/>
              <a:buNone/>
              <a:defRPr sz="1600">
                <a:solidFill>
                  <a:srgbClr val="767780"/>
                </a:solidFill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677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42.jp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ctrTitle"/>
          </p:nvPr>
        </p:nvSpPr>
        <p:spPr>
          <a:xfrm>
            <a:off x="1524000" y="1694524"/>
            <a:ext cx="9144000" cy="3055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My Content is Generating Revenue, Now What?</a:t>
            </a:r>
            <a:endParaRPr/>
          </a:p>
        </p:txBody>
      </p:sp>
      <p:sp>
        <p:nvSpPr>
          <p:cNvPr id="100" name="Google Shape;100;p14"/>
          <p:cNvSpPr txBox="1"/>
          <p:nvPr>
            <p:ph idx="1" type="subTitle"/>
          </p:nvPr>
        </p:nvSpPr>
        <p:spPr>
          <a:xfrm>
            <a:off x="1524000" y="4750375"/>
            <a:ext cx="9144000" cy="687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Jonathan Feniak, Esq, MBA</a:t>
            </a:r>
            <a:endParaRPr/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617" y="5929423"/>
            <a:ext cx="3662765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/>
          <p:nvPr>
            <p:ph idx="2" type="body"/>
          </p:nvPr>
        </p:nvSpPr>
        <p:spPr>
          <a:xfrm>
            <a:off x="839788" y="2207029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Contract Disputes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Employee Claims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Copyright Infringement Claims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Business Partner Disputes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Defamation Lawsuits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Federal Trade Commission Actions (FTC)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Failure to Disclose Payments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Deceptive practices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Securities and Exchange Commission Actions (SEC)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Securities Fraud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Criminal Penalties</a:t>
            </a:r>
            <a:endParaRPr/>
          </a:p>
        </p:txBody>
      </p:sp>
      <p:sp>
        <p:nvSpPr>
          <p:cNvPr id="193" name="Google Shape;193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“You” will probably get sued.</a:t>
            </a:r>
            <a:endParaRPr/>
          </a:p>
        </p:txBody>
      </p:sp>
      <p:pic>
        <p:nvPicPr>
          <p:cNvPr descr="A person sitting on a couch&#10;&#10;Description automatically generated" id="194" name="Google Shape;194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1007" r="0" t="0"/>
          <a:stretch/>
        </p:blipFill>
        <p:spPr>
          <a:xfrm>
            <a:off x="6219170" y="802637"/>
            <a:ext cx="4750657" cy="52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rectangular object with black edges&#10;&#10;Description automatically generated"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2528" y="592774"/>
            <a:ext cx="1813330" cy="826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Who is “You”?</a:t>
            </a:r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838200" y="2071832"/>
            <a:ext cx="10367355" cy="3647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Creating a smaller “You”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Limiting your liability with a business entity: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Limited Liability Company (LLC)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Corporation</a:t>
            </a:r>
            <a:endParaRPr/>
          </a:p>
        </p:txBody>
      </p:sp>
      <p:pic>
        <p:nvPicPr>
          <p:cNvPr descr="A green shield with a white check mark&#10;&#10;Description automatically generated" id="203" name="Google Shape;20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434" y="1801525"/>
            <a:ext cx="2900795" cy="290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rectangular object with black edges&#10;&#10;Description automatically generated" id="208" name="Google Shape;20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9574" y="3056026"/>
            <a:ext cx="2532849" cy="115468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>
            <p:ph type="title"/>
          </p:nvPr>
        </p:nvSpPr>
        <p:spPr>
          <a:xfrm>
            <a:off x="699312" y="393396"/>
            <a:ext cx="8199814" cy="22500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8000"/>
              <a:t>Limited Liability Company</a:t>
            </a:r>
            <a:endParaRPr/>
          </a:p>
        </p:txBody>
      </p:sp>
      <p:sp>
        <p:nvSpPr>
          <p:cNvPr id="210" name="Google Shape;210;p25"/>
          <p:cNvSpPr txBox="1"/>
          <p:nvPr/>
        </p:nvSpPr>
        <p:spPr>
          <a:xfrm>
            <a:off x="4908583" y="4865062"/>
            <a:ext cx="658410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Corporation?</a:t>
            </a:r>
            <a:endParaRPr/>
          </a:p>
        </p:txBody>
      </p:sp>
      <p:sp>
        <p:nvSpPr>
          <p:cNvPr id="211" name="Google Shape;211;p25"/>
          <p:cNvSpPr txBox="1"/>
          <p:nvPr/>
        </p:nvSpPr>
        <p:spPr>
          <a:xfrm>
            <a:off x="5373831" y="3056026"/>
            <a:ext cx="1444337" cy="11546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7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/>
          </a:p>
        </p:txBody>
      </p:sp>
      <p:pic>
        <p:nvPicPr>
          <p:cNvPr descr="A group of tall buildings&#10;&#10;Description automatically generated" id="212" name="Google Shape;21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7387" y="3633367"/>
            <a:ext cx="2454371" cy="2454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sign with black text&#10;&#10;Description automatically generated" id="213" name="Google Shape;21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66540" y="255324"/>
            <a:ext cx="2526148" cy="252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liquid on a black background&#10;&#10;Description automatically generated" id="219" name="Google Shape;2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013010">
            <a:off x="5354639" y="-599158"/>
            <a:ext cx="10100456" cy="805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 txBox="1"/>
          <p:nvPr>
            <p:ph type="title"/>
          </p:nvPr>
        </p:nvSpPr>
        <p:spPr>
          <a:xfrm>
            <a:off x="510883" y="1315000"/>
            <a:ext cx="6438557" cy="4227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r>
              <a:rPr lang="en-US" sz="9600"/>
              <a:t>Limited </a:t>
            </a:r>
            <a:br>
              <a:rPr lang="en-US" sz="9600"/>
            </a:br>
            <a:r>
              <a:rPr lang="en-US" sz="9600"/>
              <a:t>Liability Company</a:t>
            </a:r>
            <a:endParaRPr/>
          </a:p>
        </p:txBody>
      </p:sp>
      <p:pic>
        <p:nvPicPr>
          <p:cNvPr descr="A white sign with black text&#10;&#10;Description automatically generated" id="221" name="Google Shape;2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9440" y="1639311"/>
            <a:ext cx="3579376" cy="357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 txBox="1"/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b="1" lang="en-US" sz="5400">
                <a:latin typeface="Arial"/>
                <a:ea typeface="Arial"/>
                <a:cs typeface="Arial"/>
                <a:sym typeface="Arial"/>
              </a:rPr>
              <a:t>Creating a Stronger “Not You”</a:t>
            </a:r>
            <a:endParaRPr/>
          </a:p>
        </p:txBody>
      </p:sp>
      <p:sp>
        <p:nvSpPr>
          <p:cNvPr id="229" name="Google Shape;229;p27"/>
          <p:cNvSpPr/>
          <p:nvPr/>
        </p:nvSpPr>
        <p:spPr>
          <a:xfrm>
            <a:off x="572493" y="1681544"/>
            <a:ext cx="10972800" cy="18288"/>
          </a:xfrm>
          <a:custGeom>
            <a:rect b="b" l="l" r="r" t="t"/>
            <a:pathLst>
              <a:path extrusionOk="0" fill="none" h="18288" w="1097280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extrusionOk="0" h="18288" w="1097280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cap="rnd" cmpd="sng" w="44450">
            <a:solidFill>
              <a:schemeClr val="accent2">
                <a:alpha val="74901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 txBox="1"/>
          <p:nvPr>
            <p:ph idx="2" type="body"/>
          </p:nvPr>
        </p:nvSpPr>
        <p:spPr>
          <a:xfrm>
            <a:off x="572493" y="2071316"/>
            <a:ext cx="6713552" cy="4119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Avoiding “veil piercing”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Creating a clear distinction between personal and business activity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Avoid commingling assets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Avoid “Living out” of the business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Signing Contracts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Company Name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By: Jonathan N. Feniak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Title: Manager</a:t>
            </a:r>
            <a:endParaRPr/>
          </a:p>
        </p:txBody>
      </p:sp>
      <p:pic>
        <p:nvPicPr>
          <p:cNvPr descr="A person sitting at a desk with a pencil&#10;&#10;Description automatically generated" id="231" name="Google Shape;231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8724" r="9224" t="0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>
            <p:ph idx="2" type="body"/>
          </p:nvPr>
        </p:nvSpPr>
        <p:spPr>
          <a:xfrm>
            <a:off x="839788" y="2024149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Appoint a registered agent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File annual reports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Maintain business records</a:t>
            </a:r>
            <a:endParaRPr/>
          </a:p>
        </p:txBody>
      </p:sp>
      <p:sp>
        <p:nvSpPr>
          <p:cNvPr id="239" name="Google Shape;239;p28"/>
          <p:cNvSpPr txBox="1"/>
          <p:nvPr>
            <p:ph type="title"/>
          </p:nvPr>
        </p:nvSpPr>
        <p:spPr>
          <a:xfrm>
            <a:off x="839788" y="802637"/>
            <a:ext cx="3932237" cy="5657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Legal Compliance</a:t>
            </a:r>
            <a:endParaRPr/>
          </a:p>
        </p:txBody>
      </p:sp>
      <p:pic>
        <p:nvPicPr>
          <p:cNvPr descr="A judge and a judge discussing a contract&#10;&#10;Description automatically generated with medium confidence" id="240" name="Google Shape;240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3188" y="1366837"/>
            <a:ext cx="61722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>
            <p:ph idx="2" type="body"/>
          </p:nvPr>
        </p:nvSpPr>
        <p:spPr>
          <a:xfrm>
            <a:off x="839787" y="2239618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Helpful with these types of claims: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Contract Disputes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Employee Claims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Copyright Infringement Claims</a:t>
            </a:r>
            <a:endParaRPr/>
          </a:p>
        </p:txBody>
      </p:sp>
      <p:sp>
        <p:nvSpPr>
          <p:cNvPr id="247" name="Google Shape;247;p29"/>
          <p:cNvSpPr txBox="1"/>
          <p:nvPr>
            <p:ph type="title"/>
          </p:nvPr>
        </p:nvSpPr>
        <p:spPr>
          <a:xfrm>
            <a:off x="839788" y="802637"/>
            <a:ext cx="3932237" cy="1221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Business Entities - the Limits of Protection</a:t>
            </a:r>
            <a:endParaRPr/>
          </a:p>
        </p:txBody>
      </p:sp>
      <p:pic>
        <p:nvPicPr>
          <p:cNvPr descr="A close-up of a lock on a circuit board&#10;&#10;Description automatically generated" id="248" name="Google Shape;248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3188" y="1368847"/>
            <a:ext cx="6172200" cy="4110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>
            <p:ph idx="2" type="body"/>
          </p:nvPr>
        </p:nvSpPr>
        <p:spPr>
          <a:xfrm>
            <a:off x="839787" y="2239618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What’s easier than “piercing the veil”?  Sue everybody!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Holding individuals personally liable for company actions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Likely when these are involved: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Federal Trade Commission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Securities and Exchange Commission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State regulators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Aggressive plaintiff’s attorneys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55" name="Google Shape;255;p30"/>
          <p:cNvSpPr txBox="1"/>
          <p:nvPr>
            <p:ph type="title"/>
          </p:nvPr>
        </p:nvSpPr>
        <p:spPr>
          <a:xfrm>
            <a:off x="839788" y="802637"/>
            <a:ext cx="3932237" cy="1221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Sometimes “You” can’t separate yourself from “You”</a:t>
            </a:r>
            <a:endParaRPr/>
          </a:p>
        </p:txBody>
      </p:sp>
      <p:pic>
        <p:nvPicPr>
          <p:cNvPr descr="A person with her hands on her face&#10;&#10;Description automatically generated" id="256" name="Google Shape;256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0888" y="1868487"/>
            <a:ext cx="4876800" cy="31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>
            <p:ph idx="2" type="body"/>
          </p:nvPr>
        </p:nvSpPr>
        <p:spPr>
          <a:xfrm>
            <a:off x="839787" y="2239618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Domestic Asset Protection Trusts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Offshore Trusts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Charging Order Protection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Fraudulent Transfers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Protected Assets</a:t>
            </a:r>
            <a:endParaRPr/>
          </a:p>
        </p:txBody>
      </p:sp>
      <p:sp>
        <p:nvSpPr>
          <p:cNvPr id="263" name="Google Shape;263;p31"/>
          <p:cNvSpPr txBox="1"/>
          <p:nvPr>
            <p:ph type="title"/>
          </p:nvPr>
        </p:nvSpPr>
        <p:spPr>
          <a:xfrm>
            <a:off x="839787" y="802637"/>
            <a:ext cx="3932237" cy="1009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Personal Asset Protection</a:t>
            </a:r>
            <a:endParaRPr/>
          </a:p>
        </p:txBody>
      </p:sp>
      <p:pic>
        <p:nvPicPr>
          <p:cNvPr descr="A house with a garden and a patio&#10;&#10;Description automatically generated with medium confidence" id="264" name="Google Shape;264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3188" y="1670772"/>
            <a:ext cx="6172200" cy="3506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>
            <p:ph type="ctrTitle"/>
          </p:nvPr>
        </p:nvSpPr>
        <p:spPr>
          <a:xfrm>
            <a:off x="1524000" y="2272261"/>
            <a:ext cx="9144000" cy="23134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You Will Have to Pay Taxes.</a:t>
            </a:r>
            <a:endParaRPr/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617" y="5929423"/>
            <a:ext cx="3662765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838200" y="5199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 sz="4400" u="none" strike="noStrike">
                <a:latin typeface="Arial"/>
                <a:ea typeface="Arial"/>
                <a:cs typeface="Arial"/>
                <a:sym typeface="Arial"/>
              </a:rPr>
              <a:t>LIFE</a:t>
            </a:r>
            <a:r>
              <a:rPr lang="en-US" sz="4400" u="none" strike="noStrike">
                <a:latin typeface="Arial"/>
                <a:ea typeface="Arial"/>
                <a:cs typeface="Arial"/>
                <a:sym typeface="Arial"/>
              </a:rPr>
              <a:t> is what happens while you’re busy making other </a:t>
            </a:r>
            <a:r>
              <a:rPr b="1" lang="en-US" sz="4400" u="none" strike="noStrike">
                <a:latin typeface="Arial"/>
                <a:ea typeface="Arial"/>
                <a:cs typeface="Arial"/>
                <a:sym typeface="Arial"/>
              </a:rPr>
              <a:t>PLANS</a:t>
            </a:r>
            <a:r>
              <a:rPr lang="en-US" sz="4400" u="none" strike="noStrike"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838200" y="2071833"/>
            <a:ext cx="10367355" cy="495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 sz="2400"/>
              <a:t>Plan</a:t>
            </a:r>
            <a:r>
              <a:rPr lang="en-US" sz="2400"/>
              <a:t>: Get married and start a family</a:t>
            </a:r>
            <a:endParaRPr/>
          </a:p>
        </p:txBody>
      </p:sp>
      <p:sp>
        <p:nvSpPr>
          <p:cNvPr id="109" name="Google Shape;109;p15"/>
          <p:cNvSpPr txBox="1"/>
          <p:nvPr/>
        </p:nvSpPr>
        <p:spPr>
          <a:xfrm>
            <a:off x="838200" y="2477967"/>
            <a:ext cx="10367355" cy="54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5 years of trying and can’t get pregnant</a:t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838200" y="3019904"/>
            <a:ext cx="10367355" cy="495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No kids, so raise and show vizslas.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838200" y="3426038"/>
            <a:ext cx="10367355" cy="54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In NYC on 9/11 and finally get home 9/13 and conceive twin boys.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838200" y="3967975"/>
            <a:ext cx="10367355" cy="495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Start a hedge fund.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838200" y="4374109"/>
            <a:ext cx="10367355" cy="54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2008 Financial Crisis.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838200" y="4916046"/>
            <a:ext cx="10367355" cy="495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Plan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Be a financial advisor.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838200" y="5322180"/>
            <a:ext cx="10367355" cy="541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Deeply unhappy so I go to law school.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615142" y="500426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3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5400">
                <a:latin typeface="Arial"/>
                <a:ea typeface="Arial"/>
                <a:cs typeface="Arial"/>
                <a:sym typeface="Arial"/>
              </a:rPr>
              <a:t>You Will Have to Pay Taxes.</a:t>
            </a:r>
            <a:endParaRPr/>
          </a:p>
        </p:txBody>
      </p:sp>
      <p:sp>
        <p:nvSpPr>
          <p:cNvPr id="277" name="Google Shape;277;p33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3"/>
          <p:cNvSpPr txBox="1"/>
          <p:nvPr>
            <p:ph idx="2" type="body"/>
          </p:nvPr>
        </p:nvSpPr>
        <p:spPr>
          <a:xfrm>
            <a:off x="640080" y="2872899"/>
            <a:ext cx="4879571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Content Revenue is “Earned Income” from a “Trade or Business”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Subject to: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State Income Tax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Federal Income Tax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FICA Tax 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12.4% of income up to $168,600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2.9% of income with no limit</a:t>
            </a:r>
            <a:endParaRPr/>
          </a:p>
          <a:p>
            <a:pPr indent="-22860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0.9% of amount above $200,000</a:t>
            </a:r>
            <a:endParaRPr/>
          </a:p>
        </p:txBody>
      </p:sp>
      <p:pic>
        <p:nvPicPr>
          <p:cNvPr descr="A person and person looking at papers&#10;&#10;Description automatically generated" id="279" name="Google Shape;279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2514" r="30531" t="0"/>
          <a:stretch/>
        </p:blipFill>
        <p:spPr>
          <a:xfrm>
            <a:off x="5648762" y="10"/>
            <a:ext cx="6878775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4"/>
          <p:cNvSpPr txBox="1"/>
          <p:nvPr>
            <p:ph type="title"/>
          </p:nvPr>
        </p:nvSpPr>
        <p:spPr>
          <a:xfrm>
            <a:off x="4654296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en-US" sz="5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Reducing Taxes</a:t>
            </a:r>
            <a:endParaRPr/>
          </a:p>
        </p:txBody>
      </p:sp>
      <p:pic>
        <p:nvPicPr>
          <p:cNvPr descr="A person's hand holding a pen and a calculator on papers&#10;&#10;Description automatically generated" id="288" name="Google Shape;288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4298" r="40292" t="0"/>
          <a:stretch/>
        </p:blipFill>
        <p:spPr>
          <a:xfrm>
            <a:off x="20" y="10"/>
            <a:ext cx="4041316" cy="419375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/>
          <p:nvPr/>
        </p:nvSpPr>
        <p:spPr>
          <a:xfrm>
            <a:off x="4654296" y="2463186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le of paper money&#10;&#10;Description automatically generated" id="290" name="Google Shape;290;p34"/>
          <p:cNvPicPr preferRelativeResize="0"/>
          <p:nvPr/>
        </p:nvPicPr>
        <p:blipFill rotWithShape="1">
          <a:blip r:embed="rId4">
            <a:alphaModFix/>
          </a:blip>
          <a:srcRect b="3" l="0" r="3" t="4190"/>
          <a:stretch/>
        </p:blipFill>
        <p:spPr>
          <a:xfrm>
            <a:off x="1" y="4267200"/>
            <a:ext cx="4051081" cy="2590800"/>
          </a:xfrm>
          <a:custGeom>
            <a:rect b="b" l="l" r="r" t="t"/>
            <a:pathLst>
              <a:path extrusionOk="0" h="2496030" w="4051081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91" name="Google Shape;291;p34"/>
          <p:cNvGrpSpPr/>
          <p:nvPr/>
        </p:nvGrpSpPr>
        <p:grpSpPr>
          <a:xfrm>
            <a:off x="4654296" y="2816351"/>
            <a:ext cx="7183028" cy="3602737"/>
            <a:chOff x="0" y="109727"/>
            <a:chExt cx="7183028" cy="3602737"/>
          </a:xfrm>
        </p:grpSpPr>
        <p:sp>
          <p:nvSpPr>
            <p:cNvPr id="292" name="Google Shape;292;p34"/>
            <p:cNvSpPr/>
            <p:nvPr/>
          </p:nvSpPr>
          <p:spPr>
            <a:xfrm>
              <a:off x="0" y="109727"/>
              <a:ext cx="7183028" cy="1545958"/>
            </a:xfrm>
            <a:prstGeom prst="roundRect">
              <a:avLst>
                <a:gd fmla="val 10000" name="adj"/>
              </a:avLst>
            </a:prstGeom>
            <a:solidFill>
              <a:srgbClr val="D7E7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45510" y="568605"/>
              <a:ext cx="628201" cy="62820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1676852" y="311614"/>
              <a:ext cx="1448712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4"/>
            <p:cNvSpPr txBox="1"/>
            <p:nvPr/>
          </p:nvSpPr>
          <p:spPr>
            <a:xfrm>
              <a:off x="1676852" y="311614"/>
              <a:ext cx="1448712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875" lIns="120875" spcFirstLastPara="1" rIns="120875" wrap="square" tIns="120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Deductions reduce all taxes</a:t>
              </a: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417314" y="344954"/>
              <a:ext cx="3436762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4"/>
            <p:cNvSpPr txBox="1"/>
            <p:nvPr/>
          </p:nvSpPr>
          <p:spPr>
            <a:xfrm>
              <a:off x="3417314" y="344954"/>
              <a:ext cx="3436762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875" lIns="120875" spcFirstLastPara="1" rIns="120875" wrap="square" tIns="120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r>
                <a:rPr lang="en-US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Take every valid business deduction…and keep meticulous records so you are “audit proof”</a:t>
              </a: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0" y="1941232"/>
              <a:ext cx="7183028" cy="1771232"/>
            </a:xfrm>
            <a:prstGeom prst="roundRect">
              <a:avLst>
                <a:gd fmla="val 10000" name="adj"/>
              </a:avLst>
            </a:prstGeom>
            <a:solidFill>
              <a:srgbClr val="D7E7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45510" y="2512747"/>
              <a:ext cx="628201" cy="62820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1710988" y="2255756"/>
              <a:ext cx="1114417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4"/>
            <p:cNvSpPr txBox="1"/>
            <p:nvPr/>
          </p:nvSpPr>
          <p:spPr>
            <a:xfrm>
              <a:off x="1710988" y="2255756"/>
              <a:ext cx="1114417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875" lIns="120875" spcFirstLastPara="1" rIns="120875" wrap="square" tIns="120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State Income Taxes</a:t>
              </a: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416122" y="2284881"/>
              <a:ext cx="3436815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4"/>
            <p:cNvSpPr txBox="1"/>
            <p:nvPr/>
          </p:nvSpPr>
          <p:spPr>
            <a:xfrm>
              <a:off x="3416122" y="2284881"/>
              <a:ext cx="3436815" cy="1142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875" lIns="120875" spcFirstLastPara="1" rIns="120875" wrap="square" tIns="120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Move to a low tax state: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Alaska, Florida, Nevada, New Hampshire, South Dakota, Tennessee, Texas, Washington and Wyoming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Puerto Rico!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5"/>
          <p:cNvSpPr txBox="1"/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Reducing Taxes by Changing Tax Classification</a:t>
            </a:r>
            <a:endParaRPr/>
          </a:p>
        </p:txBody>
      </p:sp>
      <p:sp>
        <p:nvSpPr>
          <p:cNvPr id="311" name="Google Shape;311;p35"/>
          <p:cNvSpPr/>
          <p:nvPr/>
        </p:nvSpPr>
        <p:spPr>
          <a:xfrm>
            <a:off x="643278" y="2372868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5"/>
          <p:cNvSpPr txBox="1"/>
          <p:nvPr>
            <p:ph idx="2" type="body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Entity Type is determined at the state level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LLC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Corporation</a:t>
            </a:r>
            <a:endParaRPr/>
          </a:p>
          <a:p>
            <a:pPr indent="-889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/>
              <a:t>Tax Classification based on 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Default Rules OR</a:t>
            </a:r>
            <a:endParaRPr/>
          </a:p>
          <a:p>
            <a:pPr indent="-22860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Federal Election</a:t>
            </a:r>
            <a:endParaRPr/>
          </a:p>
        </p:txBody>
      </p:sp>
      <p:pic>
        <p:nvPicPr>
          <p:cNvPr descr="A pen on top of a tax form&#10;&#10;Description automatically generated" id="313" name="Google Shape;313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9048" y="1607069"/>
            <a:ext cx="5458968" cy="364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type="title"/>
          </p:nvPr>
        </p:nvSpPr>
        <p:spPr>
          <a:xfrm>
            <a:off x="3686556" y="534613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Default Tax Classifications</a:t>
            </a:r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2617191" y="2728116"/>
            <a:ext cx="6957617" cy="3343410"/>
            <a:chOff x="6371" y="102230"/>
            <a:chExt cx="6957617" cy="3343410"/>
          </a:xfrm>
        </p:grpSpPr>
        <p:sp>
          <p:nvSpPr>
            <p:cNvPr id="321" name="Google Shape;321;p36"/>
            <p:cNvSpPr/>
            <p:nvPr/>
          </p:nvSpPr>
          <p:spPr>
            <a:xfrm>
              <a:off x="1046015" y="102230"/>
              <a:ext cx="1119616" cy="111961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6371" y="1365613"/>
              <a:ext cx="3198904" cy="47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6"/>
            <p:cNvSpPr txBox="1"/>
            <p:nvPr/>
          </p:nvSpPr>
          <p:spPr>
            <a:xfrm>
              <a:off x="6371" y="1365613"/>
              <a:ext cx="3198904" cy="47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b="1" lang="en-US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Single Member LLC</a:t>
              </a: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6371" y="1912317"/>
              <a:ext cx="3198904" cy="1533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6"/>
            <p:cNvSpPr txBox="1"/>
            <p:nvPr/>
          </p:nvSpPr>
          <p:spPr>
            <a:xfrm>
              <a:off x="6371" y="1912317"/>
              <a:ext cx="3198904" cy="1533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boto"/>
                <a:buNone/>
              </a:pP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Disregarded Entity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boto"/>
                <a:buNone/>
              </a:pP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Reported on Schedule C of your 1040</a:t>
              </a: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4804728" y="102230"/>
              <a:ext cx="1119616" cy="111961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-12999" r="-12999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3765084" y="1365613"/>
              <a:ext cx="3198904" cy="47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6"/>
            <p:cNvSpPr txBox="1"/>
            <p:nvPr/>
          </p:nvSpPr>
          <p:spPr>
            <a:xfrm>
              <a:off x="3765084" y="1365613"/>
              <a:ext cx="3198904" cy="47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b="1" lang="en-US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Multi-Member LLC</a:t>
              </a: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3765084" y="1912317"/>
              <a:ext cx="3198904" cy="1533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6"/>
            <p:cNvSpPr txBox="1"/>
            <p:nvPr/>
          </p:nvSpPr>
          <p:spPr>
            <a:xfrm>
              <a:off x="3765084" y="1912317"/>
              <a:ext cx="3198904" cy="1533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boto"/>
                <a:buNone/>
              </a:pP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Partnership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Roboto"/>
                <a:buNone/>
              </a:pP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Income reported on Partnership Form 1065 Then K1s issued to partners, who report on personal 1040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/>
          <p:nvPr>
            <p:ph idx="2" type="body"/>
          </p:nvPr>
        </p:nvSpPr>
        <p:spPr>
          <a:xfrm>
            <a:off x="839787" y="2239618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FICA Tax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LLC or Corporation can make S-Corp tax election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All Income “passed through” to owners, but divided into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Reasonable salary - subject to state, federal, and FICA taxes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Distribution - subject to state and federal taxes</a:t>
            </a:r>
            <a:endParaRPr sz="1800"/>
          </a:p>
        </p:txBody>
      </p:sp>
      <p:sp>
        <p:nvSpPr>
          <p:cNvPr id="337" name="Google Shape;337;p37"/>
          <p:cNvSpPr txBox="1"/>
          <p:nvPr>
            <p:ph type="title"/>
          </p:nvPr>
        </p:nvSpPr>
        <p:spPr>
          <a:xfrm>
            <a:off x="839787" y="802637"/>
            <a:ext cx="3932237" cy="1009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Reducing Taxes with S-Corp Classification</a:t>
            </a:r>
            <a:endParaRPr/>
          </a:p>
        </p:txBody>
      </p:sp>
      <p:pic>
        <p:nvPicPr>
          <p:cNvPr descr="A group of people sitting around a table&#10;&#10;Description automatically generated" id="338" name="Google Shape;338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3188" y="1364102"/>
            <a:ext cx="6172200" cy="412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 txBox="1"/>
          <p:nvPr>
            <p:ph idx="2" type="body"/>
          </p:nvPr>
        </p:nvSpPr>
        <p:spPr>
          <a:xfrm>
            <a:off x="839787" y="2239618"/>
            <a:ext cx="525621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FICA Taxes are imposed on income generated from a “Trade or Business”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What is a “Trade or Business”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Any activity carried on for the production of income from selling goods or performing services.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Distribution above “Reasonable Salary” is not subject to FICA tax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What is a “Reasonable Salary”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The value that would ordinarily be paid for like services by like enterprises under like circumstances.</a:t>
            </a:r>
            <a:endParaRPr sz="1800"/>
          </a:p>
        </p:txBody>
      </p:sp>
      <p:sp>
        <p:nvSpPr>
          <p:cNvPr id="345" name="Google Shape;345;p38"/>
          <p:cNvSpPr txBox="1"/>
          <p:nvPr>
            <p:ph type="title"/>
          </p:nvPr>
        </p:nvSpPr>
        <p:spPr>
          <a:xfrm>
            <a:off x="839787" y="802637"/>
            <a:ext cx="3932237" cy="560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S-Corp Taxation</a:t>
            </a:r>
            <a:endParaRPr/>
          </a:p>
        </p:txBody>
      </p:sp>
      <p:pic>
        <p:nvPicPr>
          <p:cNvPr descr="Graphs and charts" id="346" name="Google Shape;346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6153" r="26153" t="0"/>
          <a:stretch/>
        </p:blipFill>
        <p:spPr>
          <a:xfrm>
            <a:off x="6219170" y="802637"/>
            <a:ext cx="4750657" cy="52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9"/>
          <p:cNvSpPr txBox="1"/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an S-Corp Does Make Sense</a:t>
            </a:r>
            <a:endParaRPr/>
          </a:p>
        </p:txBody>
      </p:sp>
      <p:sp>
        <p:nvSpPr>
          <p:cNvPr id="353" name="Google Shape;353;p39"/>
          <p:cNvSpPr/>
          <p:nvPr/>
        </p:nvSpPr>
        <p:spPr>
          <a:xfrm rot="5400000">
            <a:off x="2543983" y="3258715"/>
            <a:ext cx="4480560" cy="18288"/>
          </a:xfrm>
          <a:custGeom>
            <a:rect b="b" l="l" r="r" t="t"/>
            <a:pathLst>
              <a:path extrusionOk="0" fill="none" h="18288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9"/>
          <p:cNvSpPr txBox="1"/>
          <p:nvPr>
            <p:ph idx="1" type="body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Consider When: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Business generates </a:t>
            </a:r>
            <a:r>
              <a:rPr b="1" lang="en-US" sz="2200"/>
              <a:t>Earned Income</a:t>
            </a:r>
            <a:r>
              <a:rPr lang="en-US" sz="2200"/>
              <a:t> 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Owner does not have significant W2 income from other sources</a:t>
            </a:r>
            <a:endParaRPr/>
          </a:p>
          <a:p>
            <a:pPr indent="-228600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/>
              <a:t>Majority of FICA is paid on $168,600 of ordinary income. </a:t>
            </a:r>
            <a:endParaRPr/>
          </a:p>
          <a:p>
            <a:pPr indent="-228600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/>
              <a:t>If a high earner and this is a side hustle, savings is limited.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Reasonable Salary is low compared to total income of business</a:t>
            </a:r>
            <a:endParaRPr/>
          </a:p>
          <a:p>
            <a:pPr indent="-228600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/>
              <a:t>Reasonable Salary must be paid to ALL owners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Costs of setting up payroll, registering as a foreign entity, etc, are significantly lower than tax savings</a:t>
            </a:r>
            <a:endParaRPr/>
          </a:p>
        </p:txBody>
      </p:sp>
      <p:pic>
        <p:nvPicPr>
          <p:cNvPr id="355" name="Google Shape;35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0"/>
          <p:cNvSpPr txBox="1"/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Reducing taxes With </a:t>
            </a:r>
            <a:b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C-Corp Classification</a:t>
            </a:r>
            <a:endParaRPr/>
          </a:p>
        </p:txBody>
      </p:sp>
      <p:sp>
        <p:nvSpPr>
          <p:cNvPr id="362" name="Google Shape;362;p40"/>
          <p:cNvSpPr/>
          <p:nvPr/>
        </p:nvSpPr>
        <p:spPr>
          <a:xfrm rot="5400000">
            <a:off x="2543983" y="3258715"/>
            <a:ext cx="4480560" cy="18288"/>
          </a:xfrm>
          <a:custGeom>
            <a:rect b="b" l="l" r="r" t="t"/>
            <a:pathLst>
              <a:path extrusionOk="0" fill="none" h="18288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0"/>
          <p:cNvSpPr txBox="1"/>
          <p:nvPr>
            <p:ph idx="1" type="body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Federal Income Taxes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Single and Multi Member LLCs “pass through” all income to owners and owners pay taxes on all income at personal rates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LLCs can elect to be taxed as a C-Corp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C-Corps can pay salaries to owners that are taxed at personal rates </a:t>
            </a:r>
            <a:r>
              <a:rPr b="1" lang="en-US" sz="2200"/>
              <a:t>and</a:t>
            </a:r>
            <a:r>
              <a:rPr lang="en-US" sz="2200"/>
              <a:t> “retain earnings” that are taxed at C-Corp rates (21%)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“Retained earnings” can be reinvested in company, compounding at 21% rate, and then paid as dividends to owners at a later date</a:t>
            </a:r>
            <a:endParaRPr/>
          </a:p>
        </p:txBody>
      </p:sp>
      <p:pic>
        <p:nvPicPr>
          <p:cNvPr id="364" name="Google Shape;36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1"/>
          <p:cNvSpPr txBox="1"/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a </a:t>
            </a:r>
            <a:br>
              <a:rPr b="1"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C-Corp Does Make Sense</a:t>
            </a:r>
            <a:endParaRPr/>
          </a:p>
        </p:txBody>
      </p:sp>
      <p:sp>
        <p:nvSpPr>
          <p:cNvPr id="371" name="Google Shape;371;p41"/>
          <p:cNvSpPr/>
          <p:nvPr/>
        </p:nvSpPr>
        <p:spPr>
          <a:xfrm rot="5400000">
            <a:off x="2543983" y="3258715"/>
            <a:ext cx="4480560" cy="18288"/>
          </a:xfrm>
          <a:custGeom>
            <a:rect b="b" l="l" r="r" t="t"/>
            <a:pathLst>
              <a:path extrusionOk="0" fill="none" h="18288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1"/>
          <p:cNvSpPr txBox="1"/>
          <p:nvPr>
            <p:ph idx="1" type="body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Consider When: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Venture Backing - Investors want growth, not current pass-through income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Big losses in initial years will generate NOLS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Big profits are more than owners will spend</a:t>
            </a:r>
            <a:endParaRPr/>
          </a:p>
          <a:p>
            <a:pPr indent="-228600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200"/>
              <a:t>Owner can pay themselves to support lifestyle and leave remainder in C-Corp</a:t>
            </a:r>
            <a:endParaRPr/>
          </a:p>
          <a:p>
            <a:pPr indent="-228600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/>
              <a:t>Owner is in high tax jurisdiction and does not want all income to flow to personal return</a:t>
            </a:r>
            <a:endParaRPr/>
          </a:p>
        </p:txBody>
      </p:sp>
      <p:pic>
        <p:nvPicPr>
          <p:cNvPr id="373" name="Google Shape;3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Arial"/>
              <a:buNone/>
            </a:pPr>
            <a:r>
              <a:rPr lang="en-US"/>
              <a:t>General Rule</a:t>
            </a:r>
            <a:endParaRPr/>
          </a:p>
        </p:txBody>
      </p:sp>
      <p:grpSp>
        <p:nvGrpSpPr>
          <p:cNvPr id="379" name="Google Shape;379;p42"/>
          <p:cNvGrpSpPr/>
          <p:nvPr/>
        </p:nvGrpSpPr>
        <p:grpSpPr>
          <a:xfrm>
            <a:off x="1398000" y="2247088"/>
            <a:ext cx="9396000" cy="3134289"/>
            <a:chOff x="982400" y="710455"/>
            <a:chExt cx="9396000" cy="3134289"/>
          </a:xfrm>
        </p:grpSpPr>
        <p:sp>
          <p:nvSpPr>
            <p:cNvPr id="380" name="Google Shape;380;p42"/>
            <p:cNvSpPr/>
            <p:nvPr/>
          </p:nvSpPr>
          <p:spPr>
            <a:xfrm>
              <a:off x="2170400" y="710455"/>
              <a:ext cx="1944000" cy="1944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2"/>
            <p:cNvSpPr/>
            <p:nvPr/>
          </p:nvSpPr>
          <p:spPr>
            <a:xfrm>
              <a:off x="982400" y="3124744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2"/>
            <p:cNvSpPr txBox="1"/>
            <p:nvPr/>
          </p:nvSpPr>
          <p:spPr>
            <a:xfrm>
              <a:off x="982400" y="3124744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Initially, Choose Disregarded Entity classification or Partnership Classification, </a:t>
              </a:r>
              <a:r>
                <a:rPr b="1" lang="en-US"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Not C-Corp or S-Corp Classification 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7246400" y="710455"/>
              <a:ext cx="1944000" cy="1944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6058400" y="3124744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2"/>
            <p:cNvSpPr txBox="1"/>
            <p:nvPr/>
          </p:nvSpPr>
          <p:spPr>
            <a:xfrm>
              <a:off x="6058400" y="3124744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Evaluate if the company could benefit from an S-Corp or C-Corp election at the start of every year and make the election if the math supports it.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My Front Row Seat to LIFE (of others)</a:t>
            </a:r>
            <a:endParaRPr/>
          </a:p>
        </p:txBody>
      </p:sp>
      <p:sp>
        <p:nvSpPr>
          <p:cNvPr id="123" name="Google Shape;123;p16"/>
          <p:cNvSpPr txBox="1"/>
          <p:nvPr>
            <p:ph idx="1" type="body"/>
          </p:nvPr>
        </p:nvSpPr>
        <p:spPr>
          <a:xfrm>
            <a:off x="838200" y="1561909"/>
            <a:ext cx="10515600" cy="518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500"/>
              <a:t>Lawyer admitted to practice law in Colorado and Wyoming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838198" y="2080473"/>
            <a:ext cx="9386455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Focused on Business Creation, Asset Protection, and Privacy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4059382" y="2751676"/>
            <a:ext cx="4073236" cy="355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Starting a Business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Growing a Business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Bringing on Partners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Breaking up with Partners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Getting sued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Suing someone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Already got sued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Somebody died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TAXES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/>
          <p:nvPr>
            <p:ph type="ctrTitle"/>
          </p:nvPr>
        </p:nvSpPr>
        <p:spPr>
          <a:xfrm>
            <a:off x="1524000" y="1368887"/>
            <a:ext cx="9144000" cy="412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Someone Will Have a Problem With What You Have to Say.</a:t>
            </a:r>
            <a:endParaRPr/>
          </a:p>
        </p:txBody>
      </p:sp>
      <p:pic>
        <p:nvPicPr>
          <p:cNvPr id="391" name="Google Shape;39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617" y="5929423"/>
            <a:ext cx="3662765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4"/>
          <p:cNvSpPr txBox="1"/>
          <p:nvPr>
            <p:ph type="title"/>
          </p:nvPr>
        </p:nvSpPr>
        <p:spPr>
          <a:xfrm>
            <a:off x="635000" y="640823"/>
            <a:ext cx="3418659" cy="5583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Someone will find a problem with what you say</a:t>
            </a:r>
            <a:endParaRPr/>
          </a:p>
        </p:txBody>
      </p:sp>
      <p:sp>
        <p:nvSpPr>
          <p:cNvPr id="398" name="Google Shape;398;p44"/>
          <p:cNvSpPr/>
          <p:nvPr/>
        </p:nvSpPr>
        <p:spPr>
          <a:xfrm rot="5400000">
            <a:off x="1627450" y="3462719"/>
            <a:ext cx="5410200" cy="18288"/>
          </a:xfrm>
          <a:custGeom>
            <a:rect b="b" l="l" r="r" t="t"/>
            <a:pathLst>
              <a:path extrusionOk="0" fill="none" h="18288" w="541020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extrusionOk="0" h="18288" w="541020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44"/>
          <p:cNvGrpSpPr/>
          <p:nvPr/>
        </p:nvGrpSpPr>
        <p:grpSpPr>
          <a:xfrm>
            <a:off x="5330203" y="640822"/>
            <a:ext cx="5536141" cy="5536141"/>
            <a:chOff x="682185" y="0"/>
            <a:chExt cx="5536141" cy="5536141"/>
          </a:xfrm>
        </p:grpSpPr>
        <p:sp>
          <p:nvSpPr>
            <p:cNvPr id="400" name="Google Shape;400;p44"/>
            <p:cNvSpPr/>
            <p:nvPr/>
          </p:nvSpPr>
          <p:spPr>
            <a:xfrm>
              <a:off x="682185" y="0"/>
              <a:ext cx="5536141" cy="5536141"/>
            </a:xfrm>
            <a:prstGeom prst="diamond">
              <a:avLst/>
            </a:prstGeom>
            <a:solidFill>
              <a:schemeClr val="accent3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1208118" y="525933"/>
              <a:ext cx="2159094" cy="2159094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4"/>
            <p:cNvSpPr txBox="1"/>
            <p:nvPr/>
          </p:nvSpPr>
          <p:spPr>
            <a:xfrm>
              <a:off x="1313516" y="631331"/>
              <a:ext cx="1948298" cy="1948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Roboto"/>
                <a:buNone/>
              </a:pPr>
              <a:r>
                <a:rPr lang="en-US" sz="2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Disclosure</a:t>
              </a: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3533298" y="525933"/>
              <a:ext cx="2159094" cy="2159094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4"/>
            <p:cNvSpPr txBox="1"/>
            <p:nvPr/>
          </p:nvSpPr>
          <p:spPr>
            <a:xfrm>
              <a:off x="3638696" y="631331"/>
              <a:ext cx="1948298" cy="1948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Roboto"/>
                <a:buNone/>
              </a:pPr>
              <a:r>
                <a:rPr lang="en-US" sz="2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Terms of Service and Disclaimer</a:t>
              </a:r>
              <a:endParaRPr/>
            </a:p>
          </p:txBody>
        </p:sp>
        <p:sp>
          <p:nvSpPr>
            <p:cNvPr id="405" name="Google Shape;405;p44"/>
            <p:cNvSpPr/>
            <p:nvPr/>
          </p:nvSpPr>
          <p:spPr>
            <a:xfrm>
              <a:off x="1208118" y="2851112"/>
              <a:ext cx="2159094" cy="2159094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4"/>
            <p:cNvSpPr txBox="1"/>
            <p:nvPr/>
          </p:nvSpPr>
          <p:spPr>
            <a:xfrm>
              <a:off x="1313516" y="2956510"/>
              <a:ext cx="1948298" cy="1948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Roboto"/>
                <a:buNone/>
              </a:pPr>
              <a:r>
                <a:rPr lang="en-US" sz="2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Am I the creator</a:t>
              </a:r>
              <a:endParaRPr/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3533298" y="2851112"/>
              <a:ext cx="2159094" cy="215909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4"/>
            <p:cNvSpPr txBox="1"/>
            <p:nvPr/>
          </p:nvSpPr>
          <p:spPr>
            <a:xfrm>
              <a:off x="3638696" y="2956510"/>
              <a:ext cx="1948298" cy="1948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Roboto"/>
                <a:buNone/>
              </a:pPr>
              <a:r>
                <a:rPr lang="en-US" sz="2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Defamation</a:t>
              </a:r>
              <a:endParaRPr/>
            </a:p>
          </p:txBody>
        </p:sp>
      </p:grpSp>
      <p:pic>
        <p:nvPicPr>
          <p:cNvPr id="409" name="Google Shape;4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grey gradient&#10;&#10;Description automatically generated with medium confidence" id="414" name="Google Shape;4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136438">
            <a:off x="-2219828" y="20944"/>
            <a:ext cx="7772400" cy="681611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5"/>
          <p:cNvSpPr txBox="1"/>
          <p:nvPr>
            <p:ph type="title"/>
          </p:nvPr>
        </p:nvSpPr>
        <p:spPr>
          <a:xfrm>
            <a:off x="698233" y="3047200"/>
            <a:ext cx="3840516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Arial"/>
              <a:buNone/>
            </a:pPr>
            <a:r>
              <a:rPr lang="en-US"/>
              <a:t>Disclosure</a:t>
            </a:r>
            <a:endParaRPr/>
          </a:p>
        </p:txBody>
      </p:sp>
      <p:sp>
        <p:nvSpPr>
          <p:cNvPr id="416" name="Google Shape;416;p45"/>
          <p:cNvSpPr txBox="1"/>
          <p:nvPr>
            <p:ph idx="1" type="body"/>
          </p:nvPr>
        </p:nvSpPr>
        <p:spPr>
          <a:xfrm>
            <a:off x="6240087" y="1655229"/>
            <a:ext cx="5253680" cy="354754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Disclose when you have any 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Financial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Employment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personal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family relationship</a:t>
            </a:r>
            <a:endParaRPr/>
          </a:p>
          <a:p>
            <a:pPr indent="0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r>
              <a:rPr b="1" lang="en-US"/>
              <a:t>Make it “Hard to Miss”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>
            <p:ph type="title"/>
          </p:nvPr>
        </p:nvSpPr>
        <p:spPr>
          <a:xfrm>
            <a:off x="7182197" y="2354409"/>
            <a:ext cx="4422408" cy="214917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9"/>
              <a:buFont typeface="Arial"/>
              <a:buNone/>
            </a:pPr>
            <a:r>
              <a:rPr lang="en-US"/>
              <a:t>Terms of Service and Disclaimer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9"/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587395" y="1151399"/>
            <a:ext cx="6334335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Hard to keep up with US and international law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Send everyone to your website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Hire a professional to maintain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Limit Liability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Protect IP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Privacy Policy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Governing Law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Affiliate Disclaimers (again)</a:t>
            </a:r>
            <a:endParaRPr/>
          </a:p>
        </p:txBody>
      </p:sp>
      <p:pic>
        <p:nvPicPr>
          <p:cNvPr descr="A blue liquid on a black background&#10;&#10;Description automatically generated" id="423" name="Google Shape;42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503398">
            <a:off x="6528261" y="-756556"/>
            <a:ext cx="9073362" cy="7237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 I the Creator?</a:t>
            </a:r>
            <a:endParaRPr/>
          </a:p>
        </p:txBody>
      </p:sp>
      <p:sp>
        <p:nvSpPr>
          <p:cNvPr id="430" name="Google Shape;430;p47"/>
          <p:cNvSpPr/>
          <p:nvPr/>
        </p:nvSpPr>
        <p:spPr>
          <a:xfrm>
            <a:off x="838200" y="1865313"/>
            <a:ext cx="10424160" cy="18288"/>
          </a:xfrm>
          <a:custGeom>
            <a:rect b="b" l="l" r="r" t="t"/>
            <a:pathLst>
              <a:path extrusionOk="0" fill="none" h="18288" w="1042416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extrusionOk="0" h="18288" w="1042416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1" name="Google Shape;431;p47"/>
          <p:cNvGrpSpPr/>
          <p:nvPr/>
        </p:nvGrpSpPr>
        <p:grpSpPr>
          <a:xfrm>
            <a:off x="913968" y="2605025"/>
            <a:ext cx="10364063" cy="3195000"/>
            <a:chOff x="75768" y="376938"/>
            <a:chExt cx="10364063" cy="3195000"/>
          </a:xfrm>
        </p:grpSpPr>
        <p:sp>
          <p:nvSpPr>
            <p:cNvPr id="432" name="Google Shape;432;p47"/>
            <p:cNvSpPr/>
            <p:nvPr/>
          </p:nvSpPr>
          <p:spPr>
            <a:xfrm>
              <a:off x="679050" y="376938"/>
              <a:ext cx="1887187" cy="1887187"/>
            </a:xfrm>
            <a:prstGeom prst="ellipse">
              <a:avLst/>
            </a:prstGeom>
            <a:solidFill>
              <a:srgbClr val="FBA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1081237" y="779125"/>
              <a:ext cx="1082812" cy="10828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75768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7"/>
            <p:cNvSpPr txBox="1"/>
            <p:nvPr/>
          </p:nvSpPr>
          <p:spPr>
            <a:xfrm>
              <a:off x="75768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Roboto"/>
                <a:buNone/>
              </a:pPr>
              <a:r>
                <a:rPr b="1" i="0" lang="en-US" sz="32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LICENSE TO USE</a:t>
              </a:r>
              <a:endParaRPr/>
            </a:p>
          </p:txBody>
        </p:sp>
        <p:sp>
          <p:nvSpPr>
            <p:cNvPr id="436" name="Google Shape;436;p47"/>
            <p:cNvSpPr/>
            <p:nvPr/>
          </p:nvSpPr>
          <p:spPr>
            <a:xfrm>
              <a:off x="4314206" y="376938"/>
              <a:ext cx="1887187" cy="18871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7"/>
            <p:cNvSpPr/>
            <p:nvPr/>
          </p:nvSpPr>
          <p:spPr>
            <a:xfrm>
              <a:off x="4716393" y="779125"/>
              <a:ext cx="1082812" cy="10828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7"/>
            <p:cNvSpPr/>
            <p:nvPr/>
          </p:nvSpPr>
          <p:spPr>
            <a:xfrm>
              <a:off x="3710925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7"/>
            <p:cNvSpPr txBox="1"/>
            <p:nvPr/>
          </p:nvSpPr>
          <p:spPr>
            <a:xfrm>
              <a:off x="3710925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Roboto"/>
                <a:buNone/>
              </a:pPr>
              <a:r>
                <a:rPr b="1" i="0" lang="en-US" sz="32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FAIR USE</a:t>
              </a:r>
              <a:endParaRPr/>
            </a:p>
          </p:txBody>
        </p:sp>
        <p:sp>
          <p:nvSpPr>
            <p:cNvPr id="440" name="Google Shape;440;p47"/>
            <p:cNvSpPr/>
            <p:nvPr/>
          </p:nvSpPr>
          <p:spPr>
            <a:xfrm>
              <a:off x="7949362" y="376938"/>
              <a:ext cx="1887187" cy="1887187"/>
            </a:xfrm>
            <a:prstGeom prst="ellipse">
              <a:avLst/>
            </a:prstGeom>
            <a:solidFill>
              <a:srgbClr val="79AB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7"/>
            <p:cNvSpPr/>
            <p:nvPr/>
          </p:nvSpPr>
          <p:spPr>
            <a:xfrm>
              <a:off x="8351550" y="779125"/>
              <a:ext cx="1082812" cy="10828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7"/>
            <p:cNvSpPr/>
            <p:nvPr/>
          </p:nvSpPr>
          <p:spPr>
            <a:xfrm>
              <a:off x="7346081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7"/>
            <p:cNvSpPr txBox="1"/>
            <p:nvPr/>
          </p:nvSpPr>
          <p:spPr>
            <a:xfrm>
              <a:off x="7346081" y="2851938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Roboto"/>
                <a:buNone/>
              </a:pPr>
              <a:r>
                <a:rPr b="1" i="0" lang="en-US" sz="32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PUBLIC DOMAIN</a:t>
              </a:r>
              <a:endParaRPr/>
            </a:p>
          </p:txBody>
        </p:sp>
      </p:grpSp>
      <p:pic>
        <p:nvPicPr>
          <p:cNvPr id="444" name="Google Shape;444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8"/>
          <p:cNvSpPr txBox="1"/>
          <p:nvPr>
            <p:ph type="title"/>
          </p:nvPr>
        </p:nvSpPr>
        <p:spPr>
          <a:xfrm>
            <a:off x="838200" y="557188"/>
            <a:ext cx="10515600" cy="1133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5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Defamation</a:t>
            </a:r>
            <a:endParaRPr/>
          </a:p>
        </p:txBody>
      </p:sp>
      <p:grpSp>
        <p:nvGrpSpPr>
          <p:cNvPr id="451" name="Google Shape;451;p48"/>
          <p:cNvGrpSpPr/>
          <p:nvPr/>
        </p:nvGrpSpPr>
        <p:grpSpPr>
          <a:xfrm>
            <a:off x="913968" y="2407571"/>
            <a:ext cx="10364063" cy="3195001"/>
            <a:chOff x="75768" y="578771"/>
            <a:chExt cx="10364063" cy="3195001"/>
          </a:xfrm>
        </p:grpSpPr>
        <p:sp>
          <p:nvSpPr>
            <p:cNvPr id="452" name="Google Shape;452;p48"/>
            <p:cNvSpPr/>
            <p:nvPr/>
          </p:nvSpPr>
          <p:spPr>
            <a:xfrm>
              <a:off x="679050" y="578771"/>
              <a:ext cx="1887187" cy="1887187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8"/>
            <p:cNvSpPr/>
            <p:nvPr/>
          </p:nvSpPr>
          <p:spPr>
            <a:xfrm>
              <a:off x="1097869" y="911204"/>
              <a:ext cx="1082812" cy="10828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8"/>
            <p:cNvSpPr/>
            <p:nvPr/>
          </p:nvSpPr>
          <p:spPr>
            <a:xfrm>
              <a:off x="75768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8"/>
            <p:cNvSpPr txBox="1"/>
            <p:nvPr/>
          </p:nvSpPr>
          <p:spPr>
            <a:xfrm>
              <a:off x="75768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Roboto"/>
                <a:buNone/>
              </a:pPr>
              <a:r>
                <a:rPr b="1" i="0" lang="en-US" sz="23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UNTRUE</a:t>
              </a:r>
              <a:endParaRPr/>
            </a:p>
          </p:txBody>
        </p:sp>
        <p:sp>
          <p:nvSpPr>
            <p:cNvPr id="456" name="Google Shape;456;p48"/>
            <p:cNvSpPr/>
            <p:nvPr/>
          </p:nvSpPr>
          <p:spPr>
            <a:xfrm>
              <a:off x="4314206" y="578771"/>
              <a:ext cx="1887187" cy="1887187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8"/>
            <p:cNvSpPr/>
            <p:nvPr/>
          </p:nvSpPr>
          <p:spPr>
            <a:xfrm>
              <a:off x="4716393" y="980959"/>
              <a:ext cx="1082812" cy="10828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-12999" r="-12999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8"/>
            <p:cNvSpPr/>
            <p:nvPr/>
          </p:nvSpPr>
          <p:spPr>
            <a:xfrm>
              <a:off x="3710925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8"/>
            <p:cNvSpPr txBox="1"/>
            <p:nvPr/>
          </p:nvSpPr>
          <p:spPr>
            <a:xfrm>
              <a:off x="3710925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Roboto"/>
                <a:buNone/>
              </a:pPr>
              <a:r>
                <a:rPr b="1" i="0" lang="en-US" sz="23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PUBLISHED</a:t>
              </a:r>
              <a:endParaRPr/>
            </a:p>
          </p:txBody>
        </p:sp>
        <p:sp>
          <p:nvSpPr>
            <p:cNvPr id="460" name="Google Shape;460;p48"/>
            <p:cNvSpPr/>
            <p:nvPr/>
          </p:nvSpPr>
          <p:spPr>
            <a:xfrm>
              <a:off x="7949362" y="578771"/>
              <a:ext cx="1887187" cy="1887187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8"/>
            <p:cNvSpPr/>
            <p:nvPr/>
          </p:nvSpPr>
          <p:spPr>
            <a:xfrm>
              <a:off x="8351550" y="980959"/>
              <a:ext cx="1082812" cy="10828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8"/>
            <p:cNvSpPr/>
            <p:nvPr/>
          </p:nvSpPr>
          <p:spPr>
            <a:xfrm>
              <a:off x="7346081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8"/>
            <p:cNvSpPr txBox="1"/>
            <p:nvPr/>
          </p:nvSpPr>
          <p:spPr>
            <a:xfrm>
              <a:off x="7346081" y="3053772"/>
              <a:ext cx="30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Roboto"/>
                <a:buNone/>
              </a:pPr>
              <a:r>
                <a:rPr b="1" i="0" lang="en-US" sz="2300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HARMFUL TO REPUTATION</a:t>
              </a:r>
              <a:endParaRPr/>
            </a:p>
          </p:txBody>
        </p:sp>
      </p:grpSp>
      <p:pic>
        <p:nvPicPr>
          <p:cNvPr id="464" name="Google Shape;46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9"/>
          <p:cNvSpPr txBox="1"/>
          <p:nvPr>
            <p:ph type="ctrTitle"/>
          </p:nvPr>
        </p:nvSpPr>
        <p:spPr>
          <a:xfrm>
            <a:off x="1523999" y="1368887"/>
            <a:ext cx="9144000" cy="4120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Someone Will Try to Figure Out Where You Live and What You Own</a:t>
            </a:r>
            <a:endParaRPr/>
          </a:p>
        </p:txBody>
      </p:sp>
      <p:pic>
        <p:nvPicPr>
          <p:cNvPr id="470" name="Google Shape;47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617" y="5929423"/>
            <a:ext cx="3662765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3980"/>
              <a:buFont typeface="Arial"/>
              <a:buNone/>
            </a:pPr>
            <a:r>
              <a:rPr b="1" lang="en-US" sz="2992"/>
              <a:t>Someone will try to figure out where you live and what you own</a:t>
            </a:r>
            <a:endParaRPr b="1" sz="2992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3980"/>
              <a:buFont typeface="Arial"/>
              <a:buNone/>
            </a:pPr>
            <a:r>
              <a:t/>
            </a:r>
            <a:endParaRPr b="1" sz="2992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009"/>
              <a:buFont typeface="Arial"/>
              <a:buNone/>
            </a:pPr>
            <a:r>
              <a:t/>
            </a:r>
            <a:endParaRPr b="1" sz="2992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Arial"/>
              <a:buNone/>
            </a:pPr>
            <a:r>
              <a:t/>
            </a:r>
            <a:endParaRPr b="1"/>
          </a:p>
        </p:txBody>
      </p:sp>
      <p:grpSp>
        <p:nvGrpSpPr>
          <p:cNvPr id="476" name="Google Shape;476;p50"/>
          <p:cNvGrpSpPr/>
          <p:nvPr/>
        </p:nvGrpSpPr>
        <p:grpSpPr>
          <a:xfrm>
            <a:off x="415600" y="1538857"/>
            <a:ext cx="11010400" cy="4550751"/>
            <a:chOff x="0" y="2224"/>
            <a:chExt cx="11010400" cy="4550751"/>
          </a:xfrm>
        </p:grpSpPr>
        <p:cxnSp>
          <p:nvCxnSpPr>
            <p:cNvPr id="477" name="Google Shape;477;p50"/>
            <p:cNvCxnSpPr/>
            <p:nvPr/>
          </p:nvCxnSpPr>
          <p:spPr>
            <a:xfrm>
              <a:off x="0" y="2224"/>
              <a:ext cx="11010400" cy="0"/>
            </a:xfrm>
            <a:prstGeom prst="straightConnector1">
              <a:avLst/>
            </a:prstGeom>
            <a:solidFill>
              <a:srgbClr val="2D6BAC"/>
            </a:solidFill>
            <a:ln cap="flat" cmpd="sng" w="19050">
              <a:solidFill>
                <a:srgbClr val="2D6BAC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8" name="Google Shape;478;p50"/>
            <p:cNvSpPr/>
            <p:nvPr/>
          </p:nvSpPr>
          <p:spPr>
            <a:xfrm>
              <a:off x="0" y="2224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50"/>
            <p:cNvSpPr txBox="1"/>
            <p:nvPr/>
          </p:nvSpPr>
          <p:spPr>
            <a:xfrm>
              <a:off x="0" y="2224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4775" lIns="224775" spcFirstLastPara="1" rIns="224775" wrap="square" tIns="22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900"/>
                <a:buFont typeface="Arial"/>
                <a:buNone/>
              </a:pPr>
              <a:r>
                <a:rPr lang="en-US" sz="5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Privacy v. Anonymity</a:t>
              </a:r>
              <a:endParaRPr/>
            </a:p>
          </p:txBody>
        </p:sp>
        <p:cxnSp>
          <p:nvCxnSpPr>
            <p:cNvPr id="480" name="Google Shape;480;p50"/>
            <p:cNvCxnSpPr/>
            <p:nvPr/>
          </p:nvCxnSpPr>
          <p:spPr>
            <a:xfrm>
              <a:off x="0" y="1519141"/>
              <a:ext cx="11010400" cy="0"/>
            </a:xfrm>
            <a:prstGeom prst="straightConnector1">
              <a:avLst/>
            </a:prstGeom>
            <a:solidFill>
              <a:srgbClr val="2D6BAC"/>
            </a:solidFill>
            <a:ln cap="flat" cmpd="sng" w="19050">
              <a:solidFill>
                <a:srgbClr val="2D6BAC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1" name="Google Shape;481;p50"/>
            <p:cNvSpPr/>
            <p:nvPr/>
          </p:nvSpPr>
          <p:spPr>
            <a:xfrm>
              <a:off x="0" y="1519141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50"/>
            <p:cNvSpPr txBox="1"/>
            <p:nvPr/>
          </p:nvSpPr>
          <p:spPr>
            <a:xfrm>
              <a:off x="0" y="1519141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4775" lIns="224775" spcFirstLastPara="1" rIns="224775" wrap="square" tIns="22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900"/>
                <a:buFont typeface="Arial"/>
                <a:buNone/>
              </a:pPr>
              <a:r>
                <a:rPr lang="en-US" sz="5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Reducing your attack surfaces</a:t>
              </a:r>
              <a:endParaRPr/>
            </a:p>
          </p:txBody>
        </p:sp>
        <p:cxnSp>
          <p:nvCxnSpPr>
            <p:cNvPr id="483" name="Google Shape;483;p50"/>
            <p:cNvCxnSpPr/>
            <p:nvPr/>
          </p:nvCxnSpPr>
          <p:spPr>
            <a:xfrm>
              <a:off x="0" y="3036058"/>
              <a:ext cx="11010400" cy="0"/>
            </a:xfrm>
            <a:prstGeom prst="straightConnector1">
              <a:avLst/>
            </a:prstGeom>
            <a:solidFill>
              <a:srgbClr val="2D6BAC"/>
            </a:solidFill>
            <a:ln cap="flat" cmpd="sng" w="19050">
              <a:solidFill>
                <a:srgbClr val="2D6BAC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84" name="Google Shape;484;p50"/>
            <p:cNvSpPr/>
            <p:nvPr/>
          </p:nvSpPr>
          <p:spPr>
            <a:xfrm>
              <a:off x="0" y="3036058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50"/>
            <p:cNvSpPr txBox="1"/>
            <p:nvPr/>
          </p:nvSpPr>
          <p:spPr>
            <a:xfrm>
              <a:off x="0" y="3036058"/>
              <a:ext cx="11010400" cy="1516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4775" lIns="224775" spcFirstLastPara="1" rIns="224775" wrap="square" tIns="22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900"/>
                <a:buFont typeface="Arial"/>
                <a:buNone/>
              </a:pPr>
              <a:r>
                <a:rPr lang="en-US" sz="5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You can’t unring the bell</a:t>
              </a: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rown blot on a black background&#10;&#10;Description automatically generated" id="490" name="Google Shape;49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10163" y="0"/>
            <a:ext cx="7772400" cy="617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1"/>
          <p:cNvSpPr txBox="1"/>
          <p:nvPr>
            <p:ph type="title"/>
          </p:nvPr>
        </p:nvSpPr>
        <p:spPr>
          <a:xfrm>
            <a:off x="947615" y="2586839"/>
            <a:ext cx="3857142" cy="1684321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800"/>
              <a:t>Privacy v. Anonymity</a:t>
            </a:r>
            <a:endParaRPr sz="4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4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4800"/>
          </a:p>
        </p:txBody>
      </p:sp>
      <p:sp>
        <p:nvSpPr>
          <p:cNvPr id="492" name="Google Shape;492;p51"/>
          <p:cNvSpPr txBox="1"/>
          <p:nvPr>
            <p:ph idx="1" type="body"/>
          </p:nvPr>
        </p:nvSpPr>
        <p:spPr>
          <a:xfrm>
            <a:off x="6096000" y="1569070"/>
            <a:ext cx="5680400" cy="371985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Anonymity is a thing of the past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Bearer Bonds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Bearer Shares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Bitcoin and Crypto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Privacy is achievable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Who has your information?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Who respects your privacy?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2"/>
          <p:cNvSpPr txBox="1"/>
          <p:nvPr>
            <p:ph idx="2" type="body"/>
          </p:nvPr>
        </p:nvSpPr>
        <p:spPr>
          <a:xfrm>
            <a:off x="839787" y="2239618"/>
            <a:ext cx="525621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Can’t hire a security detail (yet!)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Limiting disclosure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Secretary of State Records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Property Records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Nominees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498" name="Google Shape;498;p52"/>
          <p:cNvSpPr txBox="1"/>
          <p:nvPr>
            <p:ph type="title"/>
          </p:nvPr>
        </p:nvSpPr>
        <p:spPr>
          <a:xfrm>
            <a:off x="839787" y="802637"/>
            <a:ext cx="3932237" cy="8100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/>
              <a:t>Reducing your attack surfaces</a:t>
            </a:r>
            <a:endParaRPr/>
          </a:p>
        </p:txBody>
      </p:sp>
      <p:pic>
        <p:nvPicPr>
          <p:cNvPr id="499" name="Google Shape;499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9853" r="19852" t="0"/>
          <a:stretch/>
        </p:blipFill>
        <p:spPr>
          <a:xfrm>
            <a:off x="6219170" y="802637"/>
            <a:ext cx="4750657" cy="52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/>
              <a:t>Before We Begin…</a:t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648048" y="3210321"/>
            <a:ext cx="7456516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/>
              <a:t>Make sure you write down any questions</a:t>
            </a:r>
            <a:endParaRPr/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/>
              <a:t>These slides will be available after the talk</a:t>
            </a:r>
            <a:endParaRPr/>
          </a:p>
        </p:txBody>
      </p:sp>
      <p:pic>
        <p:nvPicPr>
          <p:cNvPr descr="Sticky notes with question marks" id="134" name="Google Shape;134;p17"/>
          <p:cNvPicPr preferRelativeResize="0"/>
          <p:nvPr/>
        </p:nvPicPr>
        <p:blipFill rotWithShape="1">
          <a:blip r:embed="rId3">
            <a:alphaModFix/>
          </a:blip>
          <a:srcRect b="-1" l="17746" r="15301" t="0"/>
          <a:stretch/>
        </p:blipFill>
        <p:spPr>
          <a:xfrm>
            <a:off x="875261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3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5400">
                <a:latin typeface="Play"/>
                <a:ea typeface="Play"/>
                <a:cs typeface="Play"/>
                <a:sym typeface="Play"/>
              </a:rPr>
              <a:t>You Can’t Unring the Bell</a:t>
            </a:r>
            <a:endParaRPr/>
          </a:p>
        </p:txBody>
      </p:sp>
      <p:sp>
        <p:nvSpPr>
          <p:cNvPr id="506" name="Google Shape;506;p53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3"/>
          <p:cNvSpPr txBox="1"/>
          <p:nvPr>
            <p:ph idx="1" type="body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Once your information is disclosed, it’s out there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Misinformation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Disinformation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Rebuilding</a:t>
            </a:r>
            <a:endParaRPr/>
          </a:p>
        </p:txBody>
      </p:sp>
      <p:pic>
        <p:nvPicPr>
          <p:cNvPr id="508" name="Google Shape;508;p53"/>
          <p:cNvPicPr preferRelativeResize="0"/>
          <p:nvPr/>
        </p:nvPicPr>
        <p:blipFill rotWithShape="1">
          <a:blip r:embed="rId3">
            <a:alphaModFix/>
          </a:blip>
          <a:srcRect b="0" l="0" r="43579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09" name="Google Shape;50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4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rPr lang="en-US" sz="4600">
                <a:latin typeface="Play"/>
                <a:ea typeface="Play"/>
                <a:cs typeface="Play"/>
                <a:sym typeface="Play"/>
              </a:rPr>
              <a:t>Anticipating LIFE in your PLANS</a:t>
            </a:r>
            <a:endParaRPr/>
          </a:p>
        </p:txBody>
      </p:sp>
      <p:sp>
        <p:nvSpPr>
          <p:cNvPr id="516" name="Google Shape;516;p54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4"/>
          <p:cNvSpPr txBox="1"/>
          <p:nvPr>
            <p:ph idx="1" type="body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You will probably get sued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You will have to pay taxes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Someone will find a problem with what you say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Someone will try to figure out where you live and what you own</a:t>
            </a:r>
            <a:endParaRPr/>
          </a:p>
        </p:txBody>
      </p:sp>
      <p:pic>
        <p:nvPicPr>
          <p:cNvPr id="518" name="Google Shape;518;p54"/>
          <p:cNvPicPr preferRelativeResize="0"/>
          <p:nvPr/>
        </p:nvPicPr>
        <p:blipFill rotWithShape="1">
          <a:blip r:embed="rId3">
            <a:alphaModFix/>
          </a:blip>
          <a:srcRect b="0" l="11369" r="32210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19" name="Google Shape;51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6434885"/>
            <a:ext cx="1984513" cy="20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rectangular object with black edges&#10;&#10;Description automatically generated" id="524" name="Google Shape;52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5758"/>
            <a:ext cx="5153891" cy="123939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5"/>
          <p:cNvSpPr txBox="1"/>
          <p:nvPr>
            <p:ph idx="1" type="body"/>
          </p:nvPr>
        </p:nvSpPr>
        <p:spPr>
          <a:xfrm>
            <a:off x="2518088" y="5273659"/>
            <a:ext cx="7155822" cy="10070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152396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498"/>
              <a:buNone/>
            </a:pPr>
            <a:r>
              <a:rPr lang="en-US"/>
              <a:t>Use code </a:t>
            </a:r>
            <a:r>
              <a:rPr b="1" lang="en-US"/>
              <a:t>FINCONTALK50 </a:t>
            </a:r>
            <a:r>
              <a:rPr lang="en-US"/>
              <a:t>for 50% off your formation at LLCAttorney.com through Nov. 15</a:t>
            </a:r>
            <a:endParaRPr/>
          </a:p>
        </p:txBody>
      </p:sp>
      <p:sp>
        <p:nvSpPr>
          <p:cNvPr id="526" name="Google Shape;526;p5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707"/>
              <a:buFont typeface="Arial"/>
              <a:buNone/>
            </a:pPr>
            <a:r>
              <a:rPr lang="en-US"/>
              <a:t>Ask Me Anything!</a:t>
            </a:r>
            <a:endParaRPr/>
          </a:p>
        </p:txBody>
      </p:sp>
      <p:pic>
        <p:nvPicPr>
          <p:cNvPr id="527" name="Google Shape;52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0577" y="2165272"/>
            <a:ext cx="2950845" cy="295084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5"/>
          <p:cNvSpPr txBox="1"/>
          <p:nvPr/>
        </p:nvSpPr>
        <p:spPr>
          <a:xfrm>
            <a:off x="3057670" y="1538651"/>
            <a:ext cx="6076657" cy="4283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Scan here to download this deck.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rectangular object with a black border&#10;&#10;Description automatically generated" id="140" name="Google Shape;1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88" y="1585827"/>
            <a:ext cx="10600112" cy="168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Anticipating LIFE in your PLANS</a:t>
            </a:r>
            <a:endParaRPr/>
          </a:p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1105592" y="2174764"/>
            <a:ext cx="5860473" cy="665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will probably get sued.</a:t>
            </a:r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922711" y="3429347"/>
            <a:ext cx="6877396" cy="4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have to pay taxes.</a:t>
            </a:r>
            <a:endParaRPr/>
          </a:p>
        </p:txBody>
      </p:sp>
      <p:sp>
        <p:nvSpPr>
          <p:cNvPr id="144" name="Google Shape;144;p18"/>
          <p:cNvSpPr txBox="1"/>
          <p:nvPr/>
        </p:nvSpPr>
        <p:spPr>
          <a:xfrm>
            <a:off x="922711" y="4142028"/>
            <a:ext cx="6043354" cy="469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find a problem with what you say.</a:t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922710" y="5272173"/>
            <a:ext cx="6043355" cy="983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try to figure out where you live and what you own.</a:t>
            </a: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3050771" y="3248490"/>
            <a:ext cx="61015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-up of a gavel&#10;&#10;Description automatically generated" id="147" name="Google Shape;14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4619" y="1842350"/>
            <a:ext cx="2645176" cy="1301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rectangular object with a black border&#10;&#10;Description automatically generated" id="152" name="Google Shape;15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88" y="2474160"/>
            <a:ext cx="10600112" cy="168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Anticipating LIFE in your PLANS</a:t>
            </a:r>
            <a:endParaRPr/>
          </a:p>
        </p:txBody>
      </p:sp>
      <p:sp>
        <p:nvSpPr>
          <p:cNvPr id="154" name="Google Shape;154;p19"/>
          <p:cNvSpPr txBox="1"/>
          <p:nvPr>
            <p:ph idx="1" type="body"/>
          </p:nvPr>
        </p:nvSpPr>
        <p:spPr>
          <a:xfrm>
            <a:off x="922710" y="2107376"/>
            <a:ext cx="5860473" cy="665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will probably get sued.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922710" y="3146851"/>
            <a:ext cx="6877396" cy="4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have to pay taxes.</a:t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922711" y="4142028"/>
            <a:ext cx="6043354" cy="469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find a problem with what you say.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922710" y="5272173"/>
            <a:ext cx="6043355" cy="983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try to figure out where you live and what you own.</a:t>
            </a:r>
            <a:endParaRPr/>
          </a:p>
        </p:txBody>
      </p:sp>
      <p:pic>
        <p:nvPicPr>
          <p:cNvPr descr="Close-up of a green paper with a statue of liberty on it&#10;&#10;Description automatically generated" id="158" name="Google Shape;1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4619" y="2698049"/>
            <a:ext cx="2645177" cy="12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rectangular object with a black border&#10;&#10;Description automatically generated" id="163" name="Google Shape;1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3429000"/>
            <a:ext cx="10600112" cy="168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Anticipating LIFE in your PLANS</a:t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922711" y="3883163"/>
            <a:ext cx="6043354" cy="469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find a problem with what you say.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922710" y="2801182"/>
            <a:ext cx="6877396" cy="4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have to pay taxes.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922710" y="2107376"/>
            <a:ext cx="5860473" cy="665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probably get sued.</a:t>
            </a: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922710" y="5272173"/>
            <a:ext cx="6043355" cy="983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try to figure out where you live and what you own.</a:t>
            </a:r>
            <a:endParaRPr/>
          </a:p>
        </p:txBody>
      </p:sp>
      <p:pic>
        <p:nvPicPr>
          <p:cNvPr descr="A group of people pointing at each other&#10;&#10;Description automatically generated" id="169" name="Google Shape;16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2341" y="3497475"/>
            <a:ext cx="2966258" cy="150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rectangular object with a black border&#10;&#10;Description automatically generated"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4315139"/>
            <a:ext cx="10600112" cy="168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Anticipating LIFE in your PLANS</a:t>
            </a:r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922711" y="3429000"/>
            <a:ext cx="6043354" cy="469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find a problem with what you say.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922710" y="2801182"/>
            <a:ext cx="6877396" cy="403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have to pay taxes.</a:t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922710" y="2107376"/>
            <a:ext cx="5860473" cy="665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will probably get sued.</a:t>
            </a:r>
            <a:endParaRPr/>
          </a:p>
        </p:txBody>
      </p:sp>
      <p:sp>
        <p:nvSpPr>
          <p:cNvPr id="179" name="Google Shape;179;p21"/>
          <p:cNvSpPr txBox="1"/>
          <p:nvPr/>
        </p:nvSpPr>
        <p:spPr>
          <a:xfrm>
            <a:off x="1072339" y="4747115"/>
            <a:ext cx="6043355" cy="983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Someone will try to figure out where you live and what you own.</a:t>
            </a:r>
            <a:endParaRPr/>
          </a:p>
        </p:txBody>
      </p:sp>
      <p:pic>
        <p:nvPicPr>
          <p:cNvPr descr="A group of people standing in front of a house&#10;&#10;Description automatically generated" id="180" name="Google Shape;18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2341" y="4378618"/>
            <a:ext cx="3127320" cy="155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ctrTitle"/>
          </p:nvPr>
        </p:nvSpPr>
        <p:spPr>
          <a:xfrm>
            <a:off x="1523999" y="2106006"/>
            <a:ext cx="9144000" cy="23134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You Will Probably Get Sued.</a:t>
            </a:r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4617" y="5929423"/>
            <a:ext cx="3662765" cy="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LC Attorney">
      <a:dk1>
        <a:srgbClr val="141B41"/>
      </a:dk1>
      <a:lt1>
        <a:srgbClr val="FFFFFF"/>
      </a:lt1>
      <a:dk2>
        <a:srgbClr val="141B41"/>
      </a:dk2>
      <a:lt2>
        <a:srgbClr val="EDEFF1"/>
      </a:lt2>
      <a:accent1>
        <a:srgbClr val="306BAC"/>
      </a:accent1>
      <a:accent2>
        <a:srgbClr val="FBB040"/>
      </a:accent2>
      <a:accent3>
        <a:srgbClr val="7EBDC2"/>
      </a:accent3>
      <a:accent4>
        <a:srgbClr val="7BABC7"/>
      </a:accent4>
      <a:accent5>
        <a:srgbClr val="7377D0"/>
      </a:accent5>
      <a:accent6>
        <a:srgbClr val="79DE65"/>
      </a:accent6>
      <a:hlink>
        <a:srgbClr val="7EBDC2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