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</p:sldIdLst>
  <p:sldSz cy="6858000" cx="12192000"/>
  <p:notesSz cx="6858000" cy="9144000"/>
  <p:embeddedFontLst>
    <p:embeddedFont>
      <p:font typeface="Roboto"/>
      <p:regular r:id="rId48"/>
      <p:bold r:id="rId49"/>
      <p:italic r:id="rId50"/>
      <p:boldItalic r:id="rId51"/>
    </p:embeddedFont>
    <p:embeddedFont>
      <p:font typeface="Lato"/>
      <p:regular r:id="rId52"/>
      <p:bold r:id="rId53"/>
      <p:italic r:id="rId54"/>
      <p:boldItalic r:id="rId5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760">
          <p15:clr>
            <a:srgbClr val="A4A3A4"/>
          </p15:clr>
        </p15:guide>
        <p15:guide id="2" pos="408">
          <p15:clr>
            <a:srgbClr val="A4A3A4"/>
          </p15:clr>
        </p15:guide>
        <p15:guide id="3" pos="432">
          <p15:clr>
            <a:srgbClr val="A4A3A4"/>
          </p15:clr>
        </p15:guide>
        <p15:guide id="4" pos="7248">
          <p15:clr>
            <a:srgbClr val="A4A3A4"/>
          </p15:clr>
        </p15:guide>
        <p15:guide id="5" pos="7296">
          <p15:clr>
            <a:srgbClr val="A4A3A4"/>
          </p15:clr>
        </p15:guide>
      </p15:sldGuideLst>
    </p:ext>
    <p:ext uri="GoogleSlidesCustomDataVersion2">
      <go:slidesCustomData xmlns:go="http://customooxmlschemas.google.com/" r:id="rId56" roundtripDataSignature="AMtx7mhWQUgW7CqlTYM7wqHuoVx/PKYbn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760" orient="horz"/>
        <p:guide pos="408"/>
        <p:guide pos="432"/>
        <p:guide pos="7248"/>
        <p:guide pos="7296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-regular.fntdata"/><Relationship Id="rId47" Type="http://schemas.openxmlformats.org/officeDocument/2006/relationships/slide" Target="slides/slide42.xml"/><Relationship Id="rId49" Type="http://schemas.openxmlformats.org/officeDocument/2006/relationships/font" Target="fonts/Roboto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Roboto-boldItalic.fntdata"/><Relationship Id="rId50" Type="http://schemas.openxmlformats.org/officeDocument/2006/relationships/font" Target="fonts/Roboto-italic.fntdata"/><Relationship Id="rId53" Type="http://schemas.openxmlformats.org/officeDocument/2006/relationships/font" Target="fonts/Lato-bold.fntdata"/><Relationship Id="rId52" Type="http://schemas.openxmlformats.org/officeDocument/2006/relationships/font" Target="fonts/Lato-regular.fntdata"/><Relationship Id="rId11" Type="http://schemas.openxmlformats.org/officeDocument/2006/relationships/slide" Target="slides/slide6.xml"/><Relationship Id="rId55" Type="http://schemas.openxmlformats.org/officeDocument/2006/relationships/font" Target="fonts/Lato-boldItalic.fntdata"/><Relationship Id="rId10" Type="http://schemas.openxmlformats.org/officeDocument/2006/relationships/slide" Target="slides/slide5.xml"/><Relationship Id="rId54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56" Type="http://customschemas.google.com/relationships/presentationmetadata" Target="meta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" name="Google Shape;30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" name="Google Shape;31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6711a5a77c_0_1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4" name="Google Shape;204;g36711a5a77c_0_1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5" name="Google Shape;205;g36711a5a77c_0_1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36711a5a77c_0_15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17" name="Google Shape;217;g36711a5a77c_0_15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18" name="Google Shape;218;g36711a5a77c_0_15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g36711a5a77c_0_17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31" name="Google Shape;231;g36711a5a77c_0_17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32" name="Google Shape;232;g36711a5a77c_0_17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36711a5a77c_0_18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4" name="Google Shape;244;g36711a5a77c_0_18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5" name="Google Shape;245;g36711a5a77c_0_18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36711a5a77c_0_2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5" name="Google Shape;255;g36711a5a77c_0_21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56" name="Google Shape;256;g36711a5a77c_0_21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36711a5a77c_0_19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8" name="Google Shape;268;g36711a5a77c_0_19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9" name="Google Shape;269;g36711a5a77c_0_19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36711a5a77c_0_22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6" name="Google Shape;286;g36711a5a77c_0_22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7" name="Google Shape;287;g36711a5a77c_0_22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2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g36711a5a77c_0_24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04" name="Google Shape;304;g36711a5a77c_0_24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05" name="Google Shape;305;g36711a5a77c_0_24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6711a5a77c_0_2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15" name="Google Shape;315;g36711a5a77c_0_2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16" name="Google Shape;316;g36711a5a77c_0_2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36711a5a77c_0_26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28" name="Google Shape;328;g36711a5a77c_0_26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29" name="Google Shape;329;g36711a5a77c_0_26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" name="Google Shape;41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Google Shape;345;g36711a5a77c_0_28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46" name="Google Shape;346;g36711a5a77c_0_28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47" name="Google Shape;347;g36711a5a77c_0_286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36711a5a77c_0_3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4" name="Google Shape;364;g36711a5a77c_0_3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65" name="Google Shape;365;g36711a5a77c_0_3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0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g36711a5a77c_0_32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82" name="Google Shape;382;g36711a5a77c_0_32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383" name="Google Shape;383;g36711a5a77c_0_32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8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g36711a5a77c_0_3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00" name="Google Shape;400;g36711a5a77c_0_34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1" name="Google Shape;401;g36711a5a77c_0_34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g36711a5a77c_0_35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18" name="Google Shape;418;g36711a5a77c_0_35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19" name="Google Shape;419;g36711a5a77c_0_35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36711a5a77c_0_37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39" name="Google Shape;439;g36711a5a77c_0_37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40" name="Google Shape;440;g36711a5a77c_0_37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5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g36711a5a77c_0_42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7" name="Google Shape;457;g36711a5a77c_0_42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58" name="Google Shape;458;g36711a5a77c_0_42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6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g36711a5a77c_0_39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68" name="Google Shape;468;g36711a5a77c_0_399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9" name="Google Shape;469;g36711a5a77c_0_399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g36711a5a77c_0_4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80" name="Google Shape;480;g36711a5a77c_0_43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81" name="Google Shape;481;g36711a5a77c_0_43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36711a5a77c_0_44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90" name="Google Shape;490;g36711a5a77c_0_441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91" name="Google Shape;491;g36711a5a77c_0_441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g36711a5a77c_1_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5" name="Google Shape;95;g36711a5a77c_1_1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6" name="Google Shape;96;g36711a5a77c_1_1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8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g36711a5a77c_0_45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00" name="Google Shape;500;g36711a5a77c_0_45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01" name="Google Shape;501;g36711a5a77c_0_45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36711a5a77c_0_56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12" name="Google Shape;512;g36711a5a77c_0_56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13" name="Google Shape;513;g36711a5a77c_0_56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g36711a5a77c_0_4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23" name="Google Shape;523;g36711a5a77c_0_4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24" name="Google Shape;524;g36711a5a77c_0_4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3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" name="Google Shape;534;g36711a5a77c_0_55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35" name="Google Shape;535;g36711a5a77c_0_55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36" name="Google Shape;536;g36711a5a77c_0_55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5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36711a5a77c_0_57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7" name="Google Shape;547;g36711a5a77c_0_57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48" name="Google Shape;548;g36711a5a77c_0_57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6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36711a5a77c_0_58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58" name="Google Shape;558;g36711a5a77c_0_58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9" name="Google Shape;559;g36711a5a77c_0_58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4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36711a5a77c_0_60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76" name="Google Shape;576;g36711a5a77c_0_605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77" name="Google Shape;577;g36711a5a77c_0_605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g351860fffb7_1_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86" name="Google Shape;586;g351860fffb7_1_34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87" name="Google Shape;587;g351860fffb7_1_34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8" name="Shape 5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9" name="Google Shape;599;p3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00" name="Google Shape;600;p3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01" name="Google Shape;601;p3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0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3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2" name="Google Shape;622;p3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23" name="Google Shape;623;p3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8" name="Google Shape;108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09" name="Google Shape;109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2" name="Shape 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3" name="Google Shape;633;p3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34" name="Google Shape;634;p3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5" name="Google Shape;635;p3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3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4" name="Google Shape;644;g351860fffb7_1_6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45" name="Google Shape;645;g351860fffb7_1_62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46" name="Google Shape;646;g351860fffb7_1_62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7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4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59" name="Google Shape;659;p4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60" name="Google Shape;660;p4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351860fffb7_1_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21" name="Google Shape;121;g351860fffb7_1_0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22" name="Google Shape;122;g351860fffb7_1_0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2" name="Google Shape;13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3" name="Google Shape;13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6711a5a77c_0_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g36711a5a77c_0_7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Veil Piercing occurs when an owner of a business is held liable for the business liabilities. 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Varies by state, but generally business is an “alter ego” of the owner and used to perpetrate a fraud or defeat a rightful claim.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br>
              <a:rPr b="0" lang="en-US"/>
            </a:b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you establish you were solely acting as a representative of the company? </a:t>
            </a:r>
            <a:endParaRPr b="0"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b="0" i="0" lang="en-US" sz="120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Signing as representative of business entity, not personally</a:t>
            </a:r>
            <a:endParaRPr b="0"/>
          </a:p>
        </p:txBody>
      </p:sp>
      <p:sp>
        <p:nvSpPr>
          <p:cNvPr id="158" name="Google Shape;158;g36711a5a77c_0_7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81" name="Google Shape;181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82" name="Google Shape;182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2" name="Google Shape;192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LLC Can either be Member Managed or Manager Managed. The simplest is Member Managed. One level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Manager Managed divided ownership from control. Allows for those with more expertise to run the company, with the oversight and input of the owners.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Corporations: Shareholders, Board of Directors, Officers. Three levels of ownership and control.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The more level there are, the better your record keeping must be. 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Surprisingly, the tax options for LLCs and Corporations are the same. That is because a business entity is a creature of STATE law and tax classification is set by Federal Law. </a:t>
            </a:r>
            <a:endParaRPr/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en-US"/>
              <a:t>We will talk about this more later in the Webinar.</a:t>
            </a:r>
            <a:endParaRPr/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3" name="Google Shape;193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7_Title Slide">
  <p:cSld name="7_Title Slid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4"/>
          <p:cNvSpPr/>
          <p:nvPr>
            <p:ph idx="2" type="pic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4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45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1" name="Google Shape;21;p45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4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5" name="Google Shape;25;p4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4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46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b="0" i="0" sz="4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" name="Google Shape;11;p4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2" name="Google Shape;12;p4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3" name="Google Shape;13;p4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14" name="Google Shape;14;p43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5.jpg"/><Relationship Id="rId4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3.png"/><Relationship Id="rId4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4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6.png"/><Relationship Id="rId5" Type="http://schemas.openxmlformats.org/officeDocument/2006/relationships/image" Target="../media/image19.png"/><Relationship Id="rId6" Type="http://schemas.openxmlformats.org/officeDocument/2006/relationships/image" Target="../media/image4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22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22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2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29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30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Relationship Id="rId6" Type="http://schemas.openxmlformats.org/officeDocument/2006/relationships/image" Target="../media/image8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2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6" Type="http://schemas.openxmlformats.org/officeDocument/2006/relationships/image" Target="../media/image21.png"/><Relationship Id="rId7" Type="http://schemas.openxmlformats.org/officeDocument/2006/relationships/image" Target="../media/image24.png"/><Relationship Id="rId8" Type="http://schemas.openxmlformats.org/officeDocument/2006/relationships/image" Target="../media/image26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0.png"/><Relationship Id="rId4" Type="http://schemas.openxmlformats.org/officeDocument/2006/relationships/image" Target="../media/image23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Relationship Id="rId4" Type="http://schemas.openxmlformats.org/officeDocument/2006/relationships/image" Target="../media/image13.png"/><Relationship Id="rId5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Google Shape;33;p1"/>
          <p:cNvPicPr preferRelativeResize="0"/>
          <p:nvPr>
            <p:ph idx="2" type="pic"/>
          </p:nvPr>
        </p:nvPicPr>
        <p:blipFill rotWithShape="1">
          <a:blip r:embed="rId3">
            <a:alphaModFix/>
          </a:blip>
          <a:srcRect b="7802" l="0" r="0" t="7802"/>
          <a:stretch/>
        </p:blipFill>
        <p:spPr>
          <a:xfrm>
            <a:off x="0" y="59667"/>
            <a:ext cx="12192000" cy="673871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sp>
        <p:nvSpPr>
          <p:cNvPr id="34" name="Google Shape;34;p1"/>
          <p:cNvSpPr/>
          <p:nvPr/>
        </p:nvSpPr>
        <p:spPr>
          <a:xfrm>
            <a:off x="2381" y="0"/>
            <a:ext cx="12189600" cy="6858000"/>
          </a:xfrm>
          <a:prstGeom prst="rect">
            <a:avLst/>
          </a:prstGeom>
          <a:solidFill>
            <a:srgbClr val="E4F1F2">
              <a:alpha val="90980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t/>
            </a:r>
            <a:endParaRPr b="0" i="0" sz="9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" name="Google Shape;35;p1"/>
          <p:cNvGrpSpPr/>
          <p:nvPr/>
        </p:nvGrpSpPr>
        <p:grpSpPr>
          <a:xfrm>
            <a:off x="1453862" y="1792460"/>
            <a:ext cx="9393060" cy="4711624"/>
            <a:chOff x="935299" y="1821359"/>
            <a:chExt cx="10322700" cy="4711624"/>
          </a:xfrm>
        </p:grpSpPr>
        <p:sp>
          <p:nvSpPr>
            <p:cNvPr id="36" name="Google Shape;36;p1"/>
            <p:cNvSpPr txBox="1"/>
            <p:nvPr/>
          </p:nvSpPr>
          <p:spPr>
            <a:xfrm>
              <a:off x="935299" y="1821359"/>
              <a:ext cx="10322700" cy="2225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1800"/>
                </a:spcBef>
                <a:spcAft>
                  <a:spcPts val="40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b="1" lang="en-US" sz="4200">
                  <a:solidFill>
                    <a:schemeClr val="dk1"/>
                  </a:solidFill>
                </a:rPr>
                <a:t>Protect Your Real Estate Empire: </a:t>
              </a:r>
              <a:r>
                <a:rPr lang="en-US" sz="4200">
                  <a:solidFill>
                    <a:schemeClr val="dk1"/>
                  </a:solidFill>
                </a:rPr>
                <a:t>LLCs, Holding Companies &amp; Asset Protection for Property Investors</a:t>
              </a:r>
              <a:endParaRPr b="0" i="0" sz="3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37;p1"/>
            <p:cNvSpPr txBox="1"/>
            <p:nvPr/>
          </p:nvSpPr>
          <p:spPr>
            <a:xfrm>
              <a:off x="935886" y="4614531"/>
              <a:ext cx="103215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rPr b="1" i="0" lang="en-US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Jonathan Feniak</a:t>
              </a:r>
              <a:r>
                <a:rPr b="0" i="0" lang="en-US" sz="1800" u="none" cap="none" strike="noStrike">
                  <a:solidFill>
                    <a:schemeClr val="dk1"/>
                  </a:solidFill>
                  <a:latin typeface="Roboto"/>
                  <a:ea typeface="Roboto"/>
                  <a:cs typeface="Roboto"/>
                  <a:sym typeface="Roboto"/>
                </a:rPr>
                <a:t>, MBA, Esq., Lead Attorney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pic>
          <p:nvPicPr>
            <p:cNvPr id="38" name="Google Shape;38;p1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4471737" y="6081799"/>
              <a:ext cx="3248526" cy="451184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DF9FA"/>
        </a:solidFill>
      </p:bgPr>
    </p:bg>
    <p:spTree>
      <p:nvGrpSpPr>
        <p:cNvPr id="206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36711a5a77c_0_141"/>
          <p:cNvSpPr/>
          <p:nvPr/>
        </p:nvSpPr>
        <p:spPr>
          <a:xfrm>
            <a:off x="6939125" y="3906079"/>
            <a:ext cx="4988100" cy="23490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8" name="Google Shape;208;g36711a5a77c_0_141"/>
          <p:cNvSpPr/>
          <p:nvPr/>
        </p:nvSpPr>
        <p:spPr>
          <a:xfrm>
            <a:off x="6939125" y="1623413"/>
            <a:ext cx="4988100" cy="17964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9" name="Google Shape;209;g36711a5a77c_0_141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0" name="Google Shape;210;g36711a5a77c_0_141"/>
          <p:cNvSpPr txBox="1"/>
          <p:nvPr/>
        </p:nvSpPr>
        <p:spPr>
          <a:xfrm>
            <a:off x="612439" y="242564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Structure 2: Single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1" name="Google Shape;211;g36711a5a77c_0_141"/>
          <p:cNvSpPr txBox="1"/>
          <p:nvPr/>
        </p:nvSpPr>
        <p:spPr>
          <a:xfrm>
            <a:off x="7384622" y="1773613"/>
            <a:ext cx="4152900" cy="1385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Pros: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Low administrative burden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Single tax return 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Relatively simple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12" name="Google Shape;212;g36711a5a77c_0_141"/>
          <p:cNvSpPr txBox="1"/>
          <p:nvPr/>
        </p:nvSpPr>
        <p:spPr>
          <a:xfrm>
            <a:off x="7264474" y="4111563"/>
            <a:ext cx="42816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Cons: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All properties at risk if one faces litigation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Limited privacy protection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If state has weak laws, veil piercing may occur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13" name="Google Shape;213;g36711a5a77c_0_141" title="Screenshot 2025-06-16 at 8.40.2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6350" y="1082351"/>
            <a:ext cx="3841124" cy="50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214" name="Google Shape;214;g36711a5a77c_0_141"/>
          <p:cNvSpPr txBox="1"/>
          <p:nvPr/>
        </p:nvSpPr>
        <p:spPr>
          <a:xfrm>
            <a:off x="3761400" y="889075"/>
            <a:ext cx="4669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-US">
                <a:solidFill>
                  <a:schemeClr val="dk1"/>
                </a:solidFill>
              </a:rPr>
              <a:t>Best for: 1-3 properties in same state</a:t>
            </a:r>
            <a:endParaRPr sz="31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B"/>
        </a:solidFill>
      </p:bgPr>
    </p:bg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g36711a5a77c_0_154"/>
          <p:cNvSpPr/>
          <p:nvPr/>
        </p:nvSpPr>
        <p:spPr>
          <a:xfrm>
            <a:off x="194850" y="2453325"/>
            <a:ext cx="5567700" cy="21156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1" name="Google Shape;221;g36711a5a77c_0_154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2" name="Google Shape;222;g36711a5a77c_0_154"/>
          <p:cNvSpPr txBox="1"/>
          <p:nvPr/>
        </p:nvSpPr>
        <p:spPr>
          <a:xfrm>
            <a:off x="194852" y="242575"/>
            <a:ext cx="4459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Structure 3: Wyoming Holding Company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23" name="Google Shape;223;g36711a5a77c_0_154"/>
          <p:cNvSpPr txBox="1"/>
          <p:nvPr/>
        </p:nvSpPr>
        <p:spPr>
          <a:xfrm>
            <a:off x="327900" y="2596100"/>
            <a:ext cx="47220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Pros: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Double layer of protection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Enhanced privacy through Wyoming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Properties isolated from each other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Superior charging order protection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Reduce tax reporting expense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4" name="Google Shape;224;g36711a5a77c_0_154"/>
          <p:cNvSpPr txBox="1"/>
          <p:nvPr/>
        </p:nvSpPr>
        <p:spPr>
          <a:xfrm>
            <a:off x="194850" y="1997275"/>
            <a:ext cx="5504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Best for: Multiple properties or multi-state investing</a:t>
            </a:r>
            <a:endParaRPr b="1">
              <a:solidFill>
                <a:schemeClr val="dk1"/>
              </a:solidFill>
            </a:endParaRPr>
          </a:p>
        </p:txBody>
      </p:sp>
      <p:pic>
        <p:nvPicPr>
          <p:cNvPr id="225" name="Google Shape;225;g36711a5a77c_0_154" title="Screenshot 2025-06-16 at 8.44.12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09850" y="0"/>
            <a:ext cx="3473041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Google Shape;226;g36711a5a77c_0_15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62549" y="-6458271"/>
            <a:ext cx="6839601" cy="7571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7" name="Google Shape;227;g36711a5a77c_0_154"/>
          <p:cNvSpPr/>
          <p:nvPr/>
        </p:nvSpPr>
        <p:spPr>
          <a:xfrm>
            <a:off x="194850" y="4882200"/>
            <a:ext cx="5567700" cy="12786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28" name="Google Shape;228;g36711a5a77c_0_154"/>
          <p:cNvSpPr txBox="1"/>
          <p:nvPr/>
        </p:nvSpPr>
        <p:spPr>
          <a:xfrm>
            <a:off x="327900" y="5024975"/>
            <a:ext cx="4722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Cons: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Increased administrative burden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Multiple bank accounts required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0FAFB"/>
        </a:solidFill>
      </p:bgPr>
    </p:bg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36711a5a77c_0_170"/>
          <p:cNvSpPr/>
          <p:nvPr/>
        </p:nvSpPr>
        <p:spPr>
          <a:xfrm>
            <a:off x="194850" y="2091175"/>
            <a:ext cx="4855200" cy="21504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5" name="Google Shape;235;g36711a5a77c_0_170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6" name="Google Shape;236;g36711a5a77c_0_170"/>
          <p:cNvSpPr txBox="1"/>
          <p:nvPr/>
        </p:nvSpPr>
        <p:spPr>
          <a:xfrm>
            <a:off x="194852" y="242575"/>
            <a:ext cx="44598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Structure 4: Full Separation</a:t>
            </a:r>
            <a:endParaRPr b="1" sz="3600">
              <a:solidFill>
                <a:schemeClr val="accent1"/>
              </a:solidFill>
            </a:endParaRPr>
          </a:p>
        </p:txBody>
      </p:sp>
      <p:sp>
        <p:nvSpPr>
          <p:cNvPr id="237" name="Google Shape;237;g36711a5a77c_0_170"/>
          <p:cNvSpPr txBox="1"/>
          <p:nvPr/>
        </p:nvSpPr>
        <p:spPr>
          <a:xfrm>
            <a:off x="327900" y="2233950"/>
            <a:ext cx="49101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Pros: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Maximum asset protection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Complete separation of assets from operations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Optimal tax planning opportunities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Highest privacy level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38" name="Google Shape;238;g36711a5a77c_0_170"/>
          <p:cNvSpPr txBox="1"/>
          <p:nvPr/>
        </p:nvSpPr>
        <p:spPr>
          <a:xfrm>
            <a:off x="194850" y="1443175"/>
            <a:ext cx="4910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>
                <a:solidFill>
                  <a:schemeClr val="dk1"/>
                </a:solidFill>
              </a:rPr>
              <a:t>Best for: Large portfolios and high liability exposure</a:t>
            </a:r>
            <a:endParaRPr b="1">
              <a:solidFill>
                <a:schemeClr val="dk1"/>
              </a:solidFill>
            </a:endParaRPr>
          </a:p>
        </p:txBody>
      </p:sp>
      <p:sp>
        <p:nvSpPr>
          <p:cNvPr id="239" name="Google Shape;239;g36711a5a77c_0_170"/>
          <p:cNvSpPr/>
          <p:nvPr/>
        </p:nvSpPr>
        <p:spPr>
          <a:xfrm>
            <a:off x="194850" y="4566200"/>
            <a:ext cx="4855200" cy="15015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40" name="Google Shape;240;g36711a5a77c_0_170"/>
          <p:cNvSpPr txBox="1"/>
          <p:nvPr/>
        </p:nvSpPr>
        <p:spPr>
          <a:xfrm>
            <a:off x="327900" y="4832150"/>
            <a:ext cx="47220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Cons: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High administrative burden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92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-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Requires diligent compliance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41" name="Google Shape;241;g36711a5a77c_0_170" title="Screenshot 2025-06-16 at 8.47.57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0414" y="0"/>
            <a:ext cx="6721523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g36711a5a77c_0_184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8" name="Google Shape;248;g36711a5a77c_0_184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49" name="Google Shape;249;g36711a5a77c_0_184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Google Shape;250;g36711a5a77c_0_184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251" name="Google Shape;251;g36711a5a77c_0_184"/>
          <p:cNvSpPr txBox="1"/>
          <p:nvPr/>
        </p:nvSpPr>
        <p:spPr>
          <a:xfrm>
            <a:off x="947410" y="2967288"/>
            <a:ext cx="102972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</a:rPr>
              <a:t>What About Land Trusts?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52" name="Google Shape;252;g36711a5a77c_0_18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g36711a5a77c_0_2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510376" y="2450298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g36711a5a77c_0_211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0" name="Google Shape;260;g36711a5a77c_0_211"/>
          <p:cNvSpPr txBox="1"/>
          <p:nvPr/>
        </p:nvSpPr>
        <p:spPr>
          <a:xfrm>
            <a:off x="1393875" y="435850"/>
            <a:ext cx="94044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Why Not Land Trusts? </a:t>
            </a:r>
            <a:r>
              <a:rPr lang="en-US" sz="3600">
                <a:solidFill>
                  <a:schemeClr val="accent1"/>
                </a:solidFill>
              </a:rPr>
              <a:t>The Alternative Everyone Talks About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1" name="Google Shape;261;g36711a5a77c_0_211"/>
          <p:cNvSpPr/>
          <p:nvPr/>
        </p:nvSpPr>
        <p:spPr>
          <a:xfrm>
            <a:off x="1393805" y="1906225"/>
            <a:ext cx="9404400" cy="38184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262" name="Google Shape;262;g36711a5a77c_0_211"/>
          <p:cNvCxnSpPr/>
          <p:nvPr/>
        </p:nvCxnSpPr>
        <p:spPr>
          <a:xfrm rot="10800000">
            <a:off x="1841038" y="2587826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263" name="Google Shape;263;g36711a5a77c_0_211"/>
          <p:cNvSpPr txBox="1"/>
          <p:nvPr/>
        </p:nvSpPr>
        <p:spPr>
          <a:xfrm>
            <a:off x="1925599" y="2515800"/>
            <a:ext cx="61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is a Land Trust?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g36711a5a77c_0_211"/>
          <p:cNvSpPr txBox="1"/>
          <p:nvPr/>
        </p:nvSpPr>
        <p:spPr>
          <a:xfrm>
            <a:off x="1925610" y="3070375"/>
            <a:ext cx="85353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Trust specifically designed to hold real estate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Provides some privacy benefits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Often promoted by real estate "gurus"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65" name="Google Shape;265;g36711a5a77c_0_211"/>
          <p:cNvSpPr txBox="1"/>
          <p:nvPr/>
        </p:nvSpPr>
        <p:spPr>
          <a:xfrm>
            <a:off x="1925610" y="4453525"/>
            <a:ext cx="853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Sounds good... so why not use them?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270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1" name="Google Shape;271;g36711a5a77c_0_19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510376" y="2450298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Google Shape;272;g36711a5a77c_0_194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3" name="Google Shape;273;g36711a5a77c_0_194"/>
          <p:cNvSpPr txBox="1"/>
          <p:nvPr/>
        </p:nvSpPr>
        <p:spPr>
          <a:xfrm>
            <a:off x="615364" y="435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The Issue with Land Trusts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g36711a5a77c_0_194"/>
          <p:cNvGrpSpPr/>
          <p:nvPr/>
        </p:nvGrpSpPr>
        <p:grpSpPr>
          <a:xfrm>
            <a:off x="1162571" y="1895638"/>
            <a:ext cx="4475588" cy="3818276"/>
            <a:chOff x="685800" y="2205318"/>
            <a:chExt cx="3388800" cy="2891100"/>
          </a:xfrm>
        </p:grpSpPr>
        <p:sp>
          <p:nvSpPr>
            <p:cNvPr id="275" name="Google Shape;275;g36711a5a77c_0_194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76" name="Google Shape;276;g36711a5a77c_0_194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77" name="Google Shape;277;g36711a5a77c_0_194"/>
          <p:cNvSpPr txBox="1"/>
          <p:nvPr/>
        </p:nvSpPr>
        <p:spPr>
          <a:xfrm>
            <a:off x="1683819" y="2219475"/>
            <a:ext cx="34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Land Trust Advantages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8" name="Google Shape;278;g36711a5a77c_0_194"/>
          <p:cNvSpPr txBox="1"/>
          <p:nvPr/>
        </p:nvSpPr>
        <p:spPr>
          <a:xfrm>
            <a:off x="1520637" y="2797962"/>
            <a:ext cx="3769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Basic privacy (trustee name on deed)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Substitute for estate planning Revocable Living Trust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ongoing state fees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May avoid transfer taxes (beware!)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79" name="Google Shape;279;g36711a5a77c_0_194"/>
          <p:cNvGrpSpPr/>
          <p:nvPr/>
        </p:nvGrpSpPr>
        <p:grpSpPr>
          <a:xfrm>
            <a:off x="6159316" y="1895638"/>
            <a:ext cx="4475588" cy="3818276"/>
            <a:chOff x="685800" y="2205318"/>
            <a:chExt cx="3388800" cy="2891100"/>
          </a:xfrm>
        </p:grpSpPr>
        <p:sp>
          <p:nvSpPr>
            <p:cNvPr id="280" name="Google Shape;280;g36711a5a77c_0_194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81" name="Google Shape;281;g36711a5a77c_0_194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82" name="Google Shape;282;g36711a5a77c_0_194"/>
          <p:cNvSpPr txBox="1"/>
          <p:nvPr/>
        </p:nvSpPr>
        <p:spPr>
          <a:xfrm>
            <a:off x="6680571" y="2219475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Critical Weaknesses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3" name="Google Shape;283;g36711a5a77c_0_194"/>
          <p:cNvSpPr txBox="1"/>
          <p:nvPr/>
        </p:nvSpPr>
        <p:spPr>
          <a:xfrm>
            <a:off x="6553825" y="2774050"/>
            <a:ext cx="3990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Questionable</a:t>
            </a: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asset protection (Varies by state)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Not private if you're the trustee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Nominee trustee adds risk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LLC trustee adds costs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Difficult to obtain financing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Reduced tax flexibility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36711a5a77c_0_229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0" name="Google Shape;290;g36711a5a77c_0_229"/>
          <p:cNvSpPr txBox="1"/>
          <p:nvPr/>
        </p:nvSpPr>
        <p:spPr>
          <a:xfrm>
            <a:off x="615364" y="435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Land Trusts vs. LLCs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1" name="Google Shape;291;g36711a5a77c_0_229"/>
          <p:cNvGrpSpPr/>
          <p:nvPr/>
        </p:nvGrpSpPr>
        <p:grpSpPr>
          <a:xfrm>
            <a:off x="1359833" y="1440563"/>
            <a:ext cx="4475588" cy="3818276"/>
            <a:chOff x="685800" y="2205318"/>
            <a:chExt cx="3388800" cy="2891100"/>
          </a:xfrm>
        </p:grpSpPr>
        <p:sp>
          <p:nvSpPr>
            <p:cNvPr id="292" name="Google Shape;292;g36711a5a77c_0_229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3" name="Google Shape;293;g36711a5a77c_0_229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94" name="Google Shape;294;g36711a5a77c_0_229"/>
          <p:cNvSpPr txBox="1"/>
          <p:nvPr/>
        </p:nvSpPr>
        <p:spPr>
          <a:xfrm>
            <a:off x="1881081" y="1764400"/>
            <a:ext cx="34431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LLCs Provide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5" name="Google Shape;295;g36711a5a77c_0_229"/>
          <p:cNvSpPr txBox="1"/>
          <p:nvPr/>
        </p:nvSpPr>
        <p:spPr>
          <a:xfrm>
            <a:off x="1717899" y="2342887"/>
            <a:ext cx="3769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True asset protection with proven corporate veil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Charging order protection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Tax flexibility and deductions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Business legitimacy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Scalable structure as portfolio grows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296" name="Google Shape;296;g36711a5a77c_0_229"/>
          <p:cNvGrpSpPr/>
          <p:nvPr/>
        </p:nvGrpSpPr>
        <p:grpSpPr>
          <a:xfrm>
            <a:off x="6356578" y="1440563"/>
            <a:ext cx="4475588" cy="3818276"/>
            <a:chOff x="685800" y="2205318"/>
            <a:chExt cx="3388800" cy="2891100"/>
          </a:xfrm>
        </p:grpSpPr>
        <p:sp>
          <p:nvSpPr>
            <p:cNvPr id="297" name="Google Shape;297;g36711a5a77c_0_229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298" name="Google Shape;298;g36711a5a77c_0_229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299" name="Google Shape;299;g36711a5a77c_0_229"/>
          <p:cNvSpPr txBox="1"/>
          <p:nvPr/>
        </p:nvSpPr>
        <p:spPr>
          <a:xfrm>
            <a:off x="6877834" y="1764400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Land Trusts Provide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36711a5a77c_0_229"/>
          <p:cNvSpPr txBox="1"/>
          <p:nvPr/>
        </p:nvSpPr>
        <p:spPr>
          <a:xfrm>
            <a:off x="6751095" y="2318987"/>
            <a:ext cx="37695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Complicated</a:t>
            </a: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privacy options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Questionable asset protection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Reduced financing options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Limited utility for investors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01" name="Google Shape;301;g36711a5a77c_0_229"/>
          <p:cNvSpPr txBox="1"/>
          <p:nvPr/>
        </p:nvSpPr>
        <p:spPr>
          <a:xfrm>
            <a:off x="1828360" y="5562375"/>
            <a:ext cx="853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2400">
                <a:solidFill>
                  <a:schemeClr val="dk1"/>
                </a:solidFill>
              </a:rPr>
              <a:t>Winner: LLC every time for serious real estate investors</a:t>
            </a:r>
            <a:endParaRPr sz="37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307;g36711a5a77c_0_247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8" name="Google Shape;308;g36711a5a77c_0_247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09" name="Google Shape;309;g36711a5a77c_0_247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310" name="Google Shape;310;g36711a5a77c_0_247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311" name="Google Shape;311;g36711a5a77c_0_247"/>
          <p:cNvSpPr txBox="1"/>
          <p:nvPr/>
        </p:nvSpPr>
        <p:spPr>
          <a:xfrm>
            <a:off x="947410" y="2751738"/>
            <a:ext cx="10297200" cy="135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8200">
                <a:solidFill>
                  <a:schemeClr val="lt1"/>
                </a:solidFill>
              </a:rPr>
              <a:t>Financing</a:t>
            </a:r>
            <a:endParaRPr b="0" i="0" sz="4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12" name="Google Shape;312;g36711a5a77c_0_24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317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8" name="Google Shape;318;g36711a5a77c_0_2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8510376" y="2450298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319" name="Google Shape;319;g36711a5a77c_0_257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20" name="Google Shape;320;g36711a5a77c_0_257"/>
          <p:cNvSpPr txBox="1"/>
          <p:nvPr/>
        </p:nvSpPr>
        <p:spPr>
          <a:xfrm>
            <a:off x="1393800" y="763950"/>
            <a:ext cx="94044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Understanding Your Options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1" name="Google Shape;321;g36711a5a77c_0_257"/>
          <p:cNvSpPr/>
          <p:nvPr/>
        </p:nvSpPr>
        <p:spPr>
          <a:xfrm>
            <a:off x="1393805" y="1758075"/>
            <a:ext cx="9404400" cy="38184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322" name="Google Shape;322;g36711a5a77c_0_257"/>
          <p:cNvCxnSpPr/>
          <p:nvPr/>
        </p:nvCxnSpPr>
        <p:spPr>
          <a:xfrm rot="10800000">
            <a:off x="2558288" y="2214951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323" name="Google Shape;323;g36711a5a77c_0_257"/>
          <p:cNvSpPr txBox="1"/>
          <p:nvPr/>
        </p:nvSpPr>
        <p:spPr>
          <a:xfrm>
            <a:off x="2620374" y="2142950"/>
            <a:ext cx="61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Different loan types have different LLC rules: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g36711a5a77c_0_257"/>
          <p:cNvSpPr txBox="1"/>
          <p:nvPr/>
        </p:nvSpPr>
        <p:spPr>
          <a:xfrm>
            <a:off x="2620385" y="2790400"/>
            <a:ext cx="85353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Conforming Mortgages (Fannie/Freddie)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Commercial Loans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DSCR Loans (Debt Service Coverage Ratio)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Cash Purchases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Private Lending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5" name="Google Shape;325;g36711a5a77c_0_257"/>
          <p:cNvSpPr txBox="1"/>
          <p:nvPr/>
        </p:nvSpPr>
        <p:spPr>
          <a:xfrm>
            <a:off x="2620460" y="4867475"/>
            <a:ext cx="8535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Each affects your LLC strategy differently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36711a5a77c_0_269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32" name="Google Shape;332;g36711a5a77c_0_269"/>
          <p:cNvSpPr txBox="1"/>
          <p:nvPr/>
        </p:nvSpPr>
        <p:spPr>
          <a:xfrm>
            <a:off x="615364" y="435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Conforming Mortgages &amp; LLCs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33" name="Google Shape;333;g36711a5a77c_0_269"/>
          <p:cNvGrpSpPr/>
          <p:nvPr/>
        </p:nvGrpSpPr>
        <p:grpSpPr>
          <a:xfrm>
            <a:off x="1359833" y="1440563"/>
            <a:ext cx="4475588" cy="3818276"/>
            <a:chOff x="685800" y="2205318"/>
            <a:chExt cx="3388800" cy="2891100"/>
          </a:xfrm>
        </p:grpSpPr>
        <p:sp>
          <p:nvSpPr>
            <p:cNvPr id="334" name="Google Shape;334;g36711a5a77c_0_269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35" name="Google Shape;335;g36711a5a77c_0_269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36" name="Google Shape;336;g36711a5a77c_0_269"/>
          <p:cNvSpPr txBox="1"/>
          <p:nvPr/>
        </p:nvSpPr>
        <p:spPr>
          <a:xfrm>
            <a:off x="1881081" y="1764400"/>
            <a:ext cx="34431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are Conforming Loans?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7" name="Google Shape;337;g36711a5a77c_0_269"/>
          <p:cNvSpPr txBox="1"/>
          <p:nvPr/>
        </p:nvSpPr>
        <p:spPr>
          <a:xfrm>
            <a:off x="1717899" y="2342887"/>
            <a:ext cx="37695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Follow Fannie Mae/Freddie Mac guidelines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Loan limits: $766,550 (most areas) in 2025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1-4 unit residential properties only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Personal income qualification required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38" name="Google Shape;338;g36711a5a77c_0_269"/>
          <p:cNvGrpSpPr/>
          <p:nvPr/>
        </p:nvGrpSpPr>
        <p:grpSpPr>
          <a:xfrm>
            <a:off x="6356578" y="1440563"/>
            <a:ext cx="4475588" cy="3818276"/>
            <a:chOff x="685800" y="2205318"/>
            <a:chExt cx="3388800" cy="2891100"/>
          </a:xfrm>
        </p:grpSpPr>
        <p:sp>
          <p:nvSpPr>
            <p:cNvPr id="339" name="Google Shape;339;g36711a5a77c_0_269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40" name="Google Shape;340;g36711a5a77c_0_269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41" name="Google Shape;341;g36711a5a77c_0_269"/>
          <p:cNvSpPr txBox="1"/>
          <p:nvPr/>
        </p:nvSpPr>
        <p:spPr>
          <a:xfrm>
            <a:off x="6877834" y="1764400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LLC Challenges: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2" name="Google Shape;342;g36711a5a77c_0_269"/>
          <p:cNvSpPr txBox="1"/>
          <p:nvPr/>
        </p:nvSpPr>
        <p:spPr>
          <a:xfrm>
            <a:off x="6751095" y="2318987"/>
            <a:ext cx="37695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Most require personal guarantee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May trigger due-on-sale clause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Limited to 10 financed properties total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Higher rates for investment properties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43" name="Google Shape;343;g36711a5a77c_0_269"/>
          <p:cNvSpPr txBox="1"/>
          <p:nvPr/>
        </p:nvSpPr>
        <p:spPr>
          <a:xfrm>
            <a:off x="1828360" y="5562375"/>
            <a:ext cx="853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Best For: Small portfolios, personal name purchases then transfer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2"/>
          <p:cNvGrpSpPr/>
          <p:nvPr/>
        </p:nvGrpSpPr>
        <p:grpSpPr>
          <a:xfrm>
            <a:off x="657725" y="1820778"/>
            <a:ext cx="3324728" cy="1860884"/>
            <a:chOff x="657725" y="1820778"/>
            <a:chExt cx="3324728" cy="1860884"/>
          </a:xfrm>
        </p:grpSpPr>
        <p:sp>
          <p:nvSpPr>
            <p:cNvPr id="44" name="Google Shape;44;p2"/>
            <p:cNvSpPr/>
            <p:nvPr/>
          </p:nvSpPr>
          <p:spPr>
            <a:xfrm>
              <a:off x="657726" y="1820778"/>
              <a:ext cx="3324727" cy="1680411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5" name="Google Shape;45;p2"/>
            <p:cNvSpPr/>
            <p:nvPr/>
          </p:nvSpPr>
          <p:spPr>
            <a:xfrm rot="10800000">
              <a:off x="657725" y="2249904"/>
              <a:ext cx="3324727" cy="1431758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6" name="Google Shape;46;p2"/>
            <p:cNvCxnSpPr/>
            <p:nvPr/>
          </p:nvCxnSpPr>
          <p:spPr>
            <a:xfrm>
              <a:off x="706120" y="3649986"/>
              <a:ext cx="323088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7" name="Google Shape;47;p2"/>
          <p:cNvSpPr txBox="1"/>
          <p:nvPr/>
        </p:nvSpPr>
        <p:spPr>
          <a:xfrm>
            <a:off x="960592" y="2965783"/>
            <a:ext cx="271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Why real estate investors NEED LLCs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8" name="Google Shape;48;p2"/>
          <p:cNvGrpSpPr/>
          <p:nvPr/>
        </p:nvGrpSpPr>
        <p:grpSpPr>
          <a:xfrm>
            <a:off x="4409439" y="1820778"/>
            <a:ext cx="3324728" cy="1860884"/>
            <a:chOff x="657725" y="1820778"/>
            <a:chExt cx="3324728" cy="1860884"/>
          </a:xfrm>
        </p:grpSpPr>
        <p:sp>
          <p:nvSpPr>
            <p:cNvPr id="49" name="Google Shape;49;p2"/>
            <p:cNvSpPr/>
            <p:nvPr/>
          </p:nvSpPr>
          <p:spPr>
            <a:xfrm>
              <a:off x="657726" y="1820778"/>
              <a:ext cx="3324727" cy="1680411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 rot="10800000">
              <a:off x="657725" y="2249904"/>
              <a:ext cx="3324727" cy="1431758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1" name="Google Shape;51;p2"/>
            <p:cNvCxnSpPr/>
            <p:nvPr/>
          </p:nvCxnSpPr>
          <p:spPr>
            <a:xfrm>
              <a:off x="706120" y="3649986"/>
              <a:ext cx="323088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2" name="Google Shape;52;p2"/>
          <p:cNvSpPr txBox="1"/>
          <p:nvPr/>
        </p:nvSpPr>
        <p:spPr>
          <a:xfrm>
            <a:off x="4712306" y="2965783"/>
            <a:ext cx="27189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4 protection structures that scale with your portfolio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3" name="Google Shape;53;p2"/>
          <p:cNvGrpSpPr/>
          <p:nvPr/>
        </p:nvGrpSpPr>
        <p:grpSpPr>
          <a:xfrm>
            <a:off x="8161152" y="1820778"/>
            <a:ext cx="3324728" cy="1860884"/>
            <a:chOff x="657725" y="1820778"/>
            <a:chExt cx="3324728" cy="1860884"/>
          </a:xfrm>
        </p:grpSpPr>
        <p:sp>
          <p:nvSpPr>
            <p:cNvPr id="54" name="Google Shape;54;p2"/>
            <p:cNvSpPr/>
            <p:nvPr/>
          </p:nvSpPr>
          <p:spPr>
            <a:xfrm>
              <a:off x="657726" y="1820778"/>
              <a:ext cx="3324727" cy="1680411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55" name="Google Shape;55;p2"/>
            <p:cNvSpPr/>
            <p:nvPr/>
          </p:nvSpPr>
          <p:spPr>
            <a:xfrm rot="10800000">
              <a:off x="657725" y="2249904"/>
              <a:ext cx="3324727" cy="1431758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" name="Google Shape;56;p2"/>
            <p:cNvCxnSpPr/>
            <p:nvPr/>
          </p:nvCxnSpPr>
          <p:spPr>
            <a:xfrm>
              <a:off x="706120" y="3649986"/>
              <a:ext cx="323088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7" name="Google Shape;57;p2"/>
          <p:cNvSpPr txBox="1"/>
          <p:nvPr/>
        </p:nvSpPr>
        <p:spPr>
          <a:xfrm>
            <a:off x="8464019" y="2965783"/>
            <a:ext cx="2718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Financing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2"/>
          <p:cNvSpPr txBox="1"/>
          <p:nvPr/>
        </p:nvSpPr>
        <p:spPr>
          <a:xfrm>
            <a:off x="615364" y="435839"/>
            <a:ext cx="109670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What to Expect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9" name="Google Shape;59;p2"/>
          <p:cNvGrpSpPr/>
          <p:nvPr/>
        </p:nvGrpSpPr>
        <p:grpSpPr>
          <a:xfrm>
            <a:off x="657725" y="4110788"/>
            <a:ext cx="3324728" cy="1860884"/>
            <a:chOff x="657725" y="1820778"/>
            <a:chExt cx="3324728" cy="1860884"/>
          </a:xfrm>
        </p:grpSpPr>
        <p:sp>
          <p:nvSpPr>
            <p:cNvPr id="60" name="Google Shape;60;p2"/>
            <p:cNvSpPr/>
            <p:nvPr/>
          </p:nvSpPr>
          <p:spPr>
            <a:xfrm>
              <a:off x="657726" y="1820778"/>
              <a:ext cx="3324727" cy="1680411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1" name="Google Shape;61;p2"/>
            <p:cNvSpPr/>
            <p:nvPr/>
          </p:nvSpPr>
          <p:spPr>
            <a:xfrm rot="10800000">
              <a:off x="657725" y="2249904"/>
              <a:ext cx="3324727" cy="1431758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2" name="Google Shape;62;p2"/>
            <p:cNvCxnSpPr/>
            <p:nvPr/>
          </p:nvCxnSpPr>
          <p:spPr>
            <a:xfrm>
              <a:off x="706120" y="3649986"/>
              <a:ext cx="323088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3" name="Google Shape;63;p2"/>
          <p:cNvSpPr txBox="1"/>
          <p:nvPr/>
        </p:nvSpPr>
        <p:spPr>
          <a:xfrm>
            <a:off x="960592" y="5255793"/>
            <a:ext cx="27189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Common Mistakes &amp; Protecting Your Privacy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4" name="Google Shape;64;p2"/>
          <p:cNvGrpSpPr/>
          <p:nvPr/>
        </p:nvGrpSpPr>
        <p:grpSpPr>
          <a:xfrm>
            <a:off x="4409439" y="4110788"/>
            <a:ext cx="3324728" cy="1860884"/>
            <a:chOff x="657725" y="1820778"/>
            <a:chExt cx="3324728" cy="1860884"/>
          </a:xfrm>
        </p:grpSpPr>
        <p:sp>
          <p:nvSpPr>
            <p:cNvPr id="65" name="Google Shape;65;p2"/>
            <p:cNvSpPr/>
            <p:nvPr/>
          </p:nvSpPr>
          <p:spPr>
            <a:xfrm>
              <a:off x="657726" y="1820778"/>
              <a:ext cx="3324727" cy="1680411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66" name="Google Shape;66;p2"/>
            <p:cNvSpPr/>
            <p:nvPr/>
          </p:nvSpPr>
          <p:spPr>
            <a:xfrm rot="10800000">
              <a:off x="657725" y="2249904"/>
              <a:ext cx="3324727" cy="1431758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67" name="Google Shape;67;p2"/>
            <p:cNvCxnSpPr/>
            <p:nvPr/>
          </p:nvCxnSpPr>
          <p:spPr>
            <a:xfrm>
              <a:off x="706120" y="3649986"/>
              <a:ext cx="323088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68" name="Google Shape;68;p2"/>
          <p:cNvSpPr txBox="1"/>
          <p:nvPr/>
        </p:nvSpPr>
        <p:spPr>
          <a:xfrm>
            <a:off x="4586036" y="5255793"/>
            <a:ext cx="29715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Tax Strategies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69" name="Google Shape;69;p2"/>
          <p:cNvGrpSpPr/>
          <p:nvPr/>
        </p:nvGrpSpPr>
        <p:grpSpPr>
          <a:xfrm>
            <a:off x="8161152" y="4110788"/>
            <a:ext cx="3324728" cy="1860884"/>
            <a:chOff x="657725" y="1820778"/>
            <a:chExt cx="3324728" cy="1860884"/>
          </a:xfrm>
        </p:grpSpPr>
        <p:sp>
          <p:nvSpPr>
            <p:cNvPr id="70" name="Google Shape;70;p2"/>
            <p:cNvSpPr/>
            <p:nvPr/>
          </p:nvSpPr>
          <p:spPr>
            <a:xfrm>
              <a:off x="657726" y="1820778"/>
              <a:ext cx="3324727" cy="1680411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71" name="Google Shape;71;p2"/>
            <p:cNvSpPr/>
            <p:nvPr/>
          </p:nvSpPr>
          <p:spPr>
            <a:xfrm rot="10800000">
              <a:off x="657725" y="2249904"/>
              <a:ext cx="3324727" cy="1431758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72" name="Google Shape;72;p2"/>
            <p:cNvCxnSpPr/>
            <p:nvPr/>
          </p:nvCxnSpPr>
          <p:spPr>
            <a:xfrm>
              <a:off x="706120" y="3649986"/>
              <a:ext cx="323088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73" name="Google Shape;73;p2"/>
          <p:cNvSpPr txBox="1"/>
          <p:nvPr/>
        </p:nvSpPr>
        <p:spPr>
          <a:xfrm>
            <a:off x="8464019" y="5255793"/>
            <a:ext cx="2718995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Q&amp;A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US" sz="14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session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2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5" name="Google Shape;75;p2"/>
          <p:cNvSpPr txBox="1"/>
          <p:nvPr/>
        </p:nvSpPr>
        <p:spPr>
          <a:xfrm>
            <a:off x="981757" y="-1203803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4F1F2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2"/>
          <p:cNvSpPr txBox="1"/>
          <p:nvPr/>
        </p:nvSpPr>
        <p:spPr>
          <a:xfrm>
            <a:off x="939427" y="-1236769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2"/>
          <p:cNvSpPr txBox="1"/>
          <p:nvPr/>
        </p:nvSpPr>
        <p:spPr>
          <a:xfrm>
            <a:off x="981757" y="7360984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4F1F2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2"/>
          <p:cNvSpPr txBox="1"/>
          <p:nvPr/>
        </p:nvSpPr>
        <p:spPr>
          <a:xfrm>
            <a:off x="939427" y="7328018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2"/>
          <p:cNvSpPr txBox="1"/>
          <p:nvPr/>
        </p:nvSpPr>
        <p:spPr>
          <a:xfrm>
            <a:off x="4733471" y="-1203803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4F1F2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2"/>
          <p:cNvSpPr txBox="1"/>
          <p:nvPr/>
        </p:nvSpPr>
        <p:spPr>
          <a:xfrm>
            <a:off x="4691141" y="-1236769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2"/>
          <p:cNvSpPr txBox="1"/>
          <p:nvPr/>
        </p:nvSpPr>
        <p:spPr>
          <a:xfrm>
            <a:off x="4733471" y="7360984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4F1F2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"/>
          <p:cNvSpPr txBox="1"/>
          <p:nvPr/>
        </p:nvSpPr>
        <p:spPr>
          <a:xfrm>
            <a:off x="4691141" y="7328018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2"/>
          <p:cNvSpPr txBox="1"/>
          <p:nvPr/>
        </p:nvSpPr>
        <p:spPr>
          <a:xfrm>
            <a:off x="8485184" y="7360984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4F1F2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2"/>
          <p:cNvSpPr txBox="1"/>
          <p:nvPr/>
        </p:nvSpPr>
        <p:spPr>
          <a:xfrm>
            <a:off x="8442854" y="7328018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2"/>
          <p:cNvSpPr txBox="1"/>
          <p:nvPr/>
        </p:nvSpPr>
        <p:spPr>
          <a:xfrm>
            <a:off x="8485184" y="-1203803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E4F1F2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"/>
          <p:cNvSpPr txBox="1"/>
          <p:nvPr/>
        </p:nvSpPr>
        <p:spPr>
          <a:xfrm>
            <a:off x="8442854" y="-1236769"/>
            <a:ext cx="2718995" cy="83099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7" name="Google Shape;87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1757" y="1891129"/>
            <a:ext cx="2761727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45150" y="1883084"/>
            <a:ext cx="2761727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518566" y="1883084"/>
            <a:ext cx="2761727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442854" y="4224503"/>
            <a:ext cx="2761727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2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4715136" y="4211056"/>
            <a:ext cx="2761727" cy="1286367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2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942238" y="4224503"/>
            <a:ext cx="2761727" cy="12863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36711a5a77c_0_286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0" name="Google Shape;350;g36711a5a77c_0_286"/>
          <p:cNvSpPr txBox="1"/>
          <p:nvPr/>
        </p:nvSpPr>
        <p:spPr>
          <a:xfrm>
            <a:off x="615364" y="435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Commercial Loans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51" name="Google Shape;351;g36711a5a77c_0_286"/>
          <p:cNvGrpSpPr/>
          <p:nvPr/>
        </p:nvGrpSpPr>
        <p:grpSpPr>
          <a:xfrm>
            <a:off x="1359833" y="1440563"/>
            <a:ext cx="4475588" cy="3818276"/>
            <a:chOff x="685800" y="2205318"/>
            <a:chExt cx="3388800" cy="2891100"/>
          </a:xfrm>
        </p:grpSpPr>
        <p:sp>
          <p:nvSpPr>
            <p:cNvPr id="352" name="Google Shape;352;g36711a5a77c_0_286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3" name="Google Shape;353;g36711a5a77c_0_286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54" name="Google Shape;354;g36711a5a77c_0_286"/>
          <p:cNvSpPr txBox="1"/>
          <p:nvPr/>
        </p:nvSpPr>
        <p:spPr>
          <a:xfrm>
            <a:off x="1881106" y="1672000"/>
            <a:ext cx="3443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18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When You Need Commercial Loans:</a:t>
            </a:r>
            <a:endParaRPr b="0" i="0" sz="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5" name="Google Shape;355;g36711a5a77c_0_286"/>
          <p:cNvSpPr txBox="1"/>
          <p:nvPr/>
        </p:nvSpPr>
        <p:spPr>
          <a:xfrm>
            <a:off x="1717899" y="2611487"/>
            <a:ext cx="376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Properties with 5+ units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Purchase price above conforming limits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Multiple properties in one loan (blanket loan)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Non-residential real estate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56" name="Google Shape;356;g36711a5a77c_0_286"/>
          <p:cNvGrpSpPr/>
          <p:nvPr/>
        </p:nvGrpSpPr>
        <p:grpSpPr>
          <a:xfrm>
            <a:off x="6356578" y="1440563"/>
            <a:ext cx="4475588" cy="3818276"/>
            <a:chOff x="685800" y="2205318"/>
            <a:chExt cx="3388800" cy="2891100"/>
          </a:xfrm>
        </p:grpSpPr>
        <p:sp>
          <p:nvSpPr>
            <p:cNvPr id="357" name="Google Shape;357;g36711a5a77c_0_286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58" name="Google Shape;358;g36711a5a77c_0_286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59" name="Google Shape;359;g36711a5a77c_0_286"/>
          <p:cNvSpPr txBox="1"/>
          <p:nvPr/>
        </p:nvSpPr>
        <p:spPr>
          <a:xfrm>
            <a:off x="6877834" y="1764400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LLC Benefits: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g36711a5a77c_0_286"/>
          <p:cNvSpPr txBox="1"/>
          <p:nvPr/>
        </p:nvSpPr>
        <p:spPr>
          <a:xfrm>
            <a:off x="6751070" y="2465237"/>
            <a:ext cx="3769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Can close directly in LLC name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personal residence restrictions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Higher loan amounts available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Portfolio lending options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61" name="Google Shape;361;g36711a5a77c_0_286"/>
          <p:cNvSpPr txBox="1"/>
          <p:nvPr/>
        </p:nvSpPr>
        <p:spPr>
          <a:xfrm>
            <a:off x="1828360" y="5562375"/>
            <a:ext cx="853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Trade-offs: Higher rates, shorter terms (5-10 years), balloon payment</a:t>
            </a:r>
            <a:r>
              <a:rPr b="1" lang="en-US" sz="1900">
                <a:solidFill>
                  <a:schemeClr val="dk1"/>
                </a:solidFill>
              </a:rPr>
              <a:t>s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366" name="Shape 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" name="Google Shape;367;g36711a5a77c_0_305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68" name="Google Shape;368;g36711a5a77c_0_305"/>
          <p:cNvSpPr txBox="1"/>
          <p:nvPr/>
        </p:nvSpPr>
        <p:spPr>
          <a:xfrm>
            <a:off x="612439" y="562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DSCR Loans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69" name="Google Shape;369;g36711a5a77c_0_305"/>
          <p:cNvGrpSpPr/>
          <p:nvPr/>
        </p:nvGrpSpPr>
        <p:grpSpPr>
          <a:xfrm>
            <a:off x="1359833" y="1519850"/>
            <a:ext cx="4475588" cy="3818276"/>
            <a:chOff x="685800" y="2205318"/>
            <a:chExt cx="3388800" cy="2891100"/>
          </a:xfrm>
        </p:grpSpPr>
        <p:sp>
          <p:nvSpPr>
            <p:cNvPr id="370" name="Google Shape;370;g36711a5a77c_0_305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71" name="Google Shape;371;g36711a5a77c_0_305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2" name="Google Shape;372;g36711a5a77c_0_305"/>
          <p:cNvSpPr txBox="1"/>
          <p:nvPr/>
        </p:nvSpPr>
        <p:spPr>
          <a:xfrm>
            <a:off x="1881106" y="1851338"/>
            <a:ext cx="344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are DSCR Loans?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3" name="Google Shape;373;g36711a5a77c_0_305"/>
          <p:cNvSpPr txBox="1"/>
          <p:nvPr/>
        </p:nvSpPr>
        <p:spPr>
          <a:xfrm>
            <a:off x="1717899" y="2690774"/>
            <a:ext cx="37695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Qualification based on property income, not personal income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W-2s, pay stubs, or tax returns required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Available for investment properties only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74" name="Google Shape;374;g36711a5a77c_0_305"/>
          <p:cNvGrpSpPr/>
          <p:nvPr/>
        </p:nvGrpSpPr>
        <p:grpSpPr>
          <a:xfrm>
            <a:off x="6356578" y="1519850"/>
            <a:ext cx="4475588" cy="3818276"/>
            <a:chOff x="685800" y="2205318"/>
            <a:chExt cx="3388800" cy="2891100"/>
          </a:xfrm>
        </p:grpSpPr>
        <p:sp>
          <p:nvSpPr>
            <p:cNvPr id="375" name="Google Shape;375;g36711a5a77c_0_305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76" name="Google Shape;376;g36711a5a77c_0_305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77" name="Google Shape;377;g36711a5a77c_0_305"/>
          <p:cNvSpPr txBox="1"/>
          <p:nvPr/>
        </p:nvSpPr>
        <p:spPr>
          <a:xfrm>
            <a:off x="6877834" y="1843688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Advantages</a:t>
            </a: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g36711a5a77c_0_305"/>
          <p:cNvSpPr txBox="1"/>
          <p:nvPr/>
        </p:nvSpPr>
        <p:spPr>
          <a:xfrm>
            <a:off x="6751070" y="2544524"/>
            <a:ext cx="3769500" cy="24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Can close directly in LLC name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limit on number of properties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personal income verification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Perfect for property management LLCs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79" name="Google Shape;379;g36711a5a77c_0_305"/>
          <p:cNvSpPr txBox="1"/>
          <p:nvPr/>
        </p:nvSpPr>
        <p:spPr>
          <a:xfrm>
            <a:off x="612450" y="5648625"/>
            <a:ext cx="104820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Trade-offs: Higher rates, higher down payments, math can be challenging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36711a5a77c_0_324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86" name="Google Shape;386;g36711a5a77c_0_324"/>
          <p:cNvSpPr txBox="1"/>
          <p:nvPr/>
        </p:nvSpPr>
        <p:spPr>
          <a:xfrm>
            <a:off x="612439" y="562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Cash Purchase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87" name="Google Shape;387;g36711a5a77c_0_324"/>
          <p:cNvGrpSpPr/>
          <p:nvPr/>
        </p:nvGrpSpPr>
        <p:grpSpPr>
          <a:xfrm>
            <a:off x="1359833" y="1519850"/>
            <a:ext cx="4475588" cy="3818276"/>
            <a:chOff x="685800" y="2205318"/>
            <a:chExt cx="3388800" cy="2891100"/>
          </a:xfrm>
        </p:grpSpPr>
        <p:sp>
          <p:nvSpPr>
            <p:cNvPr id="388" name="Google Shape;388;g36711a5a77c_0_324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89" name="Google Shape;389;g36711a5a77c_0_324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90" name="Google Shape;390;g36711a5a77c_0_324"/>
          <p:cNvSpPr txBox="1"/>
          <p:nvPr/>
        </p:nvSpPr>
        <p:spPr>
          <a:xfrm>
            <a:off x="1881106" y="1851338"/>
            <a:ext cx="344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Cash Purchase Benefits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1" name="Google Shape;391;g36711a5a77c_0_324"/>
          <p:cNvSpPr txBox="1"/>
          <p:nvPr/>
        </p:nvSpPr>
        <p:spPr>
          <a:xfrm>
            <a:off x="1717899" y="2690774"/>
            <a:ext cx="376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Close directly in LLC name - no lender restrictions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due-on-sale clause concerns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Immediate asset protection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Stronger negotiating position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392" name="Google Shape;392;g36711a5a77c_0_324"/>
          <p:cNvGrpSpPr/>
          <p:nvPr/>
        </p:nvGrpSpPr>
        <p:grpSpPr>
          <a:xfrm>
            <a:off x="6356578" y="1519850"/>
            <a:ext cx="4475588" cy="3818276"/>
            <a:chOff x="685800" y="2205318"/>
            <a:chExt cx="3388800" cy="2891100"/>
          </a:xfrm>
        </p:grpSpPr>
        <p:sp>
          <p:nvSpPr>
            <p:cNvPr id="393" name="Google Shape;393;g36711a5a77c_0_324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394" name="Google Shape;394;g36711a5a77c_0_324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395" name="Google Shape;395;g36711a5a77c_0_324"/>
          <p:cNvSpPr txBox="1"/>
          <p:nvPr/>
        </p:nvSpPr>
        <p:spPr>
          <a:xfrm>
            <a:off x="6877834" y="1843688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Financing Strategies</a:t>
            </a: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g36711a5a77c_0_324"/>
          <p:cNvSpPr txBox="1"/>
          <p:nvPr/>
        </p:nvSpPr>
        <p:spPr>
          <a:xfrm>
            <a:off x="6751070" y="2544524"/>
            <a:ext cx="376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Refinance after purchase (cash-out refi)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Hard money bridge to permanent financing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Business lines of credit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1031 exchange proceeds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97" name="Google Shape;397;g36711a5a77c_0_324"/>
          <p:cNvSpPr txBox="1"/>
          <p:nvPr/>
        </p:nvSpPr>
        <p:spPr>
          <a:xfrm>
            <a:off x="986100" y="5726800"/>
            <a:ext cx="10219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Trade-offs: No benefit from leverage, equity in property is exposed 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g36711a5a77c_0_342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04" name="Google Shape;404;g36711a5a77c_0_342"/>
          <p:cNvSpPr txBox="1"/>
          <p:nvPr/>
        </p:nvSpPr>
        <p:spPr>
          <a:xfrm>
            <a:off x="612439" y="562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Private Lending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05" name="Google Shape;405;g36711a5a77c_0_342"/>
          <p:cNvGrpSpPr/>
          <p:nvPr/>
        </p:nvGrpSpPr>
        <p:grpSpPr>
          <a:xfrm>
            <a:off x="1359833" y="1519850"/>
            <a:ext cx="4475588" cy="3818276"/>
            <a:chOff x="685800" y="2205318"/>
            <a:chExt cx="3388800" cy="2891100"/>
          </a:xfrm>
        </p:grpSpPr>
        <p:sp>
          <p:nvSpPr>
            <p:cNvPr id="406" name="Google Shape;406;g36711a5a77c_0_342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07" name="Google Shape;407;g36711a5a77c_0_342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08" name="Google Shape;408;g36711a5a77c_0_342"/>
          <p:cNvSpPr txBox="1"/>
          <p:nvPr/>
        </p:nvSpPr>
        <p:spPr>
          <a:xfrm>
            <a:off x="1881106" y="1851338"/>
            <a:ext cx="344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is Private Lending?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9" name="Google Shape;409;g36711a5a77c_0_342"/>
          <p:cNvSpPr txBox="1"/>
          <p:nvPr/>
        </p:nvSpPr>
        <p:spPr>
          <a:xfrm>
            <a:off x="1717899" y="2690774"/>
            <a:ext cx="37695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Non-bank lenders (individuals, funds)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Asset-based lending (property value focus)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Short-term bridge financing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Fix-and-flip funding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410" name="Google Shape;410;g36711a5a77c_0_342"/>
          <p:cNvGrpSpPr/>
          <p:nvPr/>
        </p:nvGrpSpPr>
        <p:grpSpPr>
          <a:xfrm>
            <a:off x="6356578" y="1519850"/>
            <a:ext cx="4475588" cy="3818276"/>
            <a:chOff x="685800" y="2205318"/>
            <a:chExt cx="3388800" cy="2891100"/>
          </a:xfrm>
        </p:grpSpPr>
        <p:sp>
          <p:nvSpPr>
            <p:cNvPr id="411" name="Google Shape;411;g36711a5a77c_0_342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12" name="Google Shape;412;g36711a5a77c_0_342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13" name="Google Shape;413;g36711a5a77c_0_342"/>
          <p:cNvSpPr txBox="1"/>
          <p:nvPr/>
        </p:nvSpPr>
        <p:spPr>
          <a:xfrm>
            <a:off x="6877834" y="1843688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Benefits: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g36711a5a77c_0_342"/>
          <p:cNvSpPr txBox="1"/>
          <p:nvPr/>
        </p:nvSpPr>
        <p:spPr>
          <a:xfrm>
            <a:off x="6751070" y="2544524"/>
            <a:ext cx="3769500" cy="1554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Flexible on entity structure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Fast closing (7-14 days)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Based on deal strength, not borrower profile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Can fund renovations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5" name="Google Shape;415;g36711a5a77c_0_342"/>
          <p:cNvSpPr txBox="1"/>
          <p:nvPr/>
        </p:nvSpPr>
        <p:spPr>
          <a:xfrm>
            <a:off x="986100" y="5726800"/>
            <a:ext cx="10219800" cy="47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Trade-offs: Higher down payments, higher interest rates, aggressive enforcement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1" name="Google Shape;421;g36711a5a77c_0_35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965874" y="3205123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422" name="Google Shape;422;g36711a5a77c_0_358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23" name="Google Shape;423;g36711a5a77c_0_358"/>
          <p:cNvSpPr txBox="1"/>
          <p:nvPr/>
        </p:nvSpPr>
        <p:spPr>
          <a:xfrm>
            <a:off x="297850" y="718700"/>
            <a:ext cx="3060900" cy="18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Matching Structure to Financing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4" name="Google Shape;424;g36711a5a77c_0_358"/>
          <p:cNvSpPr/>
          <p:nvPr/>
        </p:nvSpPr>
        <p:spPr>
          <a:xfrm>
            <a:off x="4280725" y="212100"/>
            <a:ext cx="7512000" cy="64338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5" name="Google Shape;425;g36711a5a77c_0_358"/>
          <p:cNvCxnSpPr/>
          <p:nvPr/>
        </p:nvCxnSpPr>
        <p:spPr>
          <a:xfrm rot="10800000">
            <a:off x="4914288" y="718701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6" name="Google Shape;426;g36711a5a77c_0_358"/>
          <p:cNvSpPr txBox="1"/>
          <p:nvPr/>
        </p:nvSpPr>
        <p:spPr>
          <a:xfrm>
            <a:off x="4998774" y="646700"/>
            <a:ext cx="61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Single-Family Rentals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36711a5a77c_0_358"/>
          <p:cNvSpPr txBox="1"/>
          <p:nvPr/>
        </p:nvSpPr>
        <p:spPr>
          <a:xfrm>
            <a:off x="4998852" y="1108400"/>
            <a:ext cx="676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Start: Personal name with conforming loans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Then: Transfer to LLC or DSCR loans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28" name="Google Shape;428;g36711a5a77c_0_358"/>
          <p:cNvCxnSpPr/>
          <p:nvPr/>
        </p:nvCxnSpPr>
        <p:spPr>
          <a:xfrm rot="10800000">
            <a:off x="4859238" y="2160976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29" name="Google Shape;429;g36711a5a77c_0_358"/>
          <p:cNvSpPr txBox="1"/>
          <p:nvPr/>
        </p:nvSpPr>
        <p:spPr>
          <a:xfrm>
            <a:off x="4943724" y="2088975"/>
            <a:ext cx="61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Small Multifamily (2-4 units)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0" name="Google Shape;430;g36711a5a77c_0_358"/>
          <p:cNvSpPr txBox="1"/>
          <p:nvPr/>
        </p:nvSpPr>
        <p:spPr>
          <a:xfrm>
            <a:off x="4943802" y="2550675"/>
            <a:ext cx="67668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Conforming loans in personal name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Transfer to LLC after closing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1" name="Google Shape;431;g36711a5a77c_0_358"/>
          <p:cNvCxnSpPr/>
          <p:nvPr/>
        </p:nvCxnSpPr>
        <p:spPr>
          <a:xfrm rot="10800000">
            <a:off x="4914288" y="3624526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2" name="Google Shape;432;g36711a5a77c_0_358"/>
          <p:cNvSpPr txBox="1"/>
          <p:nvPr/>
        </p:nvSpPr>
        <p:spPr>
          <a:xfrm>
            <a:off x="4998774" y="3552525"/>
            <a:ext cx="61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Large Multifamily (5+ units)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g36711a5a77c_0_358"/>
          <p:cNvSpPr txBox="1"/>
          <p:nvPr/>
        </p:nvSpPr>
        <p:spPr>
          <a:xfrm>
            <a:off x="4998853" y="4014225"/>
            <a:ext cx="61860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Commercial loans directly in LLC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personal name option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34" name="Google Shape;434;g36711a5a77c_0_358"/>
          <p:cNvCxnSpPr/>
          <p:nvPr/>
        </p:nvCxnSpPr>
        <p:spPr>
          <a:xfrm rot="10800000">
            <a:off x="4859238" y="4990601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35" name="Google Shape;435;g36711a5a77c_0_358"/>
          <p:cNvSpPr txBox="1"/>
          <p:nvPr/>
        </p:nvSpPr>
        <p:spPr>
          <a:xfrm>
            <a:off x="4943724" y="4918600"/>
            <a:ext cx="618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Fix-and-Flip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6" name="Google Shape;436;g36711a5a77c_0_358"/>
          <p:cNvSpPr txBox="1"/>
          <p:nvPr/>
        </p:nvSpPr>
        <p:spPr>
          <a:xfrm>
            <a:off x="4943800" y="5380300"/>
            <a:ext cx="5953200" cy="8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Hard money loans in LLC name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•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Business lines of credit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2" name="Google Shape;442;g36711a5a77c_0_379"/>
          <p:cNvGrpSpPr/>
          <p:nvPr/>
        </p:nvGrpSpPr>
        <p:grpSpPr>
          <a:xfrm>
            <a:off x="6214342" y="1987102"/>
            <a:ext cx="5327871" cy="4049853"/>
            <a:chOff x="685800" y="2205318"/>
            <a:chExt cx="3388800" cy="2891100"/>
          </a:xfrm>
        </p:grpSpPr>
        <p:sp>
          <p:nvSpPr>
            <p:cNvPr id="443" name="Google Shape;443;g36711a5a77c_0_379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4" name="Google Shape;444;g36711a5a77c_0_379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45" name="Google Shape;445;g36711a5a77c_0_379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46" name="Google Shape;446;g36711a5a77c_0_379"/>
          <p:cNvSpPr txBox="1"/>
          <p:nvPr/>
        </p:nvSpPr>
        <p:spPr>
          <a:xfrm>
            <a:off x="612439" y="562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Due-on-Sale Clause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447" name="Google Shape;447;g36711a5a77c_0_379"/>
          <p:cNvGrpSpPr/>
          <p:nvPr/>
        </p:nvGrpSpPr>
        <p:grpSpPr>
          <a:xfrm>
            <a:off x="649787" y="1987121"/>
            <a:ext cx="5327871" cy="4049853"/>
            <a:chOff x="685800" y="2205318"/>
            <a:chExt cx="3388800" cy="2891100"/>
          </a:xfrm>
        </p:grpSpPr>
        <p:sp>
          <p:nvSpPr>
            <p:cNvPr id="448" name="Google Shape;448;g36711a5a77c_0_379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449" name="Google Shape;449;g36711a5a77c_0_379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450" name="Google Shape;450;g36711a5a77c_0_379"/>
          <p:cNvSpPr txBox="1"/>
          <p:nvPr/>
        </p:nvSpPr>
        <p:spPr>
          <a:xfrm>
            <a:off x="1332801" y="2318600"/>
            <a:ext cx="41166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What is a Due-on-Sale Clause?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1" name="Google Shape;451;g36711a5a77c_0_379"/>
          <p:cNvSpPr txBox="1"/>
          <p:nvPr/>
        </p:nvSpPr>
        <p:spPr>
          <a:xfrm>
            <a:off x="1059038" y="3019350"/>
            <a:ext cx="46641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Included in mortgage to protect lender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Garn-St. Germain Act protects transfers to trusts (but trusts don't protect you)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Most lenders focus on payment performance, not ownership changes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Rarely enforced for performing loans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LLC transfers are technically violations but practically ignored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2" name="Google Shape;452;g36711a5a77c_0_379"/>
          <p:cNvSpPr txBox="1"/>
          <p:nvPr/>
        </p:nvSpPr>
        <p:spPr>
          <a:xfrm>
            <a:off x="6847646" y="2310938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Best Practices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3" name="Google Shape;453;g36711a5a77c_0_379"/>
          <p:cNvSpPr txBox="1"/>
          <p:nvPr/>
        </p:nvSpPr>
        <p:spPr>
          <a:xfrm>
            <a:off x="6819974" y="3019350"/>
            <a:ext cx="4542000" cy="213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Keep making payments on time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Don't advertise the transfer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Arial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Consider DSCR refinance for peace of mind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Ensure you understand your loan terms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1900"/>
              <a:buFont typeface="Roboto"/>
              <a:buChar char="•"/>
            </a:pPr>
            <a:r>
              <a:rPr lang="en-US" sz="19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Likely with VA, FHA, and private loans </a:t>
            </a:r>
            <a:endParaRPr sz="19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54" name="Google Shape;454;g36711a5a77c_0_379"/>
          <p:cNvSpPr txBox="1"/>
          <p:nvPr/>
        </p:nvSpPr>
        <p:spPr>
          <a:xfrm>
            <a:off x="1828360" y="1328150"/>
            <a:ext cx="853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The Fear: "My bank will call my loan if I transfer to LLC”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" name="Google Shape;460;g36711a5a77c_0_420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g36711a5a77c_0_420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62" name="Google Shape;462;g36711a5a77c_0_420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g36711a5a77c_0_420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464" name="Google Shape;464;g36711a5a77c_0_420"/>
          <p:cNvSpPr txBox="1"/>
          <p:nvPr/>
        </p:nvSpPr>
        <p:spPr>
          <a:xfrm>
            <a:off x="533849" y="2413050"/>
            <a:ext cx="11124300" cy="2031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6300">
                <a:solidFill>
                  <a:schemeClr val="lt1"/>
                </a:solidFill>
              </a:rPr>
              <a:t>Common Costly Mistakes </a:t>
            </a:r>
            <a:r>
              <a:rPr lang="en-US" sz="6300">
                <a:solidFill>
                  <a:schemeClr val="lt1"/>
                </a:solidFill>
              </a:rPr>
              <a:t>(and How to Fix Them)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65" name="Google Shape;465;g36711a5a77c_0_42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70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g36711a5a77c_0_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9494765" y="1135051"/>
            <a:ext cx="7198824" cy="5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2" name="Google Shape;472;g36711a5a77c_0_39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965874" y="3205123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g36711a5a77c_0_399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4" name="Google Shape;474;g36711a5a77c_0_399"/>
          <p:cNvSpPr txBox="1"/>
          <p:nvPr/>
        </p:nvSpPr>
        <p:spPr>
          <a:xfrm>
            <a:off x="1993650" y="809425"/>
            <a:ext cx="835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Administrative Inefficiencies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5" name="Google Shape;475;g36711a5a77c_0_399"/>
          <p:cNvSpPr/>
          <p:nvPr/>
        </p:nvSpPr>
        <p:spPr>
          <a:xfrm>
            <a:off x="2340000" y="2081200"/>
            <a:ext cx="7645200" cy="34347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76" name="Google Shape;476;g36711a5a77c_0_399"/>
          <p:cNvCxnSpPr/>
          <p:nvPr/>
        </p:nvCxnSpPr>
        <p:spPr>
          <a:xfrm rot="10800000">
            <a:off x="2712588" y="2735026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77" name="Google Shape;477;g36711a5a77c_0_399"/>
          <p:cNvSpPr txBox="1"/>
          <p:nvPr/>
        </p:nvSpPr>
        <p:spPr>
          <a:xfrm>
            <a:off x="2788802" y="2644150"/>
            <a:ext cx="6766800" cy="1939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Costly Mistakes That Waste Your Time &amp; Money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Multiple partnership LLCs (unnecessary tax returns)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Real estate in S-Corp (wrong tool for the job)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36711a5a77c_0_430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84" name="Google Shape;484;g36711a5a77c_0_430"/>
          <p:cNvSpPr txBox="1"/>
          <p:nvPr/>
        </p:nvSpPr>
        <p:spPr>
          <a:xfrm>
            <a:off x="1993650" y="809425"/>
            <a:ext cx="8357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</a:rPr>
              <a:t>Inefficiency #1: Multiple Partnership LLCs</a:t>
            </a:r>
            <a:endParaRPr b="1" sz="32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2900">
                <a:solidFill>
                  <a:schemeClr val="accent1"/>
                </a:solidFill>
              </a:rPr>
              <a:t>The Problem: Multiple LLCs taxed as partnerships = Multiple tax returns</a:t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485" name="Google Shape;485;g36711a5a77c_0_430"/>
          <p:cNvSpPr/>
          <p:nvPr/>
        </p:nvSpPr>
        <p:spPr>
          <a:xfrm>
            <a:off x="2349600" y="2456400"/>
            <a:ext cx="7645200" cy="38502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86" name="Google Shape;486;g36711a5a77c_0_430"/>
          <p:cNvCxnSpPr/>
          <p:nvPr/>
        </p:nvCxnSpPr>
        <p:spPr>
          <a:xfrm rot="10800000">
            <a:off x="2722188" y="2904501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87" name="Google Shape;487;g36711a5a77c_0_430"/>
          <p:cNvSpPr txBox="1"/>
          <p:nvPr/>
        </p:nvSpPr>
        <p:spPr>
          <a:xfrm>
            <a:off x="2749800" y="2857650"/>
            <a:ext cx="68640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Fix: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Create one partnership holding company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Form disregarded entity subsidiaries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Result: One tax return for entire portfolio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Tax Savings: Significant CPA fees and complexity reduction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g36711a5a77c_0_441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94" name="Google Shape;494;g36711a5a77c_0_441"/>
          <p:cNvSpPr txBox="1"/>
          <p:nvPr/>
        </p:nvSpPr>
        <p:spPr>
          <a:xfrm>
            <a:off x="1993650" y="643125"/>
            <a:ext cx="8357100" cy="585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200">
                <a:solidFill>
                  <a:schemeClr val="accent1"/>
                </a:solidFill>
              </a:rPr>
              <a:t>Inefficiency #2: </a:t>
            </a:r>
            <a:r>
              <a:rPr b="1" lang="en-US" sz="3200">
                <a:solidFill>
                  <a:schemeClr val="accent1"/>
                </a:solidFill>
              </a:rPr>
              <a:t>Real Estate in S-Corp</a:t>
            </a:r>
            <a:endParaRPr sz="2900">
              <a:solidFill>
                <a:schemeClr val="accent1"/>
              </a:solidFill>
            </a:endParaRPr>
          </a:p>
        </p:txBody>
      </p:sp>
      <p:sp>
        <p:nvSpPr>
          <p:cNvPr id="495" name="Google Shape;495;g36711a5a77c_0_441"/>
          <p:cNvSpPr/>
          <p:nvPr/>
        </p:nvSpPr>
        <p:spPr>
          <a:xfrm>
            <a:off x="1917450" y="1503000"/>
            <a:ext cx="8357100" cy="46566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496" name="Google Shape;496;g36711a5a77c_0_441"/>
          <p:cNvCxnSpPr/>
          <p:nvPr/>
        </p:nvCxnSpPr>
        <p:spPr>
          <a:xfrm rot="10800000">
            <a:off x="2726388" y="1876401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497" name="Google Shape;497;g36711a5a77c_0_441"/>
          <p:cNvSpPr txBox="1"/>
          <p:nvPr/>
        </p:nvSpPr>
        <p:spPr>
          <a:xfrm>
            <a:off x="2754000" y="1829550"/>
            <a:ext cx="73023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Why This Is A Bad Idea: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S-Corp income must be "reasonable salary"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Rental income isn’t earned income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Complicates property transfers and refinancing because distribution of appreciated asset is a taxable event!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Better Option: LLC with optional S-Corp election for active business income only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36711a5a77c_1_10"/>
          <p:cNvSpPr/>
          <p:nvPr/>
        </p:nvSpPr>
        <p:spPr>
          <a:xfrm>
            <a:off x="50" y="0"/>
            <a:ext cx="12192000" cy="68580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9" name="Google Shape;99;g36711a5a77c_1_10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grpSp>
        <p:nvGrpSpPr>
          <p:cNvPr id="100" name="Google Shape;100;g36711a5a77c_1_10"/>
          <p:cNvGrpSpPr/>
          <p:nvPr/>
        </p:nvGrpSpPr>
        <p:grpSpPr>
          <a:xfrm>
            <a:off x="1447121" y="1900591"/>
            <a:ext cx="9297847" cy="4213930"/>
            <a:chOff x="3550475" y="2525420"/>
            <a:chExt cx="5091084" cy="2311536"/>
          </a:xfrm>
        </p:grpSpPr>
        <p:sp>
          <p:nvSpPr>
            <p:cNvPr id="101" name="Google Shape;101;g36711a5a77c_1_10"/>
            <p:cNvSpPr/>
            <p:nvPr/>
          </p:nvSpPr>
          <p:spPr>
            <a:xfrm>
              <a:off x="3550559" y="2525420"/>
              <a:ext cx="5091000" cy="1950900"/>
            </a:xfrm>
            <a:prstGeom prst="round2SameRect">
              <a:avLst>
                <a:gd fmla="val 17383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102" name="Google Shape;102;g36711a5a77c_1_10"/>
            <p:cNvSpPr/>
            <p:nvPr/>
          </p:nvSpPr>
          <p:spPr>
            <a:xfrm rot="10800000">
              <a:off x="3550475" y="2886055"/>
              <a:ext cx="5091000" cy="1950900"/>
            </a:xfrm>
            <a:prstGeom prst="round2SameRect">
              <a:avLst>
                <a:gd fmla="val 3779" name="adj1"/>
                <a:gd fmla="val 0" name="adj2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800"/>
                <a:buFont typeface="Roboto"/>
                <a:buNone/>
              </a:pPr>
              <a:r>
                <a:t/>
              </a:r>
              <a:endParaRPr b="0" i="0" sz="1800" u="none" cap="none" strike="noStrike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103" name="Google Shape;103;g36711a5a77c_1_10"/>
            <p:cNvCxnSpPr/>
            <p:nvPr/>
          </p:nvCxnSpPr>
          <p:spPr>
            <a:xfrm>
              <a:off x="3550559" y="4836956"/>
              <a:ext cx="5091000" cy="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104" name="Google Shape;104;g36711a5a77c_1_10"/>
          <p:cNvSpPr txBox="1"/>
          <p:nvPr/>
        </p:nvSpPr>
        <p:spPr>
          <a:xfrm>
            <a:off x="2231744" y="2422200"/>
            <a:ext cx="7728600" cy="3170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LLC Attorney is a business formation company, </a:t>
            </a:r>
            <a:r>
              <a:rPr b="1"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not a law firm</a:t>
            </a:r>
            <a:r>
              <a:rPr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endParaRPr sz="2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We have helped over </a:t>
            </a:r>
            <a:r>
              <a:rPr b="1"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80,000 entrepreneurs</a:t>
            </a:r>
            <a:r>
              <a:rPr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launch new businesses and stay compliant through our streamlined formation services, backed by our team of experienced attorneys who provide guidance and support throughout your business journey. </a:t>
            </a:r>
            <a:endParaRPr sz="2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Our focus is on making business formation fast, friendly, and accessible—without the traditional law firm experience or pricing structure.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5" name="Google Shape;105;g36711a5a77c_1_10" title="llcattorneycom-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88773" y="743475"/>
            <a:ext cx="5414548" cy="86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3" name="Google Shape;503;g36711a5a77c_0_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9494765" y="1135051"/>
            <a:ext cx="7198824" cy="5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g36711a5a77c_0_4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969549" y="3069048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505" name="Google Shape;505;g36711a5a77c_0_450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06" name="Google Shape;506;g36711a5a77c_0_450"/>
          <p:cNvSpPr txBox="1"/>
          <p:nvPr/>
        </p:nvSpPr>
        <p:spPr>
          <a:xfrm>
            <a:off x="1993650" y="809425"/>
            <a:ext cx="835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Asset Protection Killers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g36711a5a77c_0_450"/>
          <p:cNvSpPr/>
          <p:nvPr/>
        </p:nvSpPr>
        <p:spPr>
          <a:xfrm>
            <a:off x="2348325" y="1646413"/>
            <a:ext cx="7645200" cy="45246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08" name="Google Shape;508;g36711a5a77c_0_450"/>
          <p:cNvCxnSpPr/>
          <p:nvPr/>
        </p:nvCxnSpPr>
        <p:spPr>
          <a:xfrm rot="10800000">
            <a:off x="3153063" y="2236114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09" name="Google Shape;509;g36711a5a77c_0_450"/>
          <p:cNvSpPr txBox="1"/>
          <p:nvPr/>
        </p:nvSpPr>
        <p:spPr>
          <a:xfrm>
            <a:off x="3229277" y="2124025"/>
            <a:ext cx="67668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Compliance Failures That Destroy Your Protection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Never transferring property to LLC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Commingling rental income with personal funds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Poor record keeping and documentation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separate bank accounts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AutoNum type="arabicPeriod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Ignoring corporate formalities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5" name="Google Shape;515;g36711a5a77c_0_568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6" name="Google Shape;516;g36711a5a77c_0_568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17" name="Google Shape;517;g36711a5a77c_0_568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18" name="Google Shape;518;g36711a5a77c_0_568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519" name="Google Shape;519;g36711a5a77c_0_568"/>
          <p:cNvSpPr txBox="1"/>
          <p:nvPr/>
        </p:nvSpPr>
        <p:spPr>
          <a:xfrm>
            <a:off x="533849" y="2898000"/>
            <a:ext cx="11124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6300">
                <a:solidFill>
                  <a:schemeClr val="lt1"/>
                </a:solidFill>
              </a:rPr>
              <a:t>Privacy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20" name="Google Shape;520;g36711a5a77c_0_56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525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g36711a5a77c_0_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9494765" y="1135051"/>
            <a:ext cx="7198824" cy="5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27" name="Google Shape;527;g36711a5a77c_0_47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969549" y="3069048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g36711a5a77c_0_478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29" name="Google Shape;529;g36711a5a77c_0_478"/>
          <p:cNvSpPr txBox="1"/>
          <p:nvPr/>
        </p:nvSpPr>
        <p:spPr>
          <a:xfrm>
            <a:off x="1993650" y="809425"/>
            <a:ext cx="83571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Why Wyoming for a Real Estate</a:t>
            </a:r>
            <a:endParaRPr b="1" sz="38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Holding Company?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0" name="Google Shape;530;g36711a5a77c_0_478"/>
          <p:cNvSpPr/>
          <p:nvPr/>
        </p:nvSpPr>
        <p:spPr>
          <a:xfrm>
            <a:off x="1953000" y="2464275"/>
            <a:ext cx="8438400" cy="42108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31" name="Google Shape;531;g36711a5a77c_0_478"/>
          <p:cNvCxnSpPr/>
          <p:nvPr/>
        </p:nvCxnSpPr>
        <p:spPr>
          <a:xfrm rot="10800000">
            <a:off x="2746538" y="2702839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32" name="Google Shape;532;g36711a5a77c_0_478"/>
          <p:cNvSpPr txBox="1"/>
          <p:nvPr/>
        </p:nvSpPr>
        <p:spPr>
          <a:xfrm>
            <a:off x="2833952" y="2627975"/>
            <a:ext cx="6766800" cy="3786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The Gold Standard for Privacy &amp; Protection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state income tax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Strongest privacy laws (no member disclosure)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Superior charging order protection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Low annual fees ($60 vs $800+ in California)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Established asset protection case law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Roboto"/>
              <a:buChar char="●"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But, </a:t>
            </a: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general</a:t>
            </a: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rule is to form LLC in </a:t>
            </a: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property</a:t>
            </a: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 state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537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8" name="Google Shape;538;g36711a5a77c_0_5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 rot="5400000">
            <a:off x="9494765" y="1135051"/>
            <a:ext cx="7198824" cy="575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9" name="Google Shape;539;g36711a5a77c_0_55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-3969549" y="3069048"/>
            <a:ext cx="7198828" cy="4635546"/>
          </a:xfrm>
          <a:prstGeom prst="rect">
            <a:avLst/>
          </a:prstGeom>
          <a:noFill/>
          <a:ln>
            <a:noFill/>
          </a:ln>
        </p:spPr>
      </p:pic>
      <p:sp>
        <p:nvSpPr>
          <p:cNvPr id="540" name="Google Shape;540;g36711a5a77c_0_557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41" name="Google Shape;541;g36711a5a77c_0_557"/>
          <p:cNvSpPr txBox="1"/>
          <p:nvPr/>
        </p:nvSpPr>
        <p:spPr>
          <a:xfrm>
            <a:off x="1993650" y="809425"/>
            <a:ext cx="8357100" cy="677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Privacy Protection Strategies</a:t>
            </a:r>
            <a:endParaRPr b="0" i="0" sz="16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2" name="Google Shape;542;g36711a5a77c_0_557"/>
          <p:cNvSpPr/>
          <p:nvPr/>
        </p:nvSpPr>
        <p:spPr>
          <a:xfrm>
            <a:off x="1953000" y="1631300"/>
            <a:ext cx="8438400" cy="45246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43" name="Google Shape;543;g36711a5a77c_0_557"/>
          <p:cNvCxnSpPr/>
          <p:nvPr/>
        </p:nvCxnSpPr>
        <p:spPr>
          <a:xfrm rot="10800000">
            <a:off x="2757738" y="2220989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44" name="Google Shape;544;g36711a5a77c_0_557"/>
          <p:cNvSpPr txBox="1"/>
          <p:nvPr/>
        </p:nvSpPr>
        <p:spPr>
          <a:xfrm>
            <a:off x="2833952" y="2108900"/>
            <a:ext cx="6766800" cy="2678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Protecting Your Information from Public View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Use nominee managers when allowed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Wyoming Holding Company LLCs for privacy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Registered agent services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Separate mailing addresses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Limit public record exposure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549" name="Shape 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0" name="Google Shape;550;g36711a5a77c_0_578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g36711a5a77c_0_578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g36711a5a77c_0_578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g36711a5a77c_0_578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554" name="Google Shape;554;g36711a5a77c_0_578"/>
          <p:cNvSpPr txBox="1"/>
          <p:nvPr/>
        </p:nvSpPr>
        <p:spPr>
          <a:xfrm>
            <a:off x="533849" y="2898000"/>
            <a:ext cx="11124300" cy="1062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6300">
                <a:solidFill>
                  <a:schemeClr val="lt1"/>
                </a:solidFill>
              </a:rPr>
              <a:t>Taxes</a:t>
            </a:r>
            <a:endParaRPr b="0" i="0" sz="2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5" name="Google Shape;555;g36711a5a77c_0_57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560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1" name="Google Shape;561;g36711a5a77c_0_588"/>
          <p:cNvGrpSpPr/>
          <p:nvPr/>
        </p:nvGrpSpPr>
        <p:grpSpPr>
          <a:xfrm>
            <a:off x="6214342" y="1987102"/>
            <a:ext cx="5327871" cy="4049853"/>
            <a:chOff x="685800" y="2205318"/>
            <a:chExt cx="3388800" cy="2891100"/>
          </a:xfrm>
        </p:grpSpPr>
        <p:sp>
          <p:nvSpPr>
            <p:cNvPr id="562" name="Google Shape;562;g36711a5a77c_0_588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3" name="Google Shape;563;g36711a5a77c_0_588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64" name="Google Shape;564;g36711a5a77c_0_588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65" name="Google Shape;565;g36711a5a77c_0_588"/>
          <p:cNvSpPr txBox="1"/>
          <p:nvPr/>
        </p:nvSpPr>
        <p:spPr>
          <a:xfrm>
            <a:off x="612439" y="562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Tax Strategies for Real Estate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66" name="Google Shape;566;g36711a5a77c_0_588"/>
          <p:cNvGrpSpPr/>
          <p:nvPr/>
        </p:nvGrpSpPr>
        <p:grpSpPr>
          <a:xfrm>
            <a:off x="649787" y="1987121"/>
            <a:ext cx="5327871" cy="4049853"/>
            <a:chOff x="685800" y="2205318"/>
            <a:chExt cx="3388800" cy="2891100"/>
          </a:xfrm>
        </p:grpSpPr>
        <p:sp>
          <p:nvSpPr>
            <p:cNvPr id="567" name="Google Shape;567;g36711a5a77c_0_588"/>
            <p:cNvSpPr/>
            <p:nvPr/>
          </p:nvSpPr>
          <p:spPr>
            <a:xfrm>
              <a:off x="685800" y="2205318"/>
              <a:ext cx="3388800" cy="2891100"/>
            </a:xfrm>
            <a:prstGeom prst="roundRect">
              <a:avLst>
                <a:gd fmla="val 6843" name="adj"/>
              </a:avLst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cxnSp>
          <p:nvCxnSpPr>
            <p:cNvPr id="568" name="Google Shape;568;g36711a5a77c_0_588"/>
            <p:cNvCxnSpPr/>
            <p:nvPr/>
          </p:nvCxnSpPr>
          <p:spPr>
            <a:xfrm rot="10800000">
              <a:off x="1016433" y="2505010"/>
              <a:ext cx="0" cy="240600"/>
            </a:xfrm>
            <a:prstGeom prst="straightConnector1">
              <a:avLst/>
            </a:prstGeom>
            <a:noFill/>
            <a:ln cap="rnd" cmpd="sng" w="60325">
              <a:solidFill>
                <a:schemeClr val="accent3"/>
              </a:solidFill>
              <a:prstDash val="solid"/>
              <a:miter lim="800000"/>
              <a:headEnd len="sm" w="sm" type="none"/>
              <a:tailEnd len="sm" w="sm" type="none"/>
            </a:ln>
          </p:spPr>
        </p:cxnSp>
      </p:grpSp>
      <p:sp>
        <p:nvSpPr>
          <p:cNvPr id="569" name="Google Shape;569;g36711a5a77c_0_588"/>
          <p:cNvSpPr txBox="1"/>
          <p:nvPr/>
        </p:nvSpPr>
        <p:spPr>
          <a:xfrm>
            <a:off x="1332794" y="2318588"/>
            <a:ext cx="34431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3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Default LLC Taxation</a:t>
            </a:r>
            <a:endParaRPr b="0" i="0" sz="13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0" name="Google Shape;570;g36711a5a77c_0_588"/>
          <p:cNvSpPr txBox="1"/>
          <p:nvPr/>
        </p:nvSpPr>
        <p:spPr>
          <a:xfrm>
            <a:off x="1007838" y="3158025"/>
            <a:ext cx="4664100" cy="209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Pass-through to personal return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entity-level tax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Schedule E for rental income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1" name="Google Shape;571;g36711a5a77c_0_588"/>
          <p:cNvSpPr txBox="1"/>
          <p:nvPr/>
        </p:nvSpPr>
        <p:spPr>
          <a:xfrm>
            <a:off x="6847646" y="2310938"/>
            <a:ext cx="35160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Advanced Strategies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2" name="Google Shape;572;g36711a5a77c_0_588"/>
          <p:cNvSpPr txBox="1"/>
          <p:nvPr/>
        </p:nvSpPr>
        <p:spPr>
          <a:xfrm>
            <a:off x="6993507" y="3011774"/>
            <a:ext cx="3769500" cy="2493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Cost segregation studies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1031 exchanges through LLCs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600"/>
              <a:buFont typeface="Arial"/>
              <a:buChar char="•"/>
            </a:pPr>
            <a:r>
              <a:rPr lang="en-US" sz="26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Professional status benefits</a:t>
            </a:r>
            <a:endParaRPr sz="26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73" name="Google Shape;573;g36711a5a77c_0_588"/>
          <p:cNvSpPr txBox="1"/>
          <p:nvPr/>
        </p:nvSpPr>
        <p:spPr>
          <a:xfrm>
            <a:off x="1828360" y="1328150"/>
            <a:ext cx="85353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rPr b="1" lang="en-US" sz="1900">
                <a:solidFill>
                  <a:schemeClr val="dk1"/>
                </a:solidFill>
              </a:rPr>
              <a:t>Maximizing Your Profits</a:t>
            </a:r>
            <a:endParaRPr b="1" sz="19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E4F1F2"/>
        </a:solidFill>
      </p:bgPr>
    </p:bg>
    <p:spTree>
      <p:nvGrpSpPr>
        <p:cNvPr id="578" name="Shape 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" name="Google Shape;579;g36711a5a77c_0_605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580" name="Google Shape;580;g36711a5a77c_0_605"/>
          <p:cNvSpPr txBox="1"/>
          <p:nvPr/>
        </p:nvSpPr>
        <p:spPr>
          <a:xfrm>
            <a:off x="845250" y="570888"/>
            <a:ext cx="10501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800">
                <a:solidFill>
                  <a:schemeClr val="accent1"/>
                </a:solidFill>
              </a:rPr>
              <a:t>When S-Corp Election Makes Sense</a:t>
            </a:r>
            <a:endParaRPr b="1" sz="38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400">
                <a:solidFill>
                  <a:schemeClr val="accent1"/>
                </a:solidFill>
              </a:rPr>
              <a:t>For Active Real Estate Professionals</a:t>
            </a:r>
            <a:endParaRPr sz="3400">
              <a:solidFill>
                <a:schemeClr val="accent1"/>
              </a:solidFill>
            </a:endParaRPr>
          </a:p>
        </p:txBody>
      </p:sp>
      <p:sp>
        <p:nvSpPr>
          <p:cNvPr id="581" name="Google Shape;581;g36711a5a77c_0_605"/>
          <p:cNvSpPr/>
          <p:nvPr/>
        </p:nvSpPr>
        <p:spPr>
          <a:xfrm>
            <a:off x="1876800" y="2053500"/>
            <a:ext cx="8438400" cy="42336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582" name="Google Shape;582;g36711a5a77c_0_605"/>
          <p:cNvCxnSpPr/>
          <p:nvPr/>
        </p:nvCxnSpPr>
        <p:spPr>
          <a:xfrm rot="10800000">
            <a:off x="2681538" y="2643189"/>
            <a:ext cx="0" cy="31770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583" name="Google Shape;583;g36711a5a77c_0_605"/>
          <p:cNvSpPr txBox="1"/>
          <p:nvPr/>
        </p:nvSpPr>
        <p:spPr>
          <a:xfrm>
            <a:off x="2757752" y="2607300"/>
            <a:ext cx="6766800" cy="3047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Consider S-Corp Election When: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Active property management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Real estate development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Fix and flip operations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400"/>
              <a:buFont typeface="Arial"/>
              <a:buChar char="●"/>
            </a:pPr>
            <a:r>
              <a:rPr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Significant earned income component</a:t>
            </a:r>
            <a:endParaRPr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US" sz="24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Savings: FICA taxes on distribution portion</a:t>
            </a:r>
            <a:endParaRPr b="1" sz="24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588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9" name="Google Shape;589;g351860fffb7_1_34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g351860fffb7_1_34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g351860fffb7_1_34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592" name="Google Shape;592;g351860fffb7_1_34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593" name="Google Shape;593;g351860fffb7_1_34"/>
          <p:cNvSpPr txBox="1"/>
          <p:nvPr/>
        </p:nvSpPr>
        <p:spPr>
          <a:xfrm>
            <a:off x="740898" y="2741850"/>
            <a:ext cx="54741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i="0" lang="en-US" sz="5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Next Steps?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94" name="Google Shape;594;g351860fffb7_1_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95" name="Google Shape;595;g351860fffb7_1_34" title="question card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259975" y="448300"/>
            <a:ext cx="5322425" cy="59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596" name="Google Shape;596;g351860fffb7_1_34"/>
          <p:cNvSpPr txBox="1"/>
          <p:nvPr/>
        </p:nvSpPr>
        <p:spPr>
          <a:xfrm>
            <a:off x="6814025" y="1559700"/>
            <a:ext cx="41955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b="1" i="0" lang="en-US" sz="19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After learning about LLC formation today, my next step will be:</a:t>
            </a:r>
            <a:endParaRPr b="1" i="0" sz="19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 my LLC immediately (within the next 48 hours)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 my LLC within the next week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my specific business needs with an expert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111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Still undecided - need more information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Roboto"/>
              <a:buChar char="●"/>
            </a:pPr>
            <a:r>
              <a:rPr b="1" i="0" lang="en-US" sz="16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Already formed my LLC - attending for additional education only</a:t>
            </a:r>
            <a:endParaRPr b="1" i="0" sz="16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97" name="Google Shape;597;g351860fffb7_1_34"/>
          <p:cNvSpPr txBox="1"/>
          <p:nvPr/>
        </p:nvSpPr>
        <p:spPr>
          <a:xfrm>
            <a:off x="7621625" y="5063450"/>
            <a:ext cx="276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Answers will remain private</a:t>
            </a:r>
            <a:endParaRPr b="0" i="1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37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4" name="Google Shape;604;p37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05" name="Google Shape;605;p37"/>
          <p:cNvSpPr txBox="1"/>
          <p:nvPr/>
        </p:nvSpPr>
        <p:spPr>
          <a:xfrm>
            <a:off x="615364" y="435839"/>
            <a:ext cx="109670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We Can Help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6" name="Google Shape;606;p37"/>
          <p:cNvSpPr/>
          <p:nvPr/>
        </p:nvSpPr>
        <p:spPr>
          <a:xfrm>
            <a:off x="681924" y="2246897"/>
            <a:ext cx="3324727" cy="1680411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07" name="Google Shape;607;p37"/>
          <p:cNvSpPr/>
          <p:nvPr/>
        </p:nvSpPr>
        <p:spPr>
          <a:xfrm rot="10800000">
            <a:off x="681923" y="3913238"/>
            <a:ext cx="3324727" cy="1431758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08" name="Google Shape;608;p37"/>
          <p:cNvCxnSpPr/>
          <p:nvPr/>
        </p:nvCxnSpPr>
        <p:spPr>
          <a:xfrm>
            <a:off x="730318" y="5362464"/>
            <a:ext cx="323088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09" name="Google Shape;609;p37"/>
          <p:cNvSpPr/>
          <p:nvPr/>
        </p:nvSpPr>
        <p:spPr>
          <a:xfrm>
            <a:off x="4433638" y="2246897"/>
            <a:ext cx="3324727" cy="1680411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0" name="Google Shape;610;p37"/>
          <p:cNvSpPr/>
          <p:nvPr/>
        </p:nvSpPr>
        <p:spPr>
          <a:xfrm rot="10800000">
            <a:off x="4433637" y="3913238"/>
            <a:ext cx="3324727" cy="1431758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1" name="Google Shape;611;p37"/>
          <p:cNvCxnSpPr/>
          <p:nvPr/>
        </p:nvCxnSpPr>
        <p:spPr>
          <a:xfrm>
            <a:off x="4482032" y="5362464"/>
            <a:ext cx="323088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12" name="Google Shape;612;p37"/>
          <p:cNvSpPr/>
          <p:nvPr/>
        </p:nvSpPr>
        <p:spPr>
          <a:xfrm>
            <a:off x="8185351" y="2246897"/>
            <a:ext cx="3324727" cy="1680411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13" name="Google Shape;613;p37"/>
          <p:cNvSpPr/>
          <p:nvPr/>
        </p:nvSpPr>
        <p:spPr>
          <a:xfrm rot="10800000">
            <a:off x="8185350" y="3913238"/>
            <a:ext cx="3324727" cy="1431758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14" name="Google Shape;614;p37"/>
          <p:cNvCxnSpPr/>
          <p:nvPr/>
        </p:nvCxnSpPr>
        <p:spPr>
          <a:xfrm>
            <a:off x="8233745" y="5362464"/>
            <a:ext cx="3230880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grpSp>
        <p:nvGrpSpPr>
          <p:cNvPr id="615" name="Google Shape;615;p37"/>
          <p:cNvGrpSpPr/>
          <p:nvPr/>
        </p:nvGrpSpPr>
        <p:grpSpPr>
          <a:xfrm>
            <a:off x="984790" y="2672116"/>
            <a:ext cx="10268685" cy="2139881"/>
            <a:chOff x="984790" y="2496271"/>
            <a:chExt cx="10268685" cy="2139881"/>
          </a:xfrm>
        </p:grpSpPr>
        <p:pic>
          <p:nvPicPr>
            <p:cNvPr id="616" name="Google Shape;616;p3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986921" y="2496271"/>
              <a:ext cx="10266554" cy="213988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17" name="Google Shape;617;p37"/>
            <p:cNvSpPr txBox="1"/>
            <p:nvPr/>
          </p:nvSpPr>
          <p:spPr>
            <a:xfrm>
              <a:off x="984790" y="4258652"/>
              <a:ext cx="2718995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Roboto"/>
                <a:buNone/>
              </a:pPr>
              <a:r>
                <a:rPr b="0" i="0" lang="en-US" sz="18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LLC formation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8" name="Google Shape;618;p37"/>
            <p:cNvSpPr txBox="1"/>
            <p:nvPr/>
          </p:nvSpPr>
          <p:spPr>
            <a:xfrm>
              <a:off x="4967118" y="4258652"/>
              <a:ext cx="2215436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Roboto"/>
                <a:buNone/>
              </a:pPr>
              <a:r>
                <a:rPr b="0" i="0" lang="en-US" sz="18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Registered agent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619" name="Google Shape;619;p37"/>
            <p:cNvSpPr txBox="1"/>
            <p:nvPr/>
          </p:nvSpPr>
          <p:spPr>
            <a:xfrm>
              <a:off x="8555362" y="4258652"/>
              <a:ext cx="2584702" cy="369332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700" lIns="91425" spcFirstLastPara="1" rIns="91425" wrap="square" tIns="45700">
              <a:sp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595959"/>
                </a:buClr>
                <a:buSzPts val="1800"/>
                <a:buFont typeface="Roboto"/>
                <a:buNone/>
              </a:pPr>
              <a:r>
                <a:rPr b="0" i="0" lang="en-US" sz="1800" u="none" cap="none" strike="noStrike">
                  <a:solidFill>
                    <a:srgbClr val="595959"/>
                  </a:solidFill>
                  <a:latin typeface="Roboto"/>
                  <a:ea typeface="Roboto"/>
                  <a:cs typeface="Roboto"/>
                  <a:sym typeface="Roboto"/>
                </a:rPr>
                <a:t>Compliance Tools</a:t>
              </a:r>
              <a:endPara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4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38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6" name="Google Shape;626;p38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27" name="Google Shape;627;p38"/>
          <p:cNvSpPr txBox="1"/>
          <p:nvPr/>
        </p:nvSpPr>
        <p:spPr>
          <a:xfrm>
            <a:off x="615364" y="435839"/>
            <a:ext cx="109670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How We’re Different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8" name="Google Shape;628;p38"/>
          <p:cNvSpPr/>
          <p:nvPr/>
        </p:nvSpPr>
        <p:spPr>
          <a:xfrm>
            <a:off x="3471259" y="2206645"/>
            <a:ext cx="5090914" cy="1950796"/>
          </a:xfrm>
          <a:prstGeom prst="round2SameRect">
            <a:avLst>
              <a:gd fmla="val 17383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29" name="Google Shape;629;p38"/>
          <p:cNvSpPr/>
          <p:nvPr/>
        </p:nvSpPr>
        <p:spPr>
          <a:xfrm rot="10800000">
            <a:off x="3471259" y="2567383"/>
            <a:ext cx="5090916" cy="1950797"/>
          </a:xfrm>
          <a:prstGeom prst="round2SameRect">
            <a:avLst>
              <a:gd fmla="val 3779" name="adj1"/>
              <a:gd fmla="val 0" name="adj2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Roboto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630" name="Google Shape;630;p38"/>
          <p:cNvCxnSpPr/>
          <p:nvPr/>
        </p:nvCxnSpPr>
        <p:spPr>
          <a:xfrm>
            <a:off x="3471259" y="4518181"/>
            <a:ext cx="5090916" cy="0"/>
          </a:xfrm>
          <a:prstGeom prst="straightConnector1">
            <a:avLst/>
          </a:prstGeom>
          <a:noFill/>
          <a:ln cap="rnd" cmpd="sng" w="60325">
            <a:solidFill>
              <a:schemeClr val="accent3"/>
            </a:solidFill>
            <a:prstDash val="solid"/>
            <a:miter lim="800000"/>
            <a:headEnd len="sm" w="sm" type="none"/>
            <a:tailEnd len="sm" w="sm" type="none"/>
          </a:ln>
        </p:spPr>
      </p:cxnSp>
      <p:sp>
        <p:nvSpPr>
          <p:cNvPr id="631" name="Google Shape;631;p38"/>
          <p:cNvSpPr txBox="1"/>
          <p:nvPr/>
        </p:nvSpPr>
        <p:spPr>
          <a:xfrm>
            <a:off x="4041682" y="2775461"/>
            <a:ext cx="4108636" cy="10156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24 Hour Filing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Extra Charge for Privacy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85750" lvl="0" marL="28575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000"/>
              <a:buFont typeface="Arial"/>
              <a:buChar char="•"/>
            </a:pPr>
            <a:r>
              <a:rPr b="0" i="0" lang="en-US" sz="2000" u="none" cap="none" strike="noStrike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Hidden Fees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0" scaled="0"/>
        </a:gra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Google Shape;111;p3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3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14" name="Google Shape;114;p3"/>
          <p:cNvSpPr txBox="1"/>
          <p:nvPr/>
        </p:nvSpPr>
        <p:spPr>
          <a:xfrm>
            <a:off x="957131" y="1720500"/>
            <a:ext cx="4234500" cy="3417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</a:rPr>
              <a:t>Where are you in your real estate journey?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5" name="Google Shape;115;p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3" title="question card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470000" y="403812"/>
            <a:ext cx="4735727" cy="6050376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3"/>
          <p:cNvSpPr txBox="1"/>
          <p:nvPr/>
        </p:nvSpPr>
        <p:spPr>
          <a:xfrm>
            <a:off x="7082675" y="1702800"/>
            <a:ext cx="33024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Just getting started (0-1 properties)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Building my portfolio (2-5 properties)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Experienced investor (6+ properties)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Property management business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Roboto"/>
              <a:buChar char="●"/>
            </a:pPr>
            <a:r>
              <a:rPr b="1" lang="en-US" sz="2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Real estate professional/agent</a:t>
            </a:r>
            <a:endParaRPr b="1" sz="20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8" name="Google Shape;118;p3"/>
          <p:cNvSpPr txBox="1"/>
          <p:nvPr/>
        </p:nvSpPr>
        <p:spPr>
          <a:xfrm>
            <a:off x="7621625" y="5063450"/>
            <a:ext cx="276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Answers will remain private</a:t>
            </a:r>
            <a:endParaRPr b="0" i="1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6" name="Shape 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7" name="Google Shape;637;p39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38" name="Google Shape;638;p39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39" name="Google Shape;639;p39"/>
          <p:cNvSpPr txBox="1"/>
          <p:nvPr/>
        </p:nvSpPr>
        <p:spPr>
          <a:xfrm>
            <a:off x="615364" y="435839"/>
            <a:ext cx="1096703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i="0" lang="en-US" sz="3600" u="none" cap="none" strike="noStrike">
                <a:solidFill>
                  <a:schemeClr val="accent1"/>
                </a:solidFill>
                <a:latin typeface="Arial"/>
                <a:ea typeface="Arial"/>
                <a:cs typeface="Arial"/>
                <a:sym typeface="Arial"/>
              </a:rPr>
              <a:t>Our Pricing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black rectangle with white lines&#10;&#10;Description automatically generated" id="640" name="Google Shape;640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0401" y="2597608"/>
            <a:ext cx="10631198" cy="1662783"/>
          </a:xfrm>
          <a:prstGeom prst="rect">
            <a:avLst/>
          </a:prstGeom>
          <a:noFill/>
          <a:ln>
            <a:noFill/>
          </a:ln>
        </p:spPr>
      </p:pic>
      <p:sp>
        <p:nvSpPr>
          <p:cNvPr id="641" name="Google Shape;641;p39"/>
          <p:cNvSpPr txBox="1"/>
          <p:nvPr/>
        </p:nvSpPr>
        <p:spPr>
          <a:xfrm>
            <a:off x="846675" y="4381500"/>
            <a:ext cx="46692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Starting at $49 + State Fees</a:t>
            </a:r>
            <a:endParaRPr b="0"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(One time fee)</a:t>
            </a:r>
            <a:endParaRPr b="0"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42" name="Google Shape;642;p39"/>
          <p:cNvSpPr txBox="1"/>
          <p:nvPr/>
        </p:nvSpPr>
        <p:spPr>
          <a:xfrm>
            <a:off x="6389800" y="4381500"/>
            <a:ext cx="46692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en-US" sz="28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Starting at $14.99/Month</a:t>
            </a:r>
            <a:endParaRPr b="0" i="0" sz="28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647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g351860fffb7_1_62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49" name="Google Shape;649;g351860fffb7_1_62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50" name="Google Shape;650;g351860fffb7_1_62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651" name="Google Shape;651;g351860fffb7_1_62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652" name="Google Shape;652;g351860fffb7_1_62"/>
          <p:cNvSpPr txBox="1"/>
          <p:nvPr/>
        </p:nvSpPr>
        <p:spPr>
          <a:xfrm>
            <a:off x="582150" y="1304850"/>
            <a:ext cx="5817300" cy="4248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</a:rPr>
              <a:t>After learning about real estate LLCs today, what are your next steps?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653" name="Google Shape;653;g351860fffb7_1_6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  <p:pic>
        <p:nvPicPr>
          <p:cNvPr id="654" name="Google Shape;654;g351860fffb7_1_62" title="question card.png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548500" y="448300"/>
            <a:ext cx="5264901" cy="5961400"/>
          </a:xfrm>
          <a:prstGeom prst="rect">
            <a:avLst/>
          </a:prstGeom>
          <a:noFill/>
          <a:ln>
            <a:noFill/>
          </a:ln>
        </p:spPr>
      </p:pic>
      <p:sp>
        <p:nvSpPr>
          <p:cNvPr id="655" name="Google Shape;655;g351860fffb7_1_62"/>
          <p:cNvSpPr txBox="1"/>
          <p:nvPr/>
        </p:nvSpPr>
        <p:spPr>
          <a:xfrm>
            <a:off x="7294700" y="1785150"/>
            <a:ext cx="3772500" cy="3287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Form my first real estate LLC immediately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Set up Wyoming holding company structure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Fix my existing LLC mistakes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Review my current structure with expert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Still need more information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</a:pPr>
            <a:r>
              <a:rPr b="1" lang="en-US"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Already optimized - here for education</a:t>
            </a:r>
            <a:endParaRPr b="1" sz="18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656" name="Google Shape;656;g351860fffb7_1_62"/>
          <p:cNvSpPr txBox="1"/>
          <p:nvPr/>
        </p:nvSpPr>
        <p:spPr>
          <a:xfrm>
            <a:off x="7799300" y="5073800"/>
            <a:ext cx="2763300" cy="4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b="0" i="1" lang="en-US" sz="1500" u="none" cap="none" strike="noStrike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Answers will remain private</a:t>
            </a:r>
            <a:endParaRPr b="0" i="1" sz="1500" u="none" cap="none" strike="noStrike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2"/>
            </a:gs>
            <a:gs pos="100000">
              <a:schemeClr val="accent3"/>
            </a:gs>
          </a:gsLst>
          <a:lin ang="2700000" scaled="0"/>
        </a:gradFill>
      </p:bgPr>
    </p:bg>
    <p:spTree>
      <p:nvGrpSpPr>
        <p:cNvPr id="661" name="Shape 6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2" name="Google Shape;662;p42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359266" y="-2342878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42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42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65" name="Google Shape;665;p42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EF0F2"/>
              </a:buClr>
              <a:buSzPts val="1200"/>
              <a:buFont typeface="Roboto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EEF0F2"/>
                </a:solidFill>
                <a:latin typeface="Roboto"/>
                <a:ea typeface="Roboto"/>
                <a:cs typeface="Roboto"/>
                <a:sym typeface="Roboto"/>
              </a:rPr>
              <a:t>‹#›</a:t>
            </a:fld>
            <a:endParaRPr b="0" i="0" sz="1200" u="none" cap="none" strike="noStrike">
              <a:solidFill>
                <a:srgbClr val="EEF0F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66" name="Google Shape;666;p4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  <p:sp>
        <p:nvSpPr>
          <p:cNvPr id="667" name="Google Shape;667;p42"/>
          <p:cNvSpPr txBox="1"/>
          <p:nvPr/>
        </p:nvSpPr>
        <p:spPr>
          <a:xfrm>
            <a:off x="1239604" y="2551660"/>
            <a:ext cx="97128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5400"/>
              <a:buFont typeface="Lato"/>
              <a:buNone/>
            </a:pPr>
            <a:r>
              <a:rPr b="1" i="0" lang="en-US" sz="5400" u="none" cap="none" strike="noStrik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50% off with code LEARN</a:t>
            </a:r>
            <a:r>
              <a:rPr b="1" lang="en-US" sz="54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6</a:t>
            </a:r>
            <a:r>
              <a:rPr b="1" i="0" lang="en-US" sz="5400" u="none" cap="none" strike="noStrik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50</a:t>
            </a:r>
            <a:endParaRPr b="1" i="0" sz="5400" u="none" cap="none" strike="noStrike">
              <a:solidFill>
                <a:srgbClr val="1D1C1D"/>
              </a:solidFill>
              <a:latin typeface="Lato"/>
              <a:ea typeface="Lato"/>
              <a:cs typeface="Lato"/>
              <a:sym typeface="Lato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D1C1D"/>
              </a:buClr>
              <a:buSzPts val="5400"/>
              <a:buFont typeface="Lato"/>
              <a:buNone/>
            </a:pPr>
            <a:r>
              <a:rPr b="1" i="0" lang="en-US" sz="5400" u="none" cap="none" strike="noStrik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Until </a:t>
            </a:r>
            <a:r>
              <a:rPr b="1" lang="en-US" sz="54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Wednesday</a:t>
            </a:r>
            <a:r>
              <a:rPr b="1" i="0" lang="en-US" sz="5400" u="none" cap="none" strike="noStrik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b="1" lang="en-US" sz="54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July</a:t>
            </a:r>
            <a:r>
              <a:rPr b="1" i="0" lang="en-US" sz="5400" u="none" cap="none" strike="noStrik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b="1" lang="en-US" sz="5400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4</a:t>
            </a:r>
            <a:r>
              <a:rPr b="1" i="0" lang="en-US" sz="5400" u="none" cap="none" strike="noStrike">
                <a:solidFill>
                  <a:srgbClr val="1D1C1D"/>
                </a:solidFill>
                <a:latin typeface="Lato"/>
                <a:ea typeface="Lato"/>
                <a:cs typeface="Lato"/>
                <a:sym typeface="Lato"/>
              </a:rPr>
              <a:t>th</a:t>
            </a:r>
            <a:endParaRPr b="1" i="0" sz="5400" u="none" cap="none" strike="noStrike">
              <a:solidFill>
                <a:srgbClr val="1D1C1D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6" scaled="0"/>
        </a:gra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Google Shape;124;g351860fffb7_1_0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g351860fffb7_1_0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5" cy="685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g351860fffb7_1_0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9" cy="685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g351860fffb7_1_0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28" name="Google Shape;128;g351860fffb7_1_0"/>
          <p:cNvSpPr txBox="1"/>
          <p:nvPr/>
        </p:nvSpPr>
        <p:spPr>
          <a:xfrm>
            <a:off x="947360" y="2136338"/>
            <a:ext cx="10297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</a:rPr>
              <a:t>Why Real Estate Investors Need LLCs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9" name="Google Shape;129;g351860fffb7_1_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Google Shape;13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162599" y="-356746"/>
            <a:ext cx="6839602" cy="7571492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4"/>
          <p:cNvSpPr txBox="1"/>
          <p:nvPr/>
        </p:nvSpPr>
        <p:spPr>
          <a:xfrm>
            <a:off x="615375" y="660725"/>
            <a:ext cx="5194500" cy="12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Real estate investors face unique risks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" name="Google Shape;137;p4"/>
          <p:cNvSpPr/>
          <p:nvPr/>
        </p:nvSpPr>
        <p:spPr>
          <a:xfrm>
            <a:off x="685799" y="2274709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8" name="Google Shape;138;p4"/>
          <p:cNvSpPr txBox="1"/>
          <p:nvPr/>
        </p:nvSpPr>
        <p:spPr>
          <a:xfrm>
            <a:off x="1386131" y="2385486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Tenant lawsuits and injuries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Google Shape;139;p4"/>
          <p:cNvSpPr/>
          <p:nvPr/>
        </p:nvSpPr>
        <p:spPr>
          <a:xfrm>
            <a:off x="685799" y="3010332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0" name="Google Shape;140;p4"/>
          <p:cNvSpPr txBox="1"/>
          <p:nvPr/>
        </p:nvSpPr>
        <p:spPr>
          <a:xfrm>
            <a:off x="1386131" y="3119446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Permitting and licensing actions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1" name="Google Shape;141;p4"/>
          <p:cNvSpPr txBox="1"/>
          <p:nvPr/>
        </p:nvSpPr>
        <p:spPr>
          <a:xfrm>
            <a:off x="1386124" y="3854550"/>
            <a:ext cx="37431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Personal liability exposure via veil piercing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4"/>
          <p:cNvSpPr/>
          <p:nvPr/>
        </p:nvSpPr>
        <p:spPr>
          <a:xfrm>
            <a:off x="685799" y="4370690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3" name="Google Shape;143;p4"/>
          <p:cNvSpPr txBox="1"/>
          <p:nvPr/>
        </p:nvSpPr>
        <p:spPr>
          <a:xfrm>
            <a:off x="1386131" y="4479829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Privacy concerns from public records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4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45" name="Google Shape;145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64" y="2429426"/>
            <a:ext cx="192429" cy="219919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Shield " id="146" name="Google Shape;146;p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364" y="3172784"/>
            <a:ext cx="247875" cy="24787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7" name="Google Shape;147;p4"/>
          <p:cNvGrpSpPr/>
          <p:nvPr/>
        </p:nvGrpSpPr>
        <p:grpSpPr>
          <a:xfrm>
            <a:off x="685799" y="3728305"/>
            <a:ext cx="526055" cy="526055"/>
            <a:chOff x="685799" y="3429930"/>
            <a:chExt cx="526055" cy="526055"/>
          </a:xfrm>
        </p:grpSpPr>
        <p:sp>
          <p:nvSpPr>
            <p:cNvPr id="148" name="Google Shape;148;p4"/>
            <p:cNvSpPr/>
            <p:nvPr/>
          </p:nvSpPr>
          <p:spPr>
            <a:xfrm>
              <a:off x="685799" y="3429930"/>
              <a:ext cx="526055" cy="526055"/>
            </a:xfrm>
            <a:prstGeom prst="ellipse">
              <a:avLst/>
            </a:prstGeom>
            <a:solidFill>
              <a:srgbClr val="E4F1F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pic>
          <p:nvPicPr>
            <p:cNvPr descr="Taxes " id="149" name="Google Shape;149;p4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834854" y="3542182"/>
              <a:ext cx="241340" cy="24134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descr="Compliance " id="150" name="Google Shape;150;p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32604" y="4538468"/>
            <a:ext cx="222920" cy="22292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person signing a contract&#10;&#10;Description automatically generated" id="151" name="Google Shape;151;p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515579" y="757169"/>
            <a:ext cx="5194453" cy="519445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4"/>
          <p:cNvSpPr txBox="1"/>
          <p:nvPr/>
        </p:nvSpPr>
        <p:spPr>
          <a:xfrm>
            <a:off x="1386124" y="5139350"/>
            <a:ext cx="3899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Personal claims enforced against real estate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3" name="Google Shape;153;p4"/>
          <p:cNvSpPr/>
          <p:nvPr/>
        </p:nvSpPr>
        <p:spPr>
          <a:xfrm>
            <a:off x="685799" y="5045534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4" name="Google Shape;154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41664" y="5200251"/>
            <a:ext cx="192429" cy="219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g36711a5a77c_0_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0" y="-227009"/>
            <a:ext cx="4710545" cy="7796764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g36711a5a77c_0_7"/>
          <p:cNvSpPr txBox="1"/>
          <p:nvPr/>
        </p:nvSpPr>
        <p:spPr>
          <a:xfrm>
            <a:off x="6636253" y="690800"/>
            <a:ext cx="37584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2600">
                <a:solidFill>
                  <a:schemeClr val="accent1"/>
                </a:solidFill>
              </a:rPr>
              <a:t>Personal Ownership </a:t>
            </a:r>
            <a:endParaRPr b="1" sz="26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2600">
                <a:solidFill>
                  <a:schemeClr val="accent1"/>
                </a:solidFill>
              </a:rPr>
              <a:t>= </a:t>
            </a:r>
            <a:endParaRPr b="1" sz="2600">
              <a:solidFill>
                <a:schemeClr val="accent1"/>
              </a:solidFill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2600">
                <a:solidFill>
                  <a:schemeClr val="accent1"/>
                </a:solidFill>
              </a:rPr>
              <a:t>Personal Liability</a:t>
            </a:r>
            <a:endParaRPr b="0" i="0" sz="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2" name="Google Shape;162;g36711a5a77c_0_7"/>
          <p:cNvSpPr txBox="1"/>
          <p:nvPr/>
        </p:nvSpPr>
        <p:spPr>
          <a:xfrm>
            <a:off x="7454280" y="2285999"/>
            <a:ext cx="33732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Your personal home at risk from rental property claims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3" name="Google Shape;163;g36711a5a77c_0_7"/>
          <p:cNvSpPr/>
          <p:nvPr/>
        </p:nvSpPr>
        <p:spPr>
          <a:xfrm>
            <a:off x="6753948" y="2176860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4" name="Google Shape;164;g36711a5a77c_0_7"/>
          <p:cNvSpPr txBox="1"/>
          <p:nvPr/>
        </p:nvSpPr>
        <p:spPr>
          <a:xfrm>
            <a:off x="7454280" y="3030440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Personal bank accounts can be seized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g36711a5a77c_0_7"/>
          <p:cNvSpPr/>
          <p:nvPr/>
        </p:nvSpPr>
        <p:spPr>
          <a:xfrm>
            <a:off x="6753948" y="2921280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6" name="Google Shape;166;g36711a5a77c_0_7"/>
          <p:cNvSpPr txBox="1"/>
          <p:nvPr/>
        </p:nvSpPr>
        <p:spPr>
          <a:xfrm>
            <a:off x="7454280" y="3774839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Future earnings garnished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7" name="Google Shape;167;g36711a5a77c_0_7"/>
          <p:cNvSpPr/>
          <p:nvPr/>
        </p:nvSpPr>
        <p:spPr>
          <a:xfrm>
            <a:off x="6753948" y="3665700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68" name="Google Shape;168;g36711a5a77c_0_7"/>
          <p:cNvSpPr txBox="1"/>
          <p:nvPr/>
        </p:nvSpPr>
        <p:spPr>
          <a:xfrm>
            <a:off x="7454280" y="4519260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privacy protection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g36711a5a77c_0_7"/>
          <p:cNvSpPr/>
          <p:nvPr/>
        </p:nvSpPr>
        <p:spPr>
          <a:xfrm>
            <a:off x="6753948" y="4410121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0" name="Google Shape;170;g36711a5a77c_0_7"/>
          <p:cNvSpPr txBox="1"/>
          <p:nvPr/>
        </p:nvSpPr>
        <p:spPr>
          <a:xfrm>
            <a:off x="7449475" y="5213093"/>
            <a:ext cx="3373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Maximum tax burden</a:t>
            </a:r>
            <a:endParaRPr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1" name="Google Shape;171;g36711a5a77c_0_7"/>
          <p:cNvSpPr/>
          <p:nvPr/>
        </p:nvSpPr>
        <p:spPr>
          <a:xfrm>
            <a:off x="6749143" y="5103954"/>
            <a:ext cx="526200" cy="526200"/>
          </a:xfrm>
          <a:prstGeom prst="ellipse">
            <a:avLst/>
          </a:prstGeom>
          <a:solidFill>
            <a:srgbClr val="E4F1F2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72" name="Google Shape;172;g36711a5a77c_0_7"/>
          <p:cNvSpPr txBox="1"/>
          <p:nvPr>
            <p:ph idx="12" type="sldNum"/>
          </p:nvPr>
        </p:nvSpPr>
        <p:spPr>
          <a:xfrm>
            <a:off x="11666620" y="6436789"/>
            <a:ext cx="5253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3" name="Google Shape;173;g36711a5a77c_0_7"/>
          <p:cNvSpPr txBox="1"/>
          <p:nvPr/>
        </p:nvSpPr>
        <p:spPr>
          <a:xfrm>
            <a:off x="6749143" y="2285999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E8B90"/>
                </a:solidFill>
                <a:latin typeface="Roboto"/>
                <a:ea typeface="Roboto"/>
                <a:cs typeface="Roboto"/>
                <a:sym typeface="Roboto"/>
              </a:rPr>
              <a:t>01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g36711a5a77c_0_7"/>
          <p:cNvSpPr txBox="1"/>
          <p:nvPr/>
        </p:nvSpPr>
        <p:spPr>
          <a:xfrm>
            <a:off x="6749142" y="3030419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E8B90"/>
                </a:solidFill>
                <a:latin typeface="Roboto"/>
                <a:ea typeface="Roboto"/>
                <a:cs typeface="Roboto"/>
                <a:sym typeface="Roboto"/>
              </a:rPr>
              <a:t>02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g36711a5a77c_0_7"/>
          <p:cNvSpPr txBox="1"/>
          <p:nvPr/>
        </p:nvSpPr>
        <p:spPr>
          <a:xfrm>
            <a:off x="6749142" y="3774839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E8B90"/>
                </a:solidFill>
                <a:latin typeface="Roboto"/>
                <a:ea typeface="Roboto"/>
                <a:cs typeface="Roboto"/>
                <a:sym typeface="Roboto"/>
              </a:rPr>
              <a:t>03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6" name="Google Shape;176;g36711a5a77c_0_7"/>
          <p:cNvSpPr txBox="1"/>
          <p:nvPr/>
        </p:nvSpPr>
        <p:spPr>
          <a:xfrm>
            <a:off x="6749142" y="4519260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E8B90"/>
                </a:solidFill>
                <a:latin typeface="Roboto"/>
                <a:ea typeface="Roboto"/>
                <a:cs typeface="Roboto"/>
                <a:sym typeface="Roboto"/>
              </a:rPr>
              <a:t>04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7" name="Google Shape;177;g36711a5a77c_0_7"/>
          <p:cNvSpPr txBox="1"/>
          <p:nvPr/>
        </p:nvSpPr>
        <p:spPr>
          <a:xfrm>
            <a:off x="6751364" y="5213093"/>
            <a:ext cx="5262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4E8B9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A person using a computer&#10;&#10;Description automatically generated" id="178" name="Google Shape;178;g36711a5a77c_0_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81345" y="782973"/>
            <a:ext cx="5292054" cy="52920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chemeClr val="accent4"/>
            </a:gs>
            <a:gs pos="100000">
              <a:schemeClr val="accent2"/>
            </a:gs>
          </a:gsLst>
          <a:lin ang="2700000" scaled="0"/>
        </a:gradFill>
      </p:bgPr>
    </p:bg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" name="Google Shape;184;p5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-4470103" y="-2550696"/>
            <a:ext cx="80899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Google Shape;185;p5"/>
          <p:cNvPicPr preferRelativeResize="0"/>
          <p:nvPr/>
        </p:nvPicPr>
        <p:blipFill rotWithShape="1">
          <a:blip r:embed="rId3">
            <a:alphaModFix amt="6000"/>
          </a:blip>
          <a:srcRect b="0" l="0" r="0" t="0"/>
          <a:stretch/>
        </p:blipFill>
        <p:spPr>
          <a:xfrm>
            <a:off x="7621632" y="-2767280"/>
            <a:ext cx="808997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6" name="Google Shape;186;p5"/>
          <p:cNvPicPr preferRelativeResize="0"/>
          <p:nvPr/>
        </p:nvPicPr>
        <p:blipFill rotWithShape="1">
          <a:blip r:embed="rId4">
            <a:alphaModFix amt="6000"/>
          </a:blip>
          <a:srcRect b="0" l="0" r="0" t="0"/>
          <a:stretch/>
        </p:blipFill>
        <p:spPr>
          <a:xfrm>
            <a:off x="2303276" y="0"/>
            <a:ext cx="7585448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5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>
                <a:solidFill>
                  <a:schemeClr val="lt2"/>
                </a:solidFill>
              </a:rPr>
              <a:t>‹#›</a:t>
            </a:fld>
            <a:endParaRPr>
              <a:solidFill>
                <a:schemeClr val="lt2"/>
              </a:solidFill>
            </a:endParaRPr>
          </a:p>
        </p:txBody>
      </p:sp>
      <p:sp>
        <p:nvSpPr>
          <p:cNvPr id="188" name="Google Shape;188;p5"/>
          <p:cNvSpPr txBox="1"/>
          <p:nvPr/>
        </p:nvSpPr>
        <p:spPr>
          <a:xfrm>
            <a:off x="947410" y="2551638"/>
            <a:ext cx="10297200" cy="1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b="1" lang="en-US" sz="5400">
                <a:solidFill>
                  <a:schemeClr val="lt1"/>
                </a:solidFill>
              </a:rPr>
              <a:t>The 4 Real Estate Investment Structures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9" name="Google Shape;189;p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97017" y="6433113"/>
            <a:ext cx="1523498" cy="2115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CFEFE"/>
        </a:solid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6"/>
          <p:cNvSpPr/>
          <p:nvPr/>
        </p:nvSpPr>
        <p:spPr>
          <a:xfrm>
            <a:off x="5849175" y="4623200"/>
            <a:ext cx="4932300" cy="20292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6" name="Google Shape;196;p6"/>
          <p:cNvSpPr/>
          <p:nvPr/>
        </p:nvSpPr>
        <p:spPr>
          <a:xfrm>
            <a:off x="1914375" y="4538100"/>
            <a:ext cx="3388800" cy="2029200"/>
          </a:xfrm>
          <a:prstGeom prst="roundRect">
            <a:avLst>
              <a:gd fmla="val 6843" name="adj"/>
            </a:avLst>
          </a:prstGeom>
          <a:solidFill>
            <a:schemeClr val="lt1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97" name="Google Shape;197;p6"/>
          <p:cNvSpPr txBox="1"/>
          <p:nvPr>
            <p:ph idx="12" type="sldNum"/>
          </p:nvPr>
        </p:nvSpPr>
        <p:spPr>
          <a:xfrm>
            <a:off x="11666620" y="6436789"/>
            <a:ext cx="52538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8" name="Google Shape;198;p6"/>
          <p:cNvSpPr txBox="1"/>
          <p:nvPr/>
        </p:nvSpPr>
        <p:spPr>
          <a:xfrm>
            <a:off x="615364" y="435839"/>
            <a:ext cx="109671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1" lang="en-US" sz="3600">
                <a:solidFill>
                  <a:schemeClr val="accent1"/>
                </a:solidFill>
              </a:rPr>
              <a:t>Structure 1: No LLC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9" name="Google Shape;199;p6" title="Screenshot 2025-06-16 at 8.33.35 AM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42577" y="1208402"/>
            <a:ext cx="7306851" cy="3047054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6"/>
          <p:cNvSpPr txBox="1"/>
          <p:nvPr/>
        </p:nvSpPr>
        <p:spPr>
          <a:xfrm>
            <a:off x="1914375" y="4255450"/>
            <a:ext cx="39960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Pros: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Simple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Insurance can mitigate risk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Lower administrative cost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Easier financing 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201" name="Google Shape;201;p6"/>
          <p:cNvSpPr txBox="1"/>
          <p:nvPr/>
        </p:nvSpPr>
        <p:spPr>
          <a:xfrm>
            <a:off x="6983949" y="4255450"/>
            <a:ext cx="4281600" cy="1708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Cons: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Zero asset protection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Personal liability for everything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No privacy protection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619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95959"/>
              </a:buClr>
              <a:buSzPts val="2100"/>
              <a:buFont typeface="Roboto"/>
              <a:buChar char="-"/>
            </a:pPr>
            <a:r>
              <a:rPr lang="en-US" sz="2100">
                <a:solidFill>
                  <a:srgbClr val="595959"/>
                </a:solidFill>
                <a:latin typeface="Roboto"/>
                <a:ea typeface="Roboto"/>
                <a:cs typeface="Roboto"/>
                <a:sym typeface="Roboto"/>
              </a:rPr>
              <a:t>Your home and savings at risk</a:t>
            </a:r>
            <a:endParaRPr sz="2100">
              <a:solidFill>
                <a:srgbClr val="595959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Custom 1">
      <a:dk1>
        <a:srgbClr val="000000"/>
      </a:dk1>
      <a:lt1>
        <a:srgbClr val="FFFFFF"/>
      </a:lt1>
      <a:dk2>
        <a:srgbClr val="44546A"/>
      </a:dk2>
      <a:lt2>
        <a:srgbClr val="EEF0F2"/>
      </a:lt2>
      <a:accent1>
        <a:srgbClr val="141B41"/>
      </a:accent1>
      <a:accent2>
        <a:srgbClr val="7EBDC2"/>
      </a:accent2>
      <a:accent3>
        <a:srgbClr val="FBB040"/>
      </a:accent3>
      <a:accent4>
        <a:srgbClr val="306BAC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2024-12-02T17:00:43Z</dcterms:created>
  <dc:creator>Nargis Nadeem</dc:creator>
</cp:coreProperties>
</file>