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4"/>
  </p:notesMasterIdLst>
  <p:sldIdLst>
    <p:sldId id="297" r:id="rId2"/>
    <p:sldId id="257" r:id="rId3"/>
    <p:sldId id="299" r:id="rId4"/>
    <p:sldId id="258" r:id="rId5"/>
    <p:sldId id="259" r:id="rId6"/>
    <p:sldId id="264" r:id="rId7"/>
    <p:sldId id="300" r:id="rId8"/>
    <p:sldId id="301" r:id="rId9"/>
    <p:sldId id="261" r:id="rId10"/>
    <p:sldId id="265" r:id="rId11"/>
    <p:sldId id="266" r:id="rId12"/>
    <p:sldId id="267" r:id="rId13"/>
    <p:sldId id="268" r:id="rId14"/>
    <p:sldId id="270" r:id="rId15"/>
    <p:sldId id="269"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98" r:id="rId29"/>
    <p:sldId id="283" r:id="rId30"/>
    <p:sldId id="284" r:id="rId31"/>
    <p:sldId id="285" r:id="rId32"/>
    <p:sldId id="287" r:id="rId33"/>
    <p:sldId id="289" r:id="rId34"/>
    <p:sldId id="290" r:id="rId35"/>
    <p:sldId id="291" r:id="rId36"/>
    <p:sldId id="293" r:id="rId37"/>
    <p:sldId id="294" r:id="rId38"/>
    <p:sldId id="302" r:id="rId39"/>
    <p:sldId id="303" r:id="rId40"/>
    <p:sldId id="304" r:id="rId41"/>
    <p:sldId id="305" r:id="rId42"/>
    <p:sldId id="29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0" userDrawn="1">
          <p15:clr>
            <a:srgbClr val="A4A3A4"/>
          </p15:clr>
        </p15:guide>
        <p15:guide id="2" pos="408" userDrawn="1">
          <p15:clr>
            <a:srgbClr val="A4A3A4"/>
          </p15:clr>
        </p15:guide>
        <p15:guide id="3" pos="432" userDrawn="1">
          <p15:clr>
            <a:srgbClr val="A4A3A4"/>
          </p15:clr>
        </p15:guide>
        <p15:guide id="4" pos="7248" userDrawn="1">
          <p15:clr>
            <a:srgbClr val="A4A3A4"/>
          </p15:clr>
        </p15:guide>
        <p15:guide id="5" pos="72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8B90"/>
    <a:srgbClr val="336E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05" autoAdjust="0"/>
    <p:restoredTop sz="73597" autoAdjust="0"/>
  </p:normalViewPr>
  <p:slideViewPr>
    <p:cSldViewPr snapToGrid="0" showGuides="1">
      <p:cViewPr varScale="1">
        <p:scale>
          <a:sx n="116" d="100"/>
          <a:sy n="116" d="100"/>
        </p:scale>
        <p:origin x="320" y="184"/>
      </p:cViewPr>
      <p:guideLst>
        <p:guide orient="horz" pos="2760"/>
        <p:guide pos="408"/>
        <p:guide pos="432"/>
        <p:guide pos="7248"/>
        <p:guide pos="7296"/>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39E5E-8403-4194-AF57-BFBE21DCF0F2}" type="datetimeFigureOut">
              <a:rPr lang="en-US" smtClean="0"/>
              <a:t>12/10/24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E062F-EFC8-4AEB-BB7F-9CF020C39CF5}" type="slidenum">
              <a:rPr lang="en-US" smtClean="0"/>
              <a:t>‹#›</a:t>
            </a:fld>
            <a:endParaRPr lang="en-US"/>
          </a:p>
        </p:txBody>
      </p:sp>
    </p:spTree>
    <p:extLst>
      <p:ext uri="{BB962C8B-B14F-4D97-AF65-F5344CB8AC3E}">
        <p14:creationId xmlns:p14="http://schemas.microsoft.com/office/powerpoint/2010/main" val="2056844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taxfoundation.org/location/new-jersey/" TargetMode="External"/><Relationship Id="rId3" Type="http://schemas.openxmlformats.org/officeDocument/2006/relationships/hyperlink" Target="https://taxfoundation.org/taxedu/glossary/corporate-income-tax-cit/" TargetMode="External"/><Relationship Id="rId7" Type="http://schemas.openxmlformats.org/officeDocument/2006/relationships/hyperlink" Target="https://taxfoundation.org/location/illinois/" TargetMode="External"/><Relationship Id="rId12" Type="http://schemas.openxmlformats.org/officeDocument/2006/relationships/hyperlink" Target="https://taxfoundation.org/taxedu/glossary/gross-receipts-tax/"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taxfoundation.org/location/alaska/" TargetMode="External"/><Relationship Id="rId11" Type="http://schemas.openxmlformats.org/officeDocument/2006/relationships/hyperlink" Target="https://taxfoundation.org/location/wyoming/" TargetMode="External"/><Relationship Id="rId5" Type="http://schemas.openxmlformats.org/officeDocument/2006/relationships/hyperlink" Target="https://taxfoundation.org/location/minnesota/" TargetMode="External"/><Relationship Id="rId10" Type="http://schemas.openxmlformats.org/officeDocument/2006/relationships/hyperlink" Target="https://taxfoundation.org/location/south-dakota/" TargetMode="External"/><Relationship Id="rId4" Type="http://schemas.openxmlformats.org/officeDocument/2006/relationships/hyperlink" Target="https://taxfoundation.org/location/north-carolina/" TargetMode="External"/><Relationship Id="rId9" Type="http://schemas.openxmlformats.org/officeDocument/2006/relationships/hyperlink" Target="https://taxfoundation.org/taxedu/glossary/tax/"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1</a:t>
            </a:fld>
            <a:endParaRPr lang="en-US"/>
          </a:p>
        </p:txBody>
      </p:sp>
    </p:spTree>
    <p:extLst>
      <p:ext uri="{BB962C8B-B14F-4D97-AF65-F5344CB8AC3E}">
        <p14:creationId xmlns:p14="http://schemas.microsoft.com/office/powerpoint/2010/main" val="3179599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147C7-B926-6D9B-9E1C-6140C40B9B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DA7E2-CDA9-D837-CED8-11DA8DCD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03F87-97BC-AB17-343B-3DBEB99A0199}"/>
              </a:ext>
            </a:extLst>
          </p:cNvPr>
          <p:cNvSpPr>
            <a:spLocks noGrp="1"/>
          </p:cNvSpPr>
          <p:nvPr>
            <p:ph type="body" idx="1"/>
          </p:nvPr>
        </p:nvSpPr>
        <p:spPr/>
        <p:txBody>
          <a:bodyPr/>
          <a:lstStyle/>
          <a:p>
            <a:r>
              <a:rPr lang="en-US" dirty="0"/>
              <a:t>This may come as a surprise to you, but you are not required to form a business entity in the state in which you live. </a:t>
            </a:r>
          </a:p>
          <a:p>
            <a:r>
              <a:rPr lang="en-US" dirty="0"/>
              <a:t>Sometimes your home state makes the most sense, but often it is not the best choice.</a:t>
            </a:r>
          </a:p>
        </p:txBody>
      </p:sp>
      <p:sp>
        <p:nvSpPr>
          <p:cNvPr id="4" name="Slide Number Placeholder 3">
            <a:extLst>
              <a:ext uri="{FF2B5EF4-FFF2-40B4-BE49-F238E27FC236}">
                <a16:creationId xmlns:a16="http://schemas.microsoft.com/office/drawing/2014/main" id="{05B2BDA5-E835-6ADB-20AD-5D3A8E4856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E062F-EFC8-4AEB-BB7F-9CF020C39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14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constitutes “doing business” in a state? </a:t>
            </a:r>
          </a:p>
          <a:p>
            <a:r>
              <a:rPr lang="en-US" dirty="0"/>
              <a:t>States set up these laws to make it easy for someone harmed by a business to sue the business. </a:t>
            </a:r>
          </a:p>
          <a:p>
            <a:r>
              <a:rPr lang="en-US" dirty="0"/>
              <a:t>Most states don’t tell you the definition. The laws typically list what DOES NOT constitute doing business. </a:t>
            </a:r>
          </a:p>
          <a:p>
            <a:r>
              <a:rPr lang="en-US" dirty="0"/>
              <a:t>Some examples: Interstate Commerce, Carrying on internal corporate affairs, soliciting orders by mail or internet- Not doing business</a:t>
            </a:r>
          </a:p>
          <a:p>
            <a:endParaRPr lang="en-US" dirty="0"/>
          </a:p>
          <a:p>
            <a:r>
              <a:rPr lang="en-US" dirty="0"/>
              <a:t>If you are doing one of the things listed here, form the business in your home state, if not, chose one of the big 3: Delaware, Nevada, or Wyoming.</a:t>
            </a:r>
          </a:p>
        </p:txBody>
      </p:sp>
      <p:sp>
        <p:nvSpPr>
          <p:cNvPr id="4" name="Slide Number Placeholder 3"/>
          <p:cNvSpPr>
            <a:spLocks noGrp="1"/>
          </p:cNvSpPr>
          <p:nvPr>
            <p:ph type="sldNum" sz="quarter" idx="5"/>
          </p:nvPr>
        </p:nvSpPr>
        <p:spPr/>
        <p:txBody>
          <a:bodyPr/>
          <a:lstStyle/>
          <a:p>
            <a:fld id="{6BDE062F-EFC8-4AEB-BB7F-9CF020C39CF5}" type="slidenum">
              <a:rPr lang="en-US" smtClean="0"/>
              <a:t>12</a:t>
            </a:fld>
            <a:endParaRPr lang="en-US"/>
          </a:p>
        </p:txBody>
      </p:sp>
    </p:spTree>
    <p:extLst>
      <p:ext uri="{BB962C8B-B14F-4D97-AF65-F5344CB8AC3E}">
        <p14:creationId xmlns:p14="http://schemas.microsoft.com/office/powerpoint/2010/main" val="3167443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businesses should not be formed in Delaware. Even if you are eventually going to go the “founder” route and solicit investor, </a:t>
            </a:r>
          </a:p>
          <a:p>
            <a:r>
              <a:rPr lang="en-US" dirty="0"/>
              <a:t>Better to star in Nevada or Wyoming and then Move the company, Domestication/Continuance when you are ready.</a:t>
            </a:r>
          </a:p>
        </p:txBody>
      </p:sp>
      <p:sp>
        <p:nvSpPr>
          <p:cNvPr id="4" name="Slide Number Placeholder 3"/>
          <p:cNvSpPr>
            <a:spLocks noGrp="1"/>
          </p:cNvSpPr>
          <p:nvPr>
            <p:ph type="sldNum" sz="quarter" idx="5"/>
          </p:nvPr>
        </p:nvSpPr>
        <p:spPr/>
        <p:txBody>
          <a:bodyPr/>
          <a:lstStyle/>
          <a:p>
            <a:fld id="{6BDE062F-EFC8-4AEB-BB7F-9CF020C39CF5}" type="slidenum">
              <a:rPr lang="en-US" smtClean="0"/>
              <a:t>13</a:t>
            </a:fld>
            <a:endParaRPr lang="en-US"/>
          </a:p>
        </p:txBody>
      </p:sp>
    </p:spTree>
    <p:extLst>
      <p:ext uri="{BB962C8B-B14F-4D97-AF65-F5344CB8AC3E}">
        <p14:creationId xmlns:p14="http://schemas.microsoft.com/office/powerpoint/2010/main" val="3555125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Nevada is a good choice. Nevada and Wyoming have been competing in an arms race to create the highest levels of asset protection and they are equal in many ways.</a:t>
            </a:r>
          </a:p>
          <a:p>
            <a:r>
              <a:rPr lang="en-US" dirty="0"/>
              <a:t>Costs are the biggest drawback.</a:t>
            </a:r>
          </a:p>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14</a:t>
            </a:fld>
            <a:endParaRPr lang="en-US"/>
          </a:p>
        </p:txBody>
      </p:sp>
    </p:spTree>
    <p:extLst>
      <p:ext uri="{BB962C8B-B14F-4D97-AF65-F5344CB8AC3E}">
        <p14:creationId xmlns:p14="http://schemas.microsoft.com/office/powerpoint/2010/main" val="1703464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licensed in Wyoming, so I am a bit biased, but I believe you really only have 3 choices:</a:t>
            </a:r>
          </a:p>
          <a:p>
            <a:r>
              <a:rPr lang="en-US" dirty="0"/>
              <a:t>Home state if required.</a:t>
            </a:r>
          </a:p>
          <a:p>
            <a:r>
              <a:rPr lang="en-US" dirty="0"/>
              <a:t>Delaware if seeking institutional investors.</a:t>
            </a:r>
          </a:p>
          <a:p>
            <a:r>
              <a:rPr lang="en-US" dirty="0"/>
              <a:t>Wyoming for everyone else. </a:t>
            </a:r>
          </a:p>
        </p:txBody>
      </p:sp>
      <p:sp>
        <p:nvSpPr>
          <p:cNvPr id="4" name="Slide Number Placeholder 3"/>
          <p:cNvSpPr>
            <a:spLocks noGrp="1"/>
          </p:cNvSpPr>
          <p:nvPr>
            <p:ph type="sldNum" sz="quarter" idx="5"/>
          </p:nvPr>
        </p:nvSpPr>
        <p:spPr/>
        <p:txBody>
          <a:bodyPr/>
          <a:lstStyle/>
          <a:p>
            <a:fld id="{6BDE062F-EFC8-4AEB-BB7F-9CF020C39CF5}" type="slidenum">
              <a:rPr lang="en-US" smtClean="0"/>
              <a:t>15</a:t>
            </a:fld>
            <a:endParaRPr lang="en-US"/>
          </a:p>
        </p:txBody>
      </p:sp>
    </p:spTree>
    <p:extLst>
      <p:ext uri="{BB962C8B-B14F-4D97-AF65-F5344CB8AC3E}">
        <p14:creationId xmlns:p14="http://schemas.microsoft.com/office/powerpoint/2010/main" val="148516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F3EC1-8C2B-3DF2-F5D1-63D4A1B7F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A551D-0DC7-2C35-C150-6BB05EF15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D7A482-F189-9E96-923D-3B5FC8DC0A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B3D93C-A0B7-B5E9-348B-4042D814B0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E062F-EFC8-4AEB-BB7F-9CF020C39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618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part is scary, but with a successful business and wealth can come danger.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going to break this topic down into three parts.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business may require you to be associated with it. Licensed professionals, relationship businesses, etc. That’s ok to associate yourself with that business, but you don’t need to connect yourself to your investment properties, passive investments, etc.</a:t>
            </a:r>
          </a:p>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17</a:t>
            </a:fld>
            <a:endParaRPr lang="en-US"/>
          </a:p>
        </p:txBody>
      </p:sp>
    </p:spTree>
    <p:extLst>
      <p:ext uri="{BB962C8B-B14F-4D97-AF65-F5344CB8AC3E}">
        <p14:creationId xmlns:p14="http://schemas.microsoft.com/office/powerpoint/2010/main" val="3390769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Bearer Bonds All bearer bonds issued by the US Treasury had matured as of May 2016, with approximately $87 million yet to be redeemed as of March 2020.[6]</a:t>
            </a:r>
          </a:p>
          <a:p>
            <a:pPr marL="0" lvl="0" indent="0" algn="l" rtl="0">
              <a:spcBef>
                <a:spcPts val="0"/>
              </a:spcBef>
              <a:spcAft>
                <a:spcPts val="0"/>
              </a:spcAft>
              <a:buNone/>
            </a:pPr>
            <a:r>
              <a:rPr lang="en-US" dirty="0"/>
              <a:t>Panama stands unique in still permitting the issuance of both bearer shares and registered shares – a flexibility that bolsters its appeal as a destination for international business ventures. HOWEVER, realties of the business world, make using them almost impossible.</a:t>
            </a:r>
          </a:p>
          <a:p>
            <a:pPr marL="0" lvl="0" indent="0" algn="l" rtl="0">
              <a:spcBef>
                <a:spcPts val="0"/>
              </a:spcBef>
              <a:spcAft>
                <a:spcPts val="0"/>
              </a:spcAft>
              <a:buNone/>
            </a:pPr>
            <a:r>
              <a:rPr lang="en-US" dirty="0"/>
              <a:t>Bitcoin and Crypto - Off-ramps and on-ramps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Privacy – Control your information. Business Address, Mailing Address. </a:t>
            </a:r>
          </a:p>
          <a:p>
            <a:pPr marL="0" lvl="0" indent="0" algn="l" rtl="0">
              <a:spcBef>
                <a:spcPts val="0"/>
              </a:spcBef>
              <a:spcAft>
                <a:spcPts val="0"/>
              </a:spcAft>
              <a:buNone/>
            </a:pPr>
            <a:r>
              <a:rPr lang="en-US" dirty="0"/>
              <a:t>Home address on my Driver’s license, but that is just about it!</a:t>
            </a:r>
          </a:p>
          <a:p>
            <a:pPr marL="0" lvl="0" indent="0" algn="l" rtl="0">
              <a:spcBef>
                <a:spcPts val="0"/>
              </a:spcBef>
              <a:spcAft>
                <a:spcPts val="0"/>
              </a:spcAft>
              <a:buNone/>
            </a:pPr>
            <a:r>
              <a:rPr lang="en-US" dirty="0"/>
              <a:t>Your information will be sold to the highest bidder.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Info you give to a bank, the IRS, business partners, is not an issue.</a:t>
            </a:r>
          </a:p>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18</a:t>
            </a:fld>
            <a:endParaRPr lang="en-US"/>
          </a:p>
        </p:txBody>
      </p:sp>
    </p:spTree>
    <p:extLst>
      <p:ext uri="{BB962C8B-B14F-4D97-AF65-F5344CB8AC3E}">
        <p14:creationId xmlns:p14="http://schemas.microsoft.com/office/powerpoint/2010/main" val="343451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provide your personal information, pause, </a:t>
            </a:r>
          </a:p>
          <a:p>
            <a:r>
              <a:rPr lang="en-US" dirty="0"/>
              <a:t>Read the fine print. </a:t>
            </a:r>
          </a:p>
          <a:p>
            <a:r>
              <a:rPr lang="en-US" dirty="0"/>
              <a:t>If you form your company yourself, your name will be listed as the organizer</a:t>
            </a:r>
          </a:p>
          <a:p>
            <a:r>
              <a:rPr lang="en-US" dirty="0"/>
              <a:t>If you serve as your own Registered Agent, your home address will be listed. Not worth the risk.</a:t>
            </a:r>
          </a:p>
          <a:p>
            <a:r>
              <a:rPr lang="en-US" dirty="0"/>
              <a:t>Keeping your name our of real estate records, can be difficult depending on the type of financing you are obtaining. Commercial loans, no problem. Conforming mortgages, impossible.</a:t>
            </a:r>
          </a:p>
          <a:p>
            <a:r>
              <a:rPr lang="en-US" dirty="0"/>
              <a:t>Hire someone to sign for you! Like an attorney!</a:t>
            </a:r>
          </a:p>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19</a:t>
            </a:fld>
            <a:endParaRPr lang="en-US"/>
          </a:p>
        </p:txBody>
      </p:sp>
    </p:spTree>
    <p:extLst>
      <p:ext uri="{BB962C8B-B14F-4D97-AF65-F5344CB8AC3E}">
        <p14:creationId xmlns:p14="http://schemas.microsoft.com/office/powerpoint/2010/main" val="3087735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misinformation (destroying all the data known about you) - disavow what is out there</a:t>
            </a:r>
          </a:p>
          <a:p>
            <a:pPr marL="0" lvl="0" indent="0" algn="l" rtl="0">
              <a:spcBef>
                <a:spcPts val="0"/>
              </a:spcBef>
              <a:spcAft>
                <a:spcPts val="0"/>
              </a:spcAft>
              <a:buNone/>
            </a:pPr>
            <a:r>
              <a:rPr lang="en-US" dirty="0"/>
              <a:t>disinformation (creating fake trails) </a:t>
            </a:r>
          </a:p>
          <a:p>
            <a:pPr marL="0" lvl="0" indent="0" algn="l" rtl="0">
              <a:spcBef>
                <a:spcPts val="0"/>
              </a:spcBef>
              <a:spcAft>
                <a:spcPts val="0"/>
              </a:spcAft>
              <a:buNone/>
            </a:pPr>
            <a:r>
              <a:rPr lang="en-US" dirty="0"/>
              <a:t>Rebuild - Clean slate</a:t>
            </a:r>
          </a:p>
          <a:p>
            <a:pPr marL="0" lvl="0" indent="0" algn="l" rtl="0">
              <a:spcBef>
                <a:spcPts val="0"/>
              </a:spcBef>
              <a:spcAft>
                <a:spcPts val="0"/>
              </a:spcAft>
              <a:buNone/>
            </a:pPr>
            <a:r>
              <a:rPr lang="en-US" dirty="0"/>
              <a:t>I love spy movies. Jason Bourn when his home or apartment is discovered, “he’s blown” and he walks away!</a:t>
            </a:r>
          </a:p>
          <a:p>
            <a:pPr marL="0" lvl="0" indent="0" algn="l" rtl="0">
              <a:spcBef>
                <a:spcPts val="0"/>
              </a:spcBef>
              <a:spcAft>
                <a:spcPts val="0"/>
              </a:spcAft>
              <a:buNone/>
            </a:pPr>
            <a:r>
              <a:rPr lang="en-US" dirty="0"/>
              <a:t>Several times a month, someone didn’t think privacy was important, so their name is in the SOS records. They want to remove it. You can’t </a:t>
            </a:r>
          </a:p>
          <a:p>
            <a:pPr marL="0" lvl="0" indent="0" algn="l" rtl="0">
              <a:spcBef>
                <a:spcPts val="0"/>
              </a:spcBef>
              <a:spcAft>
                <a:spcPts val="0"/>
              </a:spcAft>
              <a:buNone/>
            </a:pPr>
            <a:r>
              <a:rPr lang="en-US" dirty="0"/>
              <a:t>Restart the business with a new name, transfer the assets to the new business, start over and don’t make the same mistakes. </a:t>
            </a:r>
          </a:p>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20</a:t>
            </a:fld>
            <a:endParaRPr lang="en-US"/>
          </a:p>
        </p:txBody>
      </p:sp>
    </p:spTree>
    <p:extLst>
      <p:ext uri="{BB962C8B-B14F-4D97-AF65-F5344CB8AC3E}">
        <p14:creationId xmlns:p14="http://schemas.microsoft.com/office/powerpoint/2010/main" val="28517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10242-049F-27B2-10ED-3B59671B0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0BAF7-9EEA-AADD-41A0-B58076FB2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E2FB0-324B-1A77-61B7-63C681482A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31CBAE-C3E4-CE22-FF7E-B3D0A6CC2616}"/>
              </a:ext>
            </a:extLst>
          </p:cNvPr>
          <p:cNvSpPr>
            <a:spLocks noGrp="1"/>
          </p:cNvSpPr>
          <p:nvPr>
            <p:ph type="sldNum" sz="quarter" idx="5"/>
          </p:nvPr>
        </p:nvSpPr>
        <p:spPr/>
        <p:txBody>
          <a:bodyPr/>
          <a:lstStyle/>
          <a:p>
            <a:fld id="{6BDE062F-EFC8-4AEB-BB7F-9CF020C39CF5}" type="slidenum">
              <a:rPr lang="en-US" smtClean="0"/>
              <a:t>3</a:t>
            </a:fld>
            <a:endParaRPr lang="en-US"/>
          </a:p>
        </p:txBody>
      </p:sp>
    </p:spTree>
    <p:extLst>
      <p:ext uri="{BB962C8B-B14F-4D97-AF65-F5344CB8AC3E}">
        <p14:creationId xmlns:p14="http://schemas.microsoft.com/office/powerpoint/2010/main" val="2231142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3D64C-CE0B-BEBB-FB40-875D08856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8D74AA-1A5B-0D4E-3F90-C279D8E8D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7A1D53-A740-D357-9A8D-F82DA6B430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242195-80A0-6528-544A-3ED7101CC4B5}"/>
              </a:ext>
            </a:extLst>
          </p:cNvPr>
          <p:cNvSpPr>
            <a:spLocks noGrp="1"/>
          </p:cNvSpPr>
          <p:nvPr>
            <p:ph type="sldNum" sz="quarter" idx="5"/>
          </p:nvPr>
        </p:nvSpPr>
        <p:spPr/>
        <p:txBody>
          <a:bodyPr/>
          <a:lstStyle/>
          <a:p>
            <a:fld id="{6BDE062F-EFC8-4AEB-BB7F-9CF020C39CF5}" type="slidenum">
              <a:rPr lang="en-US" smtClean="0"/>
              <a:t>21</a:t>
            </a:fld>
            <a:endParaRPr lang="en-US"/>
          </a:p>
        </p:txBody>
      </p:sp>
    </p:spTree>
    <p:extLst>
      <p:ext uri="{BB962C8B-B14F-4D97-AF65-F5344CB8AC3E}">
        <p14:creationId xmlns:p14="http://schemas.microsoft.com/office/powerpoint/2010/main" val="2336936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dirty="0">
                <a:solidFill>
                  <a:srgbClr val="000000"/>
                </a:solidFill>
                <a:effectLst/>
                <a:latin typeface="Arial" panose="020B0604020202020204" pitchFamily="34" charset="0"/>
              </a:rPr>
              <a:t>Veil Piercing occurs when an owner of a business is held liable for the business liabilities. </a:t>
            </a:r>
            <a:endParaRPr lang="en-US" b="0" dirty="0">
              <a:effectLst/>
            </a:endParaRPr>
          </a:p>
          <a:p>
            <a:pPr rtl="0"/>
            <a:r>
              <a:rPr lang="en-US" sz="1200" b="0" i="0" u="none" strike="noStrike" dirty="0">
                <a:solidFill>
                  <a:srgbClr val="000000"/>
                </a:solidFill>
                <a:effectLst/>
                <a:latin typeface="Arial" panose="020B0604020202020204" pitchFamily="34" charset="0"/>
              </a:rPr>
              <a:t>Varies by state, but generally business is an “alter ego” of the owner and used to perpetrate a fraud or defeat a rightful claim.</a:t>
            </a:r>
            <a:endParaRPr lang="en-US" b="0" dirty="0">
              <a:effectLst/>
            </a:endParaRPr>
          </a:p>
          <a:p>
            <a:pPr rtl="0"/>
            <a:br>
              <a:rPr lang="en-US" b="0" dirty="0">
                <a:effectLst/>
              </a:rPr>
            </a:br>
            <a:r>
              <a:rPr lang="en-US" sz="1200" b="0" i="0" u="none" strike="noStrike" dirty="0">
                <a:solidFill>
                  <a:srgbClr val="000000"/>
                </a:solidFill>
                <a:effectLst/>
                <a:latin typeface="Arial" panose="020B0604020202020204" pitchFamily="34" charset="0"/>
              </a:rPr>
              <a:t>Can you establish you were solely acting as a representative of the company? </a:t>
            </a:r>
            <a:endParaRPr lang="en-US" b="0" dirty="0">
              <a:effectLst/>
            </a:endParaRPr>
          </a:p>
          <a:p>
            <a:pPr rtl="0"/>
            <a:r>
              <a:rPr lang="en-US" sz="1200" b="0" i="0" u="none" strike="noStrike" dirty="0">
                <a:solidFill>
                  <a:srgbClr val="000000"/>
                </a:solidFill>
                <a:effectLst/>
                <a:latin typeface="Arial" panose="020B0604020202020204" pitchFamily="34" charset="0"/>
              </a:rPr>
              <a:t>Signing as representative of business entity, not personally</a:t>
            </a:r>
            <a:endParaRPr lang="en-US" b="0" dirty="0">
              <a:effectLst/>
            </a:endParaRPr>
          </a:p>
        </p:txBody>
      </p:sp>
      <p:sp>
        <p:nvSpPr>
          <p:cNvPr id="4" name="Slide Number Placeholder 3"/>
          <p:cNvSpPr>
            <a:spLocks noGrp="1"/>
          </p:cNvSpPr>
          <p:nvPr>
            <p:ph type="sldNum" sz="quarter" idx="5"/>
          </p:nvPr>
        </p:nvSpPr>
        <p:spPr/>
        <p:txBody>
          <a:bodyPr/>
          <a:lstStyle/>
          <a:p>
            <a:fld id="{6BDE062F-EFC8-4AEB-BB7F-9CF020C39CF5}" type="slidenum">
              <a:rPr lang="en-US" smtClean="0"/>
              <a:t>22</a:t>
            </a:fld>
            <a:endParaRPr lang="en-US"/>
          </a:p>
        </p:txBody>
      </p:sp>
    </p:spTree>
    <p:extLst>
      <p:ext uri="{BB962C8B-B14F-4D97-AF65-F5344CB8AC3E}">
        <p14:creationId xmlns:p14="http://schemas.microsoft.com/office/powerpoint/2010/main" val="2013660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dirty="0">
                <a:solidFill>
                  <a:srgbClr val="000000"/>
                </a:solidFill>
                <a:effectLst/>
                <a:latin typeface="Arial" panose="020B0604020202020204" pitchFamily="34" charset="0"/>
              </a:rPr>
              <a:t>The little things matter. Liability protection does not magically appear when you form your company. To deliver on the promise of an LLC or Corporation, you have to maintain compliance.</a:t>
            </a:r>
            <a:endParaRPr lang="en-US" b="0" dirty="0">
              <a:effectLst/>
            </a:endParaRPr>
          </a:p>
          <a:p>
            <a:pPr rtl="0"/>
            <a:r>
              <a:rPr lang="en-US" sz="1200" b="0" i="0" u="none" strike="noStrike" dirty="0">
                <a:solidFill>
                  <a:srgbClr val="000000"/>
                </a:solidFill>
                <a:effectLst/>
                <a:latin typeface="Arial" panose="020B0604020202020204" pitchFamily="34" charset="0"/>
              </a:rPr>
              <a:t>RA – No Default judgements</a:t>
            </a:r>
            <a:endParaRPr lang="en-US" b="0" dirty="0">
              <a:effectLst/>
            </a:endParaRPr>
          </a:p>
          <a:p>
            <a:pPr rtl="0"/>
            <a:r>
              <a:rPr lang="en-US" sz="1200" b="0" i="0" u="none" strike="noStrike" dirty="0">
                <a:solidFill>
                  <a:srgbClr val="000000"/>
                </a:solidFill>
                <a:effectLst/>
                <a:latin typeface="Arial" panose="020B0604020202020204" pitchFamily="34" charset="0"/>
              </a:rPr>
              <a:t>Operating Agreement – Rules of the company – FOLLOW THEM</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Staying in good standing</a:t>
            </a:r>
            <a:endParaRPr lang="en-US" sz="1200" b="0" dirty="0">
              <a:effectLst/>
            </a:endParaRPr>
          </a:p>
          <a:p>
            <a:pPr rtl="0"/>
            <a:r>
              <a:rPr lang="en-US" sz="1200" b="0" i="0" u="none" strike="noStrike" dirty="0">
                <a:solidFill>
                  <a:srgbClr val="000000"/>
                </a:solidFill>
                <a:effectLst/>
                <a:latin typeface="Arial" panose="020B0604020202020204" pitchFamily="34" charset="0"/>
              </a:rPr>
              <a:t>Meeting minutes – Most cases, not legally required, but easy and inexpensive way to fortify your LLC.</a:t>
            </a:r>
          </a:p>
          <a:p>
            <a:pPr rtl="0"/>
            <a:r>
              <a:rPr lang="en-US" sz="1200" b="0" i="0" u="none" strike="noStrike" dirty="0">
                <a:solidFill>
                  <a:srgbClr val="000000"/>
                </a:solidFill>
                <a:effectLst/>
                <a:latin typeface="Arial" panose="020B0604020202020204" pitchFamily="34" charset="0"/>
              </a:rPr>
              <a:t>Single Member LLCs are thought to have weaker liability protection, because of the number of successful veil piercing cases. The piercing happens because the owner cuts corners because they are not accountable to anyone else.</a:t>
            </a:r>
          </a:p>
          <a:p>
            <a:pPr rtl="0"/>
            <a:r>
              <a:rPr lang="en-US" sz="1200" b="0" i="0" u="none" strike="noStrike" dirty="0">
                <a:solidFill>
                  <a:srgbClr val="000000"/>
                </a:solidFill>
                <a:effectLst/>
                <a:latin typeface="Arial" panose="020B0604020202020204" pitchFamily="34" charset="0"/>
              </a:rPr>
              <a:t>Hold yourself accountable</a:t>
            </a:r>
          </a:p>
        </p:txBody>
      </p:sp>
      <p:sp>
        <p:nvSpPr>
          <p:cNvPr id="4" name="Slide Number Placeholder 3"/>
          <p:cNvSpPr>
            <a:spLocks noGrp="1"/>
          </p:cNvSpPr>
          <p:nvPr>
            <p:ph type="sldNum" sz="quarter" idx="5"/>
          </p:nvPr>
        </p:nvSpPr>
        <p:spPr/>
        <p:txBody>
          <a:bodyPr/>
          <a:lstStyle/>
          <a:p>
            <a:fld id="{6BDE062F-EFC8-4AEB-BB7F-9CF020C39CF5}" type="slidenum">
              <a:rPr lang="en-US" smtClean="0"/>
              <a:t>23</a:t>
            </a:fld>
            <a:endParaRPr lang="en-US"/>
          </a:p>
        </p:txBody>
      </p:sp>
    </p:spTree>
    <p:extLst>
      <p:ext uri="{BB962C8B-B14F-4D97-AF65-F5344CB8AC3E}">
        <p14:creationId xmlns:p14="http://schemas.microsoft.com/office/powerpoint/2010/main" val="1512753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dirty="0">
                <a:solidFill>
                  <a:srgbClr val="000000"/>
                </a:solidFill>
                <a:effectLst/>
                <a:latin typeface="Arial" panose="020B0604020202020204" pitchFamily="34" charset="0"/>
              </a:rPr>
              <a:t>An LLC or corporation is a great way to limit your liability</a:t>
            </a:r>
            <a:endParaRPr lang="en-US" b="0" dirty="0">
              <a:effectLst/>
            </a:endParaRPr>
          </a:p>
          <a:p>
            <a:pPr rtl="0"/>
            <a:r>
              <a:rPr lang="en-US" sz="1200" b="0" i="0" u="none" strike="noStrike" dirty="0">
                <a:solidFill>
                  <a:srgbClr val="000000"/>
                </a:solidFill>
                <a:effectLst/>
                <a:latin typeface="Arial" panose="020B0604020202020204" pitchFamily="34" charset="0"/>
              </a:rPr>
              <a:t>But not perfect</a:t>
            </a:r>
            <a:endParaRPr lang="en-US" b="0" dirty="0">
              <a:effectLst/>
            </a:endParaRPr>
          </a:p>
          <a:p>
            <a:pPr rtl="0"/>
            <a:r>
              <a:rPr lang="en-US" sz="1200" b="0" i="0" u="none" strike="noStrike" dirty="0">
                <a:solidFill>
                  <a:srgbClr val="000000"/>
                </a:solidFill>
                <a:effectLst/>
                <a:latin typeface="Arial" panose="020B0604020202020204" pitchFamily="34" charset="0"/>
              </a:rPr>
              <a:t>Most effective, if you do it right, with these kinds of liability</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24</a:t>
            </a:fld>
            <a:endParaRPr lang="en-US"/>
          </a:p>
        </p:txBody>
      </p:sp>
    </p:spTree>
    <p:extLst>
      <p:ext uri="{BB962C8B-B14F-4D97-AF65-F5344CB8AC3E}">
        <p14:creationId xmlns:p14="http://schemas.microsoft.com/office/powerpoint/2010/main" val="3248767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dirty="0">
                <a:solidFill>
                  <a:srgbClr val="000000"/>
                </a:solidFill>
                <a:effectLst/>
                <a:latin typeface="Arial" panose="020B0604020202020204" pitchFamily="34" charset="0"/>
              </a:rPr>
              <a:t>A Lawyer can’t shed personal liability </a:t>
            </a:r>
            <a:endParaRPr lang="en-US" b="0" dirty="0">
              <a:effectLst/>
            </a:endParaRPr>
          </a:p>
          <a:p>
            <a:pPr rtl="0"/>
            <a:r>
              <a:rPr lang="en-US" sz="1200" b="0" i="0" u="none" strike="noStrike" dirty="0">
                <a:solidFill>
                  <a:srgbClr val="000000"/>
                </a:solidFill>
                <a:effectLst/>
                <a:latin typeface="Arial" panose="020B0604020202020204" pitchFamily="34" charset="0"/>
              </a:rPr>
              <a:t>Respondeat Superior - Members, Managers, Employees, ICs</a:t>
            </a:r>
            <a:endParaRPr lang="en-US" b="0" dirty="0">
              <a:effectLst/>
            </a:endParaRPr>
          </a:p>
          <a:p>
            <a:pPr rtl="0"/>
            <a:r>
              <a:rPr lang="en-US" sz="1200" b="0" i="0" u="none" strike="noStrike" dirty="0">
                <a:solidFill>
                  <a:srgbClr val="000000"/>
                </a:solidFill>
                <a:effectLst/>
                <a:latin typeface="Arial" panose="020B0604020202020204" pitchFamily="34" charset="0"/>
              </a:rPr>
              <a:t>Was business judgment exercised?</a:t>
            </a:r>
            <a:endParaRPr lang="en-US" b="0" dirty="0">
              <a:effectLst/>
            </a:endParaRPr>
          </a:p>
          <a:p>
            <a:pPr rtl="0"/>
            <a:br>
              <a:rPr lang="en-US" b="0" dirty="0">
                <a:effectLst/>
              </a:rPr>
            </a:br>
            <a:r>
              <a:rPr lang="en-US" sz="1200" b="0" i="0" u="none" strike="noStrike" dirty="0">
                <a:solidFill>
                  <a:srgbClr val="000000"/>
                </a:solidFill>
                <a:effectLst/>
                <a:latin typeface="Arial" panose="020B0604020202020204" pitchFamily="34" charset="0"/>
              </a:rPr>
              <a:t>Documentation! </a:t>
            </a:r>
            <a:endParaRPr lang="en-US" b="0" dirty="0">
              <a:effectLst/>
            </a:endParaRPr>
          </a:p>
          <a:p>
            <a:pPr rtl="0"/>
            <a:r>
              <a:rPr lang="en-US" sz="1200" b="0" i="0" u="none" strike="noStrike" dirty="0">
                <a:solidFill>
                  <a:srgbClr val="000000"/>
                </a:solidFill>
                <a:effectLst/>
                <a:latin typeface="Arial" panose="020B0604020202020204" pitchFamily="34" charset="0"/>
              </a:rPr>
              <a:t>Establish company policies, procedures, and guidelines. </a:t>
            </a:r>
            <a:endParaRPr lang="en-US" b="0" dirty="0">
              <a:effectLst/>
            </a:endParaRPr>
          </a:p>
          <a:p>
            <a:pPr rtl="0"/>
            <a:r>
              <a:rPr lang="en-US" sz="1200" b="0" i="0" u="none" strike="noStrike" dirty="0">
                <a:solidFill>
                  <a:srgbClr val="000000"/>
                </a:solidFill>
                <a:effectLst/>
                <a:latin typeface="Arial" panose="020B0604020202020204" pitchFamily="34" charset="0"/>
              </a:rPr>
              <a:t>Document company decisions.</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25</a:t>
            </a:fld>
            <a:endParaRPr lang="en-US"/>
          </a:p>
        </p:txBody>
      </p:sp>
    </p:spTree>
    <p:extLst>
      <p:ext uri="{BB962C8B-B14F-4D97-AF65-F5344CB8AC3E}">
        <p14:creationId xmlns:p14="http://schemas.microsoft.com/office/powerpoint/2010/main" val="2335720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Offshore Trust </a:t>
            </a:r>
            <a:r>
              <a:rPr lang="en-US" dirty="0"/>
              <a:t>IF you do not have a net worth of 10 million or more AND could be in a situation in which you may need to flee the country, you do not need an offshore trust. There is so much lawsuit remorse here.</a:t>
            </a:r>
          </a:p>
          <a:p>
            <a:r>
              <a:rPr lang="en-US" b="1" dirty="0"/>
              <a:t>Domestic Asset Protection Trust: </a:t>
            </a:r>
            <a:r>
              <a:rPr lang="en-US" b="0" dirty="0"/>
              <a:t>HNW with High liability. Expensive to set up and maintain. Doing it right is not a lawsuit proposition. Plan on spending $5-10k a year on maintenance.</a:t>
            </a:r>
          </a:p>
          <a:p>
            <a:r>
              <a:rPr lang="en-US" b="1" dirty="0"/>
              <a:t>Advance planning: </a:t>
            </a:r>
            <a:r>
              <a:rPr lang="en-US" b="0" dirty="0"/>
              <a:t>Make a plan and stick with it. Once the lawsuit is filed, it is too late. Minimize excess cash in business accounts and in your name. Privacy, LLCs, more.</a:t>
            </a:r>
          </a:p>
          <a:p>
            <a:r>
              <a:rPr lang="en-US" b="1" dirty="0"/>
              <a:t>Protected Assets</a:t>
            </a:r>
            <a:r>
              <a:rPr lang="en-US" b="0" dirty="0"/>
              <a:t>: Homestead protection (Unlimited in FL), Pensions, 401ks</a:t>
            </a:r>
          </a:p>
          <a:p>
            <a:r>
              <a:rPr lang="en-US" b="1" dirty="0"/>
              <a:t>Wyoming LLC Charging Order protection. </a:t>
            </a:r>
            <a:r>
              <a:rPr lang="en-US" b="0" dirty="0"/>
              <a:t>Easiest thing to do. Build wealth through a WY LLC as a holding company.</a:t>
            </a:r>
            <a:endParaRPr lang="en-US" b="1" dirty="0"/>
          </a:p>
        </p:txBody>
      </p:sp>
      <p:sp>
        <p:nvSpPr>
          <p:cNvPr id="4" name="Slide Number Placeholder 3"/>
          <p:cNvSpPr>
            <a:spLocks noGrp="1"/>
          </p:cNvSpPr>
          <p:nvPr>
            <p:ph type="sldNum" sz="quarter" idx="5"/>
          </p:nvPr>
        </p:nvSpPr>
        <p:spPr/>
        <p:txBody>
          <a:bodyPr/>
          <a:lstStyle/>
          <a:p>
            <a:fld id="{6BDE062F-EFC8-4AEB-BB7F-9CF020C39CF5}" type="slidenum">
              <a:rPr lang="en-US" smtClean="0"/>
              <a:t>26</a:t>
            </a:fld>
            <a:endParaRPr lang="en-US"/>
          </a:p>
        </p:txBody>
      </p:sp>
    </p:spTree>
    <p:extLst>
      <p:ext uri="{BB962C8B-B14F-4D97-AF65-F5344CB8AC3E}">
        <p14:creationId xmlns:p14="http://schemas.microsoft.com/office/powerpoint/2010/main" val="357382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F737B-2C53-3375-152A-0874F1114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7892C-391B-785A-83FD-97265B894F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1ED2D-4E6F-A579-42EE-B80D117F4A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7161AF-4BB9-295A-2BF2-534962A7BF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E062F-EFC8-4AEB-BB7F-9CF020C39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794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63D3C-85B6-2792-319B-54BD54DCD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A86EC-4F1A-90D7-2BF8-42F4C6618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5559A-F595-670D-F30F-DCD66E944034}"/>
              </a:ext>
            </a:extLst>
          </p:cNvPr>
          <p:cNvSpPr>
            <a:spLocks noGrp="1"/>
          </p:cNvSpPr>
          <p:nvPr>
            <p:ph type="body" idx="1"/>
          </p:nvPr>
        </p:nvSpPr>
        <p:spPr/>
        <p:txBody>
          <a:bodyPr/>
          <a:lstStyle/>
          <a:p>
            <a:pPr algn="l">
              <a:lnSpc>
                <a:spcPts val="1500"/>
              </a:lnSpc>
              <a:spcAft>
                <a:spcPts val="1350"/>
              </a:spcAft>
            </a:pPr>
            <a:r>
              <a:rPr lang="en-US" b="1" i="0" dirty="0">
                <a:solidFill>
                  <a:srgbClr val="E2E2E5"/>
                </a:solidFill>
                <a:effectLst/>
                <a:latin typeface="Google Sans Text"/>
              </a:rPr>
              <a:t>Earned Income:</a:t>
            </a:r>
            <a:r>
              <a:rPr lang="en-US" b="0" i="0" dirty="0">
                <a:solidFill>
                  <a:srgbClr val="E2E2E5"/>
                </a:solidFill>
                <a:effectLst/>
                <a:latin typeface="Google Sans Text"/>
              </a:rPr>
              <a:t> This refers to income generated through active participation in a trade, business, or profession.</a:t>
            </a:r>
          </a:p>
          <a:p>
            <a:pPr algn="l">
              <a:lnSpc>
                <a:spcPts val="1500"/>
              </a:lnSpc>
              <a:spcAft>
                <a:spcPts val="225"/>
              </a:spcAft>
              <a:buFont typeface="Arial" panose="020B0604020202020204" pitchFamily="34" charset="0"/>
              <a:buChar char="•"/>
            </a:pPr>
            <a:r>
              <a:rPr lang="en-US" b="0" i="0" dirty="0">
                <a:solidFill>
                  <a:srgbClr val="E2E2E5"/>
                </a:solidFill>
                <a:effectLst/>
                <a:latin typeface="Google Sans Text"/>
              </a:rPr>
              <a:t>Wages and Salaries: This is the quintessential example of earned income.</a:t>
            </a:r>
          </a:p>
          <a:p>
            <a:pPr algn="l">
              <a:lnSpc>
                <a:spcPts val="1500"/>
              </a:lnSpc>
              <a:spcAft>
                <a:spcPts val="225"/>
              </a:spcAft>
              <a:buFont typeface="Arial" panose="020B0604020202020204" pitchFamily="34" charset="0"/>
              <a:buChar char="•"/>
            </a:pPr>
            <a:r>
              <a:rPr lang="en-US" b="0" i="0" dirty="0">
                <a:solidFill>
                  <a:srgbClr val="E2E2E5"/>
                </a:solidFill>
                <a:effectLst/>
                <a:latin typeface="Google Sans Text"/>
              </a:rPr>
              <a:t>Self-Employment Income: This is also earned income, as it results from active work and effort.</a:t>
            </a:r>
          </a:p>
          <a:p>
            <a:pPr algn="l">
              <a:lnSpc>
                <a:spcPts val="1500"/>
              </a:lnSpc>
              <a:spcAft>
                <a:spcPts val="1350"/>
              </a:spcAft>
            </a:pPr>
            <a:r>
              <a:rPr lang="en-US" b="1" i="0" dirty="0">
                <a:solidFill>
                  <a:srgbClr val="E2E2E5"/>
                </a:solidFill>
                <a:effectLst/>
                <a:latin typeface="Google Sans Text"/>
              </a:rPr>
              <a:t>Unearned Income:</a:t>
            </a:r>
            <a:r>
              <a:rPr lang="en-US" b="0" i="0" dirty="0">
                <a:solidFill>
                  <a:srgbClr val="E2E2E5"/>
                </a:solidFill>
                <a:effectLst/>
                <a:latin typeface="Google Sans Text"/>
              </a:rPr>
              <a:t> This refers to income generated passively, without active involvement in a trade or business.</a:t>
            </a:r>
          </a:p>
          <a:p>
            <a:pPr algn="l">
              <a:lnSpc>
                <a:spcPts val="1500"/>
              </a:lnSpc>
              <a:spcAft>
                <a:spcPts val="225"/>
              </a:spcAft>
              <a:buFont typeface="Arial" panose="020B0604020202020204" pitchFamily="34" charset="0"/>
              <a:buChar char="•"/>
            </a:pPr>
            <a:r>
              <a:rPr lang="en-US" b="0" i="0" dirty="0">
                <a:solidFill>
                  <a:srgbClr val="E2E2E5"/>
                </a:solidFill>
                <a:effectLst/>
                <a:latin typeface="Google Sans Text"/>
              </a:rPr>
              <a:t>Interest Income: Passive income from investments.</a:t>
            </a:r>
          </a:p>
          <a:p>
            <a:pPr algn="l">
              <a:lnSpc>
                <a:spcPts val="1500"/>
              </a:lnSpc>
              <a:spcAft>
                <a:spcPts val="225"/>
              </a:spcAft>
              <a:buFont typeface="Arial" panose="020B0604020202020204" pitchFamily="34" charset="0"/>
              <a:buChar char="•"/>
            </a:pPr>
            <a:r>
              <a:rPr lang="en-US" b="0" i="0" dirty="0">
                <a:solidFill>
                  <a:srgbClr val="E2E2E5"/>
                </a:solidFill>
                <a:effectLst/>
                <a:latin typeface="Google Sans Text"/>
              </a:rPr>
              <a:t>Dividend Income: Passive income from investments.</a:t>
            </a:r>
          </a:p>
          <a:p>
            <a:pPr algn="l">
              <a:lnSpc>
                <a:spcPts val="1500"/>
              </a:lnSpc>
              <a:spcAft>
                <a:spcPts val="225"/>
              </a:spcAft>
              <a:buFont typeface="Arial" panose="020B0604020202020204" pitchFamily="34" charset="0"/>
              <a:buChar char="•"/>
            </a:pPr>
            <a:r>
              <a:rPr lang="en-US" b="0" i="0" dirty="0">
                <a:solidFill>
                  <a:srgbClr val="E2E2E5"/>
                </a:solidFill>
                <a:effectLst/>
                <a:latin typeface="Google Sans Text"/>
              </a:rPr>
              <a:t>Capital Gains and Losses: While some effort may go into investing, the primary income generation is passive.</a:t>
            </a:r>
          </a:p>
          <a:p>
            <a:pPr algn="l">
              <a:lnSpc>
                <a:spcPts val="1500"/>
              </a:lnSpc>
              <a:spcAft>
                <a:spcPts val="225"/>
              </a:spcAft>
              <a:buFont typeface="Arial" panose="020B0604020202020204" pitchFamily="34" charset="0"/>
              <a:buNone/>
            </a:pPr>
            <a:r>
              <a:rPr lang="en-US" b="1" i="0" dirty="0">
                <a:solidFill>
                  <a:srgbClr val="E2E2E5"/>
                </a:solidFill>
                <a:effectLst/>
                <a:latin typeface="Google Sans Text"/>
              </a:rPr>
              <a:t>Mixed</a:t>
            </a:r>
          </a:p>
          <a:p>
            <a:pPr algn="l">
              <a:lnSpc>
                <a:spcPts val="1500"/>
              </a:lnSpc>
              <a:spcAft>
                <a:spcPts val="225"/>
              </a:spcAft>
              <a:buFont typeface="Arial" panose="020B0604020202020204" pitchFamily="34" charset="0"/>
              <a:buChar char="•"/>
            </a:pPr>
            <a:r>
              <a:rPr lang="en-US" b="1" i="0" dirty="0">
                <a:solidFill>
                  <a:srgbClr val="E2E2E5"/>
                </a:solidFill>
                <a:effectLst/>
                <a:latin typeface="Google Sans Text"/>
              </a:rPr>
              <a:t>Rental Income:</a:t>
            </a:r>
            <a:r>
              <a:rPr lang="en-US" b="0" i="0" dirty="0">
                <a:solidFill>
                  <a:srgbClr val="E2E2E5"/>
                </a:solidFill>
                <a:effectLst/>
                <a:latin typeface="Google Sans Text"/>
              </a:rPr>
              <a:t> While managing rental properties requires some effort, the primary income is derived from the asset itself, making it primarily unearned.</a:t>
            </a:r>
          </a:p>
          <a:p>
            <a:pPr algn="l">
              <a:lnSpc>
                <a:spcPts val="1500"/>
              </a:lnSpc>
              <a:spcAft>
                <a:spcPts val="225"/>
              </a:spcAft>
              <a:buFont typeface="Arial" panose="020B0604020202020204" pitchFamily="34" charset="0"/>
              <a:buChar char="•"/>
            </a:pPr>
            <a:r>
              <a:rPr lang="en-US" b="1" i="0" dirty="0">
                <a:solidFill>
                  <a:srgbClr val="E2E2E5"/>
                </a:solidFill>
                <a:effectLst/>
                <a:latin typeface="Google Sans Text"/>
              </a:rPr>
              <a:t>Royalties:</a:t>
            </a:r>
            <a:r>
              <a:rPr lang="en-US" b="0" i="0" dirty="0">
                <a:solidFill>
                  <a:srgbClr val="E2E2E5"/>
                </a:solidFill>
                <a:effectLst/>
                <a:latin typeface="Google Sans Text"/>
              </a:rPr>
              <a:t> Similar to rental income, this is often considered unearned, although the intellectual property may have required effort to create initially.</a:t>
            </a:r>
          </a:p>
          <a:p>
            <a:endParaRPr lang="en-US" dirty="0"/>
          </a:p>
        </p:txBody>
      </p:sp>
      <p:sp>
        <p:nvSpPr>
          <p:cNvPr id="4" name="Slide Number Placeholder 3">
            <a:extLst>
              <a:ext uri="{FF2B5EF4-FFF2-40B4-BE49-F238E27FC236}">
                <a16:creationId xmlns:a16="http://schemas.microsoft.com/office/drawing/2014/main" id="{69BE2AC8-A8CB-893A-97E7-C8AB508B9BA1}"/>
              </a:ext>
            </a:extLst>
          </p:cNvPr>
          <p:cNvSpPr>
            <a:spLocks noGrp="1"/>
          </p:cNvSpPr>
          <p:nvPr>
            <p:ph type="sldNum" sz="quarter" idx="5"/>
          </p:nvPr>
        </p:nvSpPr>
        <p:spPr/>
        <p:txBody>
          <a:bodyPr/>
          <a:lstStyle/>
          <a:p>
            <a:fld id="{6BDE062F-EFC8-4AEB-BB7F-9CF020C39CF5}" type="slidenum">
              <a:rPr lang="en-US" smtClean="0"/>
              <a:t>28</a:t>
            </a:fld>
            <a:endParaRPr lang="en-US"/>
          </a:p>
        </p:txBody>
      </p:sp>
    </p:spTree>
    <p:extLst>
      <p:ext uri="{BB962C8B-B14F-4D97-AF65-F5344CB8AC3E}">
        <p14:creationId xmlns:p14="http://schemas.microsoft.com/office/powerpoint/2010/main" val="158737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Federal – All income</a:t>
            </a:r>
          </a:p>
          <a:p>
            <a:r>
              <a:rPr lang="en-US" dirty="0"/>
              <a:t>State – IF you live in a state with taxes, may be flat tax, may only apply to certain types of income, may be similar to federal</a:t>
            </a:r>
          </a:p>
          <a:p>
            <a:r>
              <a:rPr lang="en-US" dirty="0"/>
              <a:t>FICA – Only for Earned Income</a:t>
            </a:r>
          </a:p>
        </p:txBody>
      </p:sp>
      <p:sp>
        <p:nvSpPr>
          <p:cNvPr id="4" name="Slide Number Placeholder 3"/>
          <p:cNvSpPr>
            <a:spLocks noGrp="1"/>
          </p:cNvSpPr>
          <p:nvPr>
            <p:ph type="sldNum" sz="quarter" idx="5"/>
          </p:nvPr>
        </p:nvSpPr>
        <p:spPr/>
        <p:txBody>
          <a:bodyPr/>
          <a:lstStyle/>
          <a:p>
            <a:fld id="{6BDE062F-EFC8-4AEB-BB7F-9CF020C39CF5}" type="slidenum">
              <a:rPr lang="en-US" smtClean="0"/>
              <a:t>29</a:t>
            </a:fld>
            <a:endParaRPr lang="en-US"/>
          </a:p>
        </p:txBody>
      </p:sp>
    </p:spTree>
    <p:extLst>
      <p:ext uri="{BB962C8B-B14F-4D97-AF65-F5344CB8AC3E}">
        <p14:creationId xmlns:p14="http://schemas.microsoft.com/office/powerpoint/2010/main" val="3603297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dirty="0">
                <a:solidFill>
                  <a:srgbClr val="000000"/>
                </a:solidFill>
                <a:effectLst/>
                <a:latin typeface="Arial" panose="020B0604020202020204" pitchFamily="34" charset="0"/>
              </a:rPr>
              <a:t>Valid business deduction examples</a:t>
            </a:r>
            <a:endParaRPr lang="en-US" b="0" dirty="0">
              <a:effectLst/>
            </a:endParaRPr>
          </a:p>
          <a:p>
            <a:pPr indent="457200" rtl="0"/>
            <a:r>
              <a:rPr lang="en-US" sz="1200" b="0" i="0" u="none" strike="noStrike" dirty="0">
                <a:solidFill>
                  <a:srgbClr val="000000"/>
                </a:solidFill>
                <a:effectLst/>
                <a:latin typeface="Arial" panose="020B0604020202020204" pitchFamily="34" charset="0"/>
              </a:rPr>
              <a:t>Does the expense help you generate revenue</a:t>
            </a:r>
            <a:endParaRPr lang="en-US" b="0" dirty="0">
              <a:effectLst/>
            </a:endParaRPr>
          </a:p>
          <a:p>
            <a:pPr indent="457200" rtl="0"/>
            <a:r>
              <a:rPr lang="en-US" sz="1200" b="0" i="0" u="none" strike="noStrike" dirty="0">
                <a:solidFill>
                  <a:srgbClr val="000000"/>
                </a:solidFill>
                <a:effectLst/>
                <a:latin typeface="Arial" panose="020B0604020202020204" pitchFamily="34" charset="0"/>
              </a:rPr>
              <a:t>Don’t commingle company and business expenses</a:t>
            </a:r>
            <a:endParaRPr lang="en-US" b="0" dirty="0">
              <a:effectLst/>
            </a:endParaRPr>
          </a:p>
          <a:p>
            <a:pPr indent="457200" rtl="0"/>
            <a:r>
              <a:rPr lang="en-US" sz="1200" b="0" i="0" u="none" strike="noStrike" dirty="0">
                <a:solidFill>
                  <a:srgbClr val="000000"/>
                </a:solidFill>
                <a:effectLst/>
                <a:latin typeface="Arial" panose="020B0604020202020204" pitchFamily="34" charset="0"/>
              </a:rPr>
              <a:t>Company bank account and company credit card</a:t>
            </a:r>
            <a:endParaRPr lang="en-US" b="0" dirty="0">
              <a:effectLst/>
            </a:endParaRPr>
          </a:p>
          <a:p>
            <a:pPr rtl="0"/>
            <a:br>
              <a:rPr lang="en-US" b="0" dirty="0">
                <a:effectLst/>
              </a:rPr>
            </a:br>
            <a:r>
              <a:rPr lang="en-US" sz="1200" b="0" i="0" u="none" strike="noStrike" dirty="0">
                <a:solidFill>
                  <a:srgbClr val="000000"/>
                </a:solidFill>
                <a:effectLst/>
                <a:latin typeface="Arial" panose="020B0604020202020204" pitchFamily="34" charset="0"/>
              </a:rPr>
              <a:t>State taxes based on Source of income and/or location of taxpayer! </a:t>
            </a:r>
            <a:endParaRPr lang="en-US" b="0" dirty="0">
              <a:effectLst/>
            </a:endParaRPr>
          </a:p>
          <a:p>
            <a:pPr rtl="0"/>
            <a:r>
              <a:rPr lang="en-US" sz="1200" b="0" i="0" u="none" strike="noStrike" dirty="0">
                <a:solidFill>
                  <a:srgbClr val="000000"/>
                </a:solidFill>
                <a:effectLst/>
                <a:latin typeface="Arial" panose="020B0604020202020204" pitchFamily="34" charset="0"/>
              </a:rPr>
              <a:t>Move! I moved to Puerto Rico in 2022</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30</a:t>
            </a:fld>
            <a:endParaRPr lang="en-US"/>
          </a:p>
        </p:txBody>
      </p:sp>
    </p:spTree>
    <p:extLst>
      <p:ext uri="{BB962C8B-B14F-4D97-AF65-F5344CB8AC3E}">
        <p14:creationId xmlns:p14="http://schemas.microsoft.com/office/powerpoint/2010/main" val="418152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dirty="0">
                <a:solidFill>
                  <a:srgbClr val="000000"/>
                </a:solidFill>
                <a:effectLst/>
                <a:latin typeface="Arial" panose="020B0604020202020204" pitchFamily="34" charset="0"/>
              </a:rPr>
              <a:t>Liability Protection: </a:t>
            </a:r>
            <a:r>
              <a:rPr lang="en-US" sz="1200" b="0" i="0" u="none" strike="noStrike" dirty="0">
                <a:solidFill>
                  <a:srgbClr val="000000"/>
                </a:solidFill>
                <a:effectLst/>
                <a:latin typeface="Arial" panose="020B0604020202020204" pitchFamily="34" charset="0"/>
              </a:rPr>
              <a:t>The government wants to spur people to start businesses, But not have to risk everything to do it. </a:t>
            </a:r>
          </a:p>
          <a:p>
            <a:pPr rtl="0"/>
            <a:r>
              <a:rPr lang="en-US" sz="1200" b="0" i="0" u="none" strike="noStrike" dirty="0">
                <a:solidFill>
                  <a:srgbClr val="000000"/>
                </a:solidFill>
                <a:effectLst/>
                <a:latin typeface="Arial" panose="020B0604020202020204" pitchFamily="34" charset="0"/>
              </a:rPr>
              <a:t>They allow you to form a business entity (LLC or Corporation) so you can LIMIT your LIABILITY to what you invest in the business.</a:t>
            </a:r>
            <a:endParaRPr lang="en-US" b="0" dirty="0">
              <a:effectLst/>
            </a:endParaRPr>
          </a:p>
          <a:p>
            <a:pPr rtl="0"/>
            <a:r>
              <a:rPr lang="en-US" sz="1200" b="0" i="0" u="none" strike="noStrike" dirty="0">
                <a:solidFill>
                  <a:srgbClr val="000000"/>
                </a:solidFill>
                <a:effectLst/>
                <a:latin typeface="Arial" panose="020B0604020202020204" pitchFamily="34" charset="0"/>
              </a:rPr>
              <a:t>If the business owns an asset, it is at risk. But your personal assets outside of the business are (generally) safe.</a:t>
            </a:r>
            <a:endParaRPr lang="en-US" b="0" dirty="0">
              <a:effectLst/>
            </a:endParaRPr>
          </a:p>
          <a:p>
            <a:pPr rtl="0"/>
            <a:r>
              <a:rPr lang="en-US" b="1" dirty="0"/>
              <a:t>Credibility:</a:t>
            </a:r>
            <a:r>
              <a:rPr lang="en-US" b="0" dirty="0"/>
              <a:t> Think about how a cat arches its back and puffs up its hair to make itself seem larger. Even if its just you, having a business entity will make you look bigger and more serious.</a:t>
            </a:r>
          </a:p>
          <a:p>
            <a:pPr rtl="0"/>
            <a:r>
              <a:rPr lang="en-US" b="1" dirty="0"/>
              <a:t>Tax Advantages: </a:t>
            </a:r>
            <a:r>
              <a:rPr lang="en-US" b="0" dirty="0"/>
              <a:t>Reduce your audit risk, survive an audit unscathed, gain the ability to evaluate and change your tax classification. </a:t>
            </a:r>
          </a:p>
          <a:p>
            <a:pPr rtl="0"/>
            <a:r>
              <a:rPr lang="en-US" b="1" dirty="0"/>
              <a:t>Compliance: </a:t>
            </a:r>
            <a:r>
              <a:rPr lang="en-US" b="0" dirty="0"/>
              <a:t>LLC Attorney makes it easy to start out right, stay compliant, and scale as needed.</a:t>
            </a:r>
          </a:p>
        </p:txBody>
      </p:sp>
      <p:sp>
        <p:nvSpPr>
          <p:cNvPr id="4" name="Slide Number Placeholder 3"/>
          <p:cNvSpPr>
            <a:spLocks noGrp="1"/>
          </p:cNvSpPr>
          <p:nvPr>
            <p:ph type="sldNum" sz="quarter" idx="5"/>
          </p:nvPr>
        </p:nvSpPr>
        <p:spPr/>
        <p:txBody>
          <a:bodyPr/>
          <a:lstStyle/>
          <a:p>
            <a:fld id="{6BDE062F-EFC8-4AEB-BB7F-9CF020C39CF5}" type="slidenum">
              <a:rPr lang="en-US" smtClean="0"/>
              <a:t>4</a:t>
            </a:fld>
            <a:endParaRPr lang="en-US"/>
          </a:p>
        </p:txBody>
      </p:sp>
    </p:spTree>
    <p:extLst>
      <p:ext uri="{BB962C8B-B14F-4D97-AF65-F5344CB8AC3E}">
        <p14:creationId xmlns:p14="http://schemas.microsoft.com/office/powerpoint/2010/main" val="1491256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AC310-93C2-B36D-0105-253FC46E1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2BC94-DC11-A9B7-83BA-B26311942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213BE-1838-204A-8E56-48C8A0280E9E}"/>
              </a:ext>
            </a:extLst>
          </p:cNvPr>
          <p:cNvSpPr>
            <a:spLocks noGrp="1"/>
          </p:cNvSpPr>
          <p:nvPr>
            <p:ph type="body" idx="1"/>
          </p:nvPr>
        </p:nvSpPr>
        <p:spPr/>
        <p:txBody>
          <a:bodyPr/>
          <a:lstStyle/>
          <a:p>
            <a:pPr rtl="0"/>
            <a:r>
              <a:rPr lang="en-US" sz="1200" b="0" i="0" u="none" strike="noStrike" dirty="0">
                <a:solidFill>
                  <a:srgbClr val="000000"/>
                </a:solidFill>
                <a:effectLst/>
                <a:latin typeface="Arial" panose="020B0604020202020204" pitchFamily="34" charset="0"/>
              </a:rPr>
              <a:t>LLC with C-Corp Tax Election</a:t>
            </a:r>
            <a:endParaRPr lang="en-US" b="0" dirty="0">
              <a:effectLst/>
            </a:endParaRPr>
          </a:p>
          <a:p>
            <a:pPr rtl="0"/>
            <a:r>
              <a:rPr lang="en-US" sz="1200" b="0" i="0" u="none" strike="noStrike" dirty="0">
                <a:solidFill>
                  <a:srgbClr val="000000"/>
                </a:solidFill>
                <a:effectLst/>
                <a:latin typeface="Arial" panose="020B0604020202020204" pitchFamily="34" charset="0"/>
              </a:rPr>
              <a:t>Corporation with Partnership Tax Election</a:t>
            </a:r>
            <a:endParaRPr lang="en-US" b="0" dirty="0">
              <a:effectLst/>
            </a:endParaRPr>
          </a:p>
          <a:p>
            <a:pPr rtl="0"/>
            <a:r>
              <a:rPr lang="en-US" sz="1200" b="0" i="0" u="none" strike="noStrike" dirty="0">
                <a:solidFill>
                  <a:srgbClr val="000000"/>
                </a:solidFill>
                <a:effectLst/>
                <a:latin typeface="Arial" panose="020B0604020202020204" pitchFamily="34" charset="0"/>
              </a:rPr>
              <a:t>LLC or Corporation with S-Corp tax election</a:t>
            </a:r>
            <a:endParaRPr lang="en-US" b="0" dirty="0">
              <a:effectLst/>
            </a:endParaRPr>
          </a:p>
        </p:txBody>
      </p:sp>
      <p:sp>
        <p:nvSpPr>
          <p:cNvPr id="4" name="Slide Number Placeholder 3">
            <a:extLst>
              <a:ext uri="{FF2B5EF4-FFF2-40B4-BE49-F238E27FC236}">
                <a16:creationId xmlns:a16="http://schemas.microsoft.com/office/drawing/2014/main" id="{574C808B-CF82-9392-A29A-239D6B356446}"/>
              </a:ext>
            </a:extLst>
          </p:cNvPr>
          <p:cNvSpPr>
            <a:spLocks noGrp="1"/>
          </p:cNvSpPr>
          <p:nvPr>
            <p:ph type="sldNum" sz="quarter" idx="5"/>
          </p:nvPr>
        </p:nvSpPr>
        <p:spPr/>
        <p:txBody>
          <a:bodyPr/>
          <a:lstStyle/>
          <a:p>
            <a:fld id="{6BDE062F-EFC8-4AEB-BB7F-9CF020C39CF5}" type="slidenum">
              <a:rPr lang="en-US" smtClean="0"/>
              <a:t>31</a:t>
            </a:fld>
            <a:endParaRPr lang="en-US"/>
          </a:p>
        </p:txBody>
      </p:sp>
    </p:spTree>
    <p:extLst>
      <p:ext uri="{BB962C8B-B14F-4D97-AF65-F5344CB8AC3E}">
        <p14:creationId xmlns:p14="http://schemas.microsoft.com/office/powerpoint/2010/main" val="302405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result in savings if Earned Income.</a:t>
            </a:r>
          </a:p>
        </p:txBody>
      </p:sp>
      <p:sp>
        <p:nvSpPr>
          <p:cNvPr id="4" name="Slide Number Placeholder 3"/>
          <p:cNvSpPr>
            <a:spLocks noGrp="1"/>
          </p:cNvSpPr>
          <p:nvPr>
            <p:ph type="sldNum" sz="quarter" idx="5"/>
          </p:nvPr>
        </p:nvSpPr>
        <p:spPr/>
        <p:txBody>
          <a:bodyPr/>
          <a:lstStyle/>
          <a:p>
            <a:fld id="{6BDE062F-EFC8-4AEB-BB7F-9CF020C39CF5}" type="slidenum">
              <a:rPr lang="en-US" smtClean="0"/>
              <a:t>32</a:t>
            </a:fld>
            <a:endParaRPr lang="en-US"/>
          </a:p>
        </p:txBody>
      </p:sp>
    </p:spTree>
    <p:extLst>
      <p:ext uri="{BB962C8B-B14F-4D97-AF65-F5344CB8AC3E}">
        <p14:creationId xmlns:p14="http://schemas.microsoft.com/office/powerpoint/2010/main" val="402834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33</a:t>
            </a:fld>
            <a:endParaRPr lang="en-US"/>
          </a:p>
        </p:txBody>
      </p:sp>
    </p:spTree>
    <p:extLst>
      <p:ext uri="{BB962C8B-B14F-4D97-AF65-F5344CB8AC3E}">
        <p14:creationId xmlns:p14="http://schemas.microsoft.com/office/powerpoint/2010/main" val="3994177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driving all/most of the profits of the business back into the business, a C-Corp may save you money.</a:t>
            </a:r>
          </a:p>
          <a:p>
            <a:pPr algn="l">
              <a:buFont typeface="Arial" panose="020B0604020202020204" pitchFamily="34" charset="0"/>
              <a:buChar char="•"/>
            </a:pPr>
            <a:r>
              <a:rPr lang="en-US" b="0" i="0" dirty="0">
                <a:solidFill>
                  <a:srgbClr val="162127"/>
                </a:solidFill>
                <a:effectLst/>
                <a:latin typeface="Roboto Flex"/>
              </a:rPr>
              <a:t>Forty-four states levy a </a:t>
            </a:r>
            <a:r>
              <a:rPr lang="en-US" b="0" i="0" dirty="0">
                <a:solidFill>
                  <a:srgbClr val="162127"/>
                </a:solidFill>
                <a:effectLst/>
                <a:latin typeface="Roboto Flex"/>
                <a:hlinkClick r:id="rId3"/>
              </a:rPr>
              <a:t>corporate income tax</a:t>
            </a:r>
            <a:r>
              <a:rPr lang="en-US" b="0" i="0" dirty="0">
                <a:solidFill>
                  <a:srgbClr val="162127"/>
                </a:solidFill>
                <a:effectLst/>
                <a:latin typeface="Roboto Flex"/>
              </a:rPr>
              <a:t>. Top rates range from a 2.5 percent flat rate in </a:t>
            </a:r>
            <a:r>
              <a:rPr lang="en-US" b="0" i="0" dirty="0">
                <a:solidFill>
                  <a:srgbClr val="162127"/>
                </a:solidFill>
                <a:effectLst/>
                <a:latin typeface="Roboto Flex"/>
                <a:hlinkClick r:id="rId4"/>
              </a:rPr>
              <a:t>North Carolina</a:t>
            </a:r>
            <a:r>
              <a:rPr lang="en-US" b="0" i="0" dirty="0">
                <a:solidFill>
                  <a:srgbClr val="162127"/>
                </a:solidFill>
                <a:effectLst/>
                <a:latin typeface="Roboto Flex"/>
              </a:rPr>
              <a:t> to a 9.8 percent top marginal rate in </a:t>
            </a:r>
            <a:r>
              <a:rPr lang="en-US" b="0" i="0" dirty="0">
                <a:solidFill>
                  <a:srgbClr val="162127"/>
                </a:solidFill>
                <a:effectLst/>
                <a:latin typeface="Roboto Flex"/>
                <a:hlinkClick r:id="rId5"/>
              </a:rPr>
              <a:t>Minnesota</a:t>
            </a:r>
            <a:r>
              <a:rPr lang="en-US" b="0" i="0" dirty="0">
                <a:solidFill>
                  <a:srgbClr val="162127"/>
                </a:solidFill>
                <a:effectLst/>
                <a:latin typeface="Roboto Flex"/>
              </a:rPr>
              <a:t>.</a:t>
            </a:r>
          </a:p>
          <a:p>
            <a:pPr algn="l">
              <a:buFont typeface="Arial" panose="020B0604020202020204" pitchFamily="34" charset="0"/>
              <a:buChar char="•"/>
            </a:pPr>
            <a:r>
              <a:rPr lang="en-US" b="0" i="0" dirty="0">
                <a:solidFill>
                  <a:srgbClr val="162127"/>
                </a:solidFill>
                <a:effectLst/>
                <a:latin typeface="Roboto Flex"/>
              </a:rPr>
              <a:t>Four states—</a:t>
            </a:r>
            <a:r>
              <a:rPr lang="en-US" b="0" i="0" dirty="0">
                <a:solidFill>
                  <a:srgbClr val="162127"/>
                </a:solidFill>
                <a:effectLst/>
                <a:latin typeface="Roboto Flex"/>
                <a:hlinkClick r:id="rId6"/>
              </a:rPr>
              <a:t>Alaska</a:t>
            </a:r>
            <a:r>
              <a:rPr lang="en-US" b="0" i="0" dirty="0">
                <a:solidFill>
                  <a:srgbClr val="162127"/>
                </a:solidFill>
                <a:effectLst/>
                <a:latin typeface="Roboto Flex"/>
              </a:rPr>
              <a:t>, </a:t>
            </a:r>
            <a:r>
              <a:rPr lang="en-US" b="0" i="0" dirty="0">
                <a:solidFill>
                  <a:srgbClr val="162127"/>
                </a:solidFill>
                <a:effectLst/>
                <a:latin typeface="Roboto Flex"/>
                <a:hlinkClick r:id="rId7"/>
              </a:rPr>
              <a:t>Illinois</a:t>
            </a:r>
            <a:r>
              <a:rPr lang="en-US" b="0" i="0" dirty="0">
                <a:solidFill>
                  <a:srgbClr val="162127"/>
                </a:solidFill>
                <a:effectLst/>
                <a:latin typeface="Roboto Flex"/>
              </a:rPr>
              <a:t>, Minnesota, and </a:t>
            </a:r>
            <a:r>
              <a:rPr lang="en-US" b="0" i="0" dirty="0">
                <a:solidFill>
                  <a:srgbClr val="162127"/>
                </a:solidFill>
                <a:effectLst/>
                <a:latin typeface="Roboto Flex"/>
                <a:hlinkClick r:id="rId8"/>
              </a:rPr>
              <a:t>New Jersey</a:t>
            </a:r>
            <a:r>
              <a:rPr lang="en-US" b="0" i="0" dirty="0">
                <a:solidFill>
                  <a:srgbClr val="162127"/>
                </a:solidFill>
                <a:effectLst/>
                <a:latin typeface="Roboto Flex"/>
              </a:rPr>
              <a:t>—levy top marginal corporate income </a:t>
            </a:r>
            <a:r>
              <a:rPr lang="en-US" b="0" i="0" dirty="0">
                <a:solidFill>
                  <a:srgbClr val="162127"/>
                </a:solidFill>
                <a:effectLst/>
                <a:latin typeface="Roboto Flex"/>
                <a:hlinkClick r:id="rId9"/>
              </a:rPr>
              <a:t>tax</a:t>
            </a:r>
            <a:r>
              <a:rPr lang="en-US" b="0" i="0" dirty="0">
                <a:solidFill>
                  <a:srgbClr val="162127"/>
                </a:solidFill>
                <a:effectLst/>
                <a:latin typeface="Roboto Flex"/>
              </a:rPr>
              <a:t> rates of 9 percent or higher.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162127"/>
                </a:solidFill>
                <a:effectLst/>
                <a:latin typeface="Roboto Flex"/>
                <a:hlinkClick r:id="rId10"/>
              </a:rPr>
              <a:t>South Dakota</a:t>
            </a:r>
            <a:r>
              <a:rPr lang="en-US" b="0" i="0" dirty="0">
                <a:solidFill>
                  <a:srgbClr val="162127"/>
                </a:solidFill>
                <a:effectLst/>
                <a:latin typeface="Roboto Flex"/>
              </a:rPr>
              <a:t> and </a:t>
            </a:r>
            <a:r>
              <a:rPr lang="en-US" b="0" i="0" dirty="0">
                <a:solidFill>
                  <a:srgbClr val="162127"/>
                </a:solidFill>
                <a:effectLst/>
                <a:latin typeface="Roboto Flex"/>
                <a:hlinkClick r:id="rId11"/>
              </a:rPr>
              <a:t>Wyoming</a:t>
            </a:r>
            <a:r>
              <a:rPr lang="en-US" b="0" i="0" dirty="0">
                <a:solidFill>
                  <a:srgbClr val="162127"/>
                </a:solidFill>
                <a:effectLst/>
                <a:latin typeface="Roboto Flex"/>
              </a:rPr>
              <a:t> are the only states that levy neither a corporate income nor </a:t>
            </a:r>
            <a:r>
              <a:rPr lang="en-US" b="0" i="0" dirty="0">
                <a:solidFill>
                  <a:srgbClr val="162127"/>
                </a:solidFill>
                <a:effectLst/>
                <a:latin typeface="Roboto Flex"/>
                <a:hlinkClick r:id="rId12"/>
              </a:rPr>
              <a:t>gross receipts tax</a:t>
            </a:r>
            <a:r>
              <a:rPr lang="en-US" b="0" i="0" dirty="0">
                <a:solidFill>
                  <a:srgbClr val="162127"/>
                </a:solidFill>
                <a:effectLst/>
                <a:latin typeface="Roboto Flex"/>
              </a:rPr>
              <a:t>.</a:t>
            </a:r>
          </a:p>
          <a:p>
            <a:pPr algn="l">
              <a:buFont typeface="Arial" panose="020B0604020202020204" pitchFamily="34" charset="0"/>
              <a:buChar char="•"/>
            </a:pPr>
            <a:r>
              <a:rPr lang="en-US" b="0" i="0" dirty="0">
                <a:solidFill>
                  <a:srgbClr val="162127"/>
                </a:solidFill>
                <a:effectLst/>
                <a:latin typeface="Roboto Flex"/>
              </a:rPr>
              <a:t>https://taxfoundation.org/data/all/state/state-corporate-income-tax-rates-brackets-2024/</a:t>
            </a:r>
          </a:p>
        </p:txBody>
      </p:sp>
      <p:sp>
        <p:nvSpPr>
          <p:cNvPr id="4" name="Slide Number Placeholder 3"/>
          <p:cNvSpPr>
            <a:spLocks noGrp="1"/>
          </p:cNvSpPr>
          <p:nvPr>
            <p:ph type="sldNum" sz="quarter" idx="5"/>
          </p:nvPr>
        </p:nvSpPr>
        <p:spPr/>
        <p:txBody>
          <a:bodyPr/>
          <a:lstStyle/>
          <a:p>
            <a:fld id="{6BDE062F-EFC8-4AEB-BB7F-9CF020C39CF5}" type="slidenum">
              <a:rPr lang="en-US" smtClean="0"/>
              <a:t>34</a:t>
            </a:fld>
            <a:endParaRPr lang="en-US"/>
          </a:p>
        </p:txBody>
      </p:sp>
    </p:spTree>
    <p:extLst>
      <p:ext uri="{BB962C8B-B14F-4D97-AF65-F5344CB8AC3E}">
        <p14:creationId xmlns:p14="http://schemas.microsoft.com/office/powerpoint/2010/main" val="1100850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35</a:t>
            </a:fld>
            <a:endParaRPr lang="en-US"/>
          </a:p>
        </p:txBody>
      </p:sp>
    </p:spTree>
    <p:extLst>
      <p:ext uri="{BB962C8B-B14F-4D97-AF65-F5344CB8AC3E}">
        <p14:creationId xmlns:p14="http://schemas.microsoft.com/office/powerpoint/2010/main" val="1472789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too frequently, people make an S-Corp election on day one, or they think they need a state level Corporation to make an S-Corp election. You now know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S-Corp and C-Corp tax returns are complicated and not a DIY. Figure that into your planning.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undoing an S-or C election can have nasty tax consequences.</a:t>
            </a:r>
          </a:p>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36</a:t>
            </a:fld>
            <a:endParaRPr lang="en-US"/>
          </a:p>
        </p:txBody>
      </p:sp>
    </p:spTree>
    <p:extLst>
      <p:ext uri="{BB962C8B-B14F-4D97-AF65-F5344CB8AC3E}">
        <p14:creationId xmlns:p14="http://schemas.microsoft.com/office/powerpoint/2010/main" val="14198752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37</a:t>
            </a:fld>
            <a:endParaRPr lang="en-US"/>
          </a:p>
        </p:txBody>
      </p:sp>
    </p:spTree>
    <p:extLst>
      <p:ext uri="{BB962C8B-B14F-4D97-AF65-F5344CB8AC3E}">
        <p14:creationId xmlns:p14="http://schemas.microsoft.com/office/powerpoint/2010/main" val="2267340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93DA1-6F56-CAEE-15DB-51643DE92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7630E-7C64-3345-1C86-6DA4B70A4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9AE067-F78F-59B9-54E7-0DD1DDEB7F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9E1CE8-917D-7DD9-4DE0-4E199018444A}"/>
              </a:ext>
            </a:extLst>
          </p:cNvPr>
          <p:cNvSpPr>
            <a:spLocks noGrp="1"/>
          </p:cNvSpPr>
          <p:nvPr>
            <p:ph type="sldNum" sz="quarter" idx="5"/>
          </p:nvPr>
        </p:nvSpPr>
        <p:spPr/>
        <p:txBody>
          <a:bodyPr/>
          <a:lstStyle/>
          <a:p>
            <a:fld id="{6BDE062F-EFC8-4AEB-BB7F-9CF020C39CF5}" type="slidenum">
              <a:rPr lang="en-US" smtClean="0"/>
              <a:t>38</a:t>
            </a:fld>
            <a:endParaRPr lang="en-US"/>
          </a:p>
        </p:txBody>
      </p:sp>
    </p:spTree>
    <p:extLst>
      <p:ext uri="{BB962C8B-B14F-4D97-AF65-F5344CB8AC3E}">
        <p14:creationId xmlns:p14="http://schemas.microsoft.com/office/powerpoint/2010/main" val="1286942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E3EC4-212B-CF98-7F94-89A7071ECE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44A29-DEB8-F653-02B6-E1C2E0A38D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1048B-8E16-C238-622B-0B705AC7DF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0C2816-CE8F-9BAC-0372-177F48AE969E}"/>
              </a:ext>
            </a:extLst>
          </p:cNvPr>
          <p:cNvSpPr>
            <a:spLocks noGrp="1"/>
          </p:cNvSpPr>
          <p:nvPr>
            <p:ph type="sldNum" sz="quarter" idx="5"/>
          </p:nvPr>
        </p:nvSpPr>
        <p:spPr/>
        <p:txBody>
          <a:bodyPr/>
          <a:lstStyle/>
          <a:p>
            <a:fld id="{6BDE062F-EFC8-4AEB-BB7F-9CF020C39CF5}" type="slidenum">
              <a:rPr lang="en-US" smtClean="0"/>
              <a:t>39</a:t>
            </a:fld>
            <a:endParaRPr lang="en-US"/>
          </a:p>
        </p:txBody>
      </p:sp>
    </p:spTree>
    <p:extLst>
      <p:ext uri="{BB962C8B-B14F-4D97-AF65-F5344CB8AC3E}">
        <p14:creationId xmlns:p14="http://schemas.microsoft.com/office/powerpoint/2010/main" val="2886365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8FFC7-9E35-23CC-7092-9F5C00EA8C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2CB65-CB34-F2C5-3E53-CE0A03F4A5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F34577-0DC0-63B4-F711-EEF7356452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12E10F-3115-2D6C-0AE9-D288652E8517}"/>
              </a:ext>
            </a:extLst>
          </p:cNvPr>
          <p:cNvSpPr>
            <a:spLocks noGrp="1"/>
          </p:cNvSpPr>
          <p:nvPr>
            <p:ph type="sldNum" sz="quarter" idx="5"/>
          </p:nvPr>
        </p:nvSpPr>
        <p:spPr/>
        <p:txBody>
          <a:bodyPr/>
          <a:lstStyle/>
          <a:p>
            <a:fld id="{6BDE062F-EFC8-4AEB-BB7F-9CF020C39CF5}" type="slidenum">
              <a:rPr lang="en-US" smtClean="0"/>
              <a:t>40</a:t>
            </a:fld>
            <a:endParaRPr lang="en-US"/>
          </a:p>
        </p:txBody>
      </p:sp>
    </p:spTree>
    <p:extLst>
      <p:ext uri="{BB962C8B-B14F-4D97-AF65-F5344CB8AC3E}">
        <p14:creationId xmlns:p14="http://schemas.microsoft.com/office/powerpoint/2010/main" val="765105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5</a:t>
            </a:fld>
            <a:endParaRPr lang="en-US"/>
          </a:p>
        </p:txBody>
      </p:sp>
    </p:spTree>
    <p:extLst>
      <p:ext uri="{BB962C8B-B14F-4D97-AF65-F5344CB8AC3E}">
        <p14:creationId xmlns:p14="http://schemas.microsoft.com/office/powerpoint/2010/main" val="1699239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EF358-32FE-769D-9391-F329425140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A9B5F-AAF1-736F-5562-A71983DF4B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E5612-06C5-E883-2FB9-7F8B1A3E7B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8CB6A9-3DB6-C5C8-5DF8-2EC6311C1759}"/>
              </a:ext>
            </a:extLst>
          </p:cNvPr>
          <p:cNvSpPr>
            <a:spLocks noGrp="1"/>
          </p:cNvSpPr>
          <p:nvPr>
            <p:ph type="sldNum" sz="quarter" idx="5"/>
          </p:nvPr>
        </p:nvSpPr>
        <p:spPr/>
        <p:txBody>
          <a:bodyPr/>
          <a:lstStyle/>
          <a:p>
            <a:fld id="{6BDE062F-EFC8-4AEB-BB7F-9CF020C39CF5}" type="slidenum">
              <a:rPr lang="en-US" smtClean="0"/>
              <a:t>41</a:t>
            </a:fld>
            <a:endParaRPr lang="en-US"/>
          </a:p>
        </p:txBody>
      </p:sp>
    </p:spTree>
    <p:extLst>
      <p:ext uri="{BB962C8B-B14F-4D97-AF65-F5344CB8AC3E}">
        <p14:creationId xmlns:p14="http://schemas.microsoft.com/office/powerpoint/2010/main" val="2814915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F358-7B76-6C74-1296-5980CADA7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BE60E-7216-FD47-910C-466CABD76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768C1-8389-09F4-769F-6E00A4BF4D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04B253-823E-05F0-8B2B-4DD9C0C4F1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E062F-EFC8-4AEB-BB7F-9CF020C39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05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LLC Can either be Member Managed or Manager Managed. The simplest is Member Managed. One level of ownership and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Manager Managed divided ownership from control. Allows for those with more expertise to run the company, with the oversight and input of the owners.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Corporations: Shareholders, Board of Directors, Officers. Three levels of ownership and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more level there are, the better your record keeping must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Surprisingly, the tax options for LLCs and Corporations are the same. That is because a business entity is a creature of STATE law and tax classification is set by Federal Law.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talk about this more later in the Webinar.</a:t>
            </a:r>
          </a:p>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6</a:t>
            </a:fld>
            <a:endParaRPr lang="en-US"/>
          </a:p>
        </p:txBody>
      </p:sp>
    </p:spTree>
    <p:extLst>
      <p:ext uri="{BB962C8B-B14F-4D97-AF65-F5344CB8AC3E}">
        <p14:creationId xmlns:p14="http://schemas.microsoft.com/office/powerpoint/2010/main" val="1322534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B2931-F238-BF20-11D4-2105D7315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9AEBC-D785-1125-6624-A95B6C02C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7A446-42BC-F7F6-B349-E132A99D52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LLC Can either be Member Managed or Manager Managed. The simplest is Member Managed. One level of ownership and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Manager Managed divided ownership from control. Allows for those with more expertise to run the company, with the oversight and input of the owners.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Corporations: Shareholders, Board of Directors, Officers. Three levels of ownership and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more level there are, the better your record keeping must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Surprisingly, the tax options for LLCs and Corporations are the same. That is because a business entity is a creature of STATE law and tax classification is set by Federal Law.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talk about this more later in the Webinar.</a:t>
            </a:r>
          </a:p>
          <a:p>
            <a:endParaRPr lang="en-US" dirty="0"/>
          </a:p>
        </p:txBody>
      </p:sp>
      <p:sp>
        <p:nvSpPr>
          <p:cNvPr id="4" name="Slide Number Placeholder 3">
            <a:extLst>
              <a:ext uri="{FF2B5EF4-FFF2-40B4-BE49-F238E27FC236}">
                <a16:creationId xmlns:a16="http://schemas.microsoft.com/office/drawing/2014/main" id="{04D758D4-DCE8-67CC-8EC2-338503F48BFB}"/>
              </a:ext>
            </a:extLst>
          </p:cNvPr>
          <p:cNvSpPr>
            <a:spLocks noGrp="1"/>
          </p:cNvSpPr>
          <p:nvPr>
            <p:ph type="sldNum" sz="quarter" idx="5"/>
          </p:nvPr>
        </p:nvSpPr>
        <p:spPr/>
        <p:txBody>
          <a:bodyPr/>
          <a:lstStyle/>
          <a:p>
            <a:fld id="{6BDE062F-EFC8-4AEB-BB7F-9CF020C39CF5}" type="slidenum">
              <a:rPr lang="en-US" smtClean="0"/>
              <a:t>7</a:t>
            </a:fld>
            <a:endParaRPr lang="en-US"/>
          </a:p>
        </p:txBody>
      </p:sp>
    </p:spTree>
    <p:extLst>
      <p:ext uri="{BB962C8B-B14F-4D97-AF65-F5344CB8AC3E}">
        <p14:creationId xmlns:p14="http://schemas.microsoft.com/office/powerpoint/2010/main" val="3278645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C7F6A-8AE0-4BD7-F241-787868E06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C9F64-9AC1-62F4-D7A4-AE5483ACF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A882EC-4ED4-0385-A5EE-E3E68366A3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LLC Can either be Member Managed or Manager Managed. The simplest is Member Managed. One level of ownership and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Manager Managed divided ownership from control. Allows for those with more expertise to run the company, with the oversight and input of the owners.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Corporations: Shareholders, Board of Directors, Officers. Three levels of ownership and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more level there are, the better your record keeping must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Surprisingly, the tax options for LLCs and Corporations are the same. That is because a business entity is a creature of STATE law and tax classification is set by Federal Law.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will talk about this more later in the Webinar.</a:t>
            </a:r>
          </a:p>
          <a:p>
            <a:endParaRPr lang="en-US" dirty="0"/>
          </a:p>
        </p:txBody>
      </p:sp>
      <p:sp>
        <p:nvSpPr>
          <p:cNvPr id="4" name="Slide Number Placeholder 3">
            <a:extLst>
              <a:ext uri="{FF2B5EF4-FFF2-40B4-BE49-F238E27FC236}">
                <a16:creationId xmlns:a16="http://schemas.microsoft.com/office/drawing/2014/main" id="{AE066A07-7955-0EB4-2A08-B80F53AA62E3}"/>
              </a:ext>
            </a:extLst>
          </p:cNvPr>
          <p:cNvSpPr>
            <a:spLocks noGrp="1"/>
          </p:cNvSpPr>
          <p:nvPr>
            <p:ph type="sldNum" sz="quarter" idx="5"/>
          </p:nvPr>
        </p:nvSpPr>
        <p:spPr/>
        <p:txBody>
          <a:bodyPr/>
          <a:lstStyle/>
          <a:p>
            <a:fld id="{6BDE062F-EFC8-4AEB-BB7F-9CF020C39CF5}" type="slidenum">
              <a:rPr lang="en-US" smtClean="0"/>
              <a:t>8</a:t>
            </a:fld>
            <a:endParaRPr lang="en-US"/>
          </a:p>
        </p:txBody>
      </p:sp>
    </p:spTree>
    <p:extLst>
      <p:ext uri="{BB962C8B-B14F-4D97-AF65-F5344CB8AC3E}">
        <p14:creationId xmlns:p14="http://schemas.microsoft.com/office/powerpoint/2010/main" val="3401380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not the same. How do you decide?</a:t>
            </a:r>
          </a:p>
        </p:txBody>
      </p:sp>
      <p:sp>
        <p:nvSpPr>
          <p:cNvPr id="4" name="Slide Number Placeholder 3"/>
          <p:cNvSpPr>
            <a:spLocks noGrp="1"/>
          </p:cNvSpPr>
          <p:nvPr>
            <p:ph type="sldNum" sz="quarter" idx="5"/>
          </p:nvPr>
        </p:nvSpPr>
        <p:spPr/>
        <p:txBody>
          <a:bodyPr/>
          <a:lstStyle/>
          <a:p>
            <a:fld id="{6BDE062F-EFC8-4AEB-BB7F-9CF020C39CF5}" type="slidenum">
              <a:rPr lang="en-US" smtClean="0"/>
              <a:t>9</a:t>
            </a:fld>
            <a:endParaRPr lang="en-US"/>
          </a:p>
        </p:txBody>
      </p:sp>
    </p:spTree>
    <p:extLst>
      <p:ext uri="{BB962C8B-B14F-4D97-AF65-F5344CB8AC3E}">
        <p14:creationId xmlns:p14="http://schemas.microsoft.com/office/powerpoint/2010/main" val="1959481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dirty="0">
                <a:solidFill>
                  <a:srgbClr val="000000"/>
                </a:solidFill>
                <a:effectLst/>
                <a:latin typeface="Arial" panose="020B0604020202020204" pitchFamily="34" charset="0"/>
              </a:rPr>
              <a:t>Easy to stay compliant</a:t>
            </a:r>
            <a:endParaRPr lang="en-US" b="0" dirty="0">
              <a:effectLst/>
            </a:endParaRPr>
          </a:p>
          <a:p>
            <a:pPr rtl="0"/>
            <a:r>
              <a:rPr lang="en-US" sz="1200" b="0" i="0" u="none" strike="noStrike" dirty="0">
                <a:solidFill>
                  <a:srgbClr val="000000"/>
                </a:solidFill>
                <a:effectLst/>
                <a:latin typeface="Arial" panose="020B0604020202020204" pitchFamily="34" charset="0"/>
              </a:rPr>
              <a:t>More flexible</a:t>
            </a:r>
            <a:endParaRPr lang="en-US" b="0" dirty="0">
              <a:effectLst/>
            </a:endParaRPr>
          </a:p>
          <a:p>
            <a:pPr rtl="0"/>
            <a:br>
              <a:rPr lang="en-US" b="0" dirty="0">
                <a:effectLst/>
              </a:rPr>
            </a:br>
            <a:r>
              <a:rPr lang="en-US" sz="1200" b="0" i="0" u="none" strike="noStrike" dirty="0">
                <a:solidFill>
                  <a:srgbClr val="000000"/>
                </a:solidFill>
                <a:effectLst/>
                <a:latin typeface="Arial" panose="020B0604020202020204" pitchFamily="34" charset="0"/>
              </a:rPr>
              <a:t>If you think you need a corporation, you are probably wrong.</a:t>
            </a:r>
          </a:p>
          <a:p>
            <a:pPr rtl="0"/>
            <a:r>
              <a:rPr lang="en-US" sz="1200" b="0" i="0" u="none" strike="noStrike" dirty="0">
                <a:solidFill>
                  <a:srgbClr val="000000"/>
                </a:solidFill>
                <a:effectLst/>
                <a:latin typeface="Arial" panose="020B0604020202020204" pitchFamily="34" charset="0"/>
              </a:rPr>
              <a:t>The cost of getting it wrong is a loss of limited liability protection. Here’s why, if you fail to follow the rules and laws, the company could be ignored by the courts.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6BDE062F-EFC8-4AEB-BB7F-9CF020C39CF5}" type="slidenum">
              <a:rPr lang="en-US" smtClean="0"/>
              <a:t>10</a:t>
            </a:fld>
            <a:endParaRPr lang="en-US"/>
          </a:p>
        </p:txBody>
      </p:sp>
    </p:spTree>
    <p:extLst>
      <p:ext uri="{BB962C8B-B14F-4D97-AF65-F5344CB8AC3E}">
        <p14:creationId xmlns:p14="http://schemas.microsoft.com/office/powerpoint/2010/main" val="764441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EFD4A-074B-468C-B428-BBE13E553D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E8B410-F2FB-FEED-E057-F3AF7F7B7C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1DF38F-8379-3574-5FFB-784C6A9ECDCA}"/>
              </a:ext>
            </a:extLst>
          </p:cNvPr>
          <p:cNvSpPr>
            <a:spLocks noGrp="1"/>
          </p:cNvSpPr>
          <p:nvPr>
            <p:ph type="dt" sz="half" idx="10"/>
          </p:nvPr>
        </p:nvSpPr>
        <p:spPr/>
        <p:txBody>
          <a:bodyPr/>
          <a:lstStyle/>
          <a:p>
            <a:fld id="{1771CF61-758B-4189-9E35-63664E09D40C}" type="datetime1">
              <a:rPr lang="en-US" smtClean="0"/>
              <a:t>12/10/24</a:t>
            </a:fld>
            <a:endParaRPr lang="en-US"/>
          </a:p>
        </p:txBody>
      </p:sp>
      <p:sp>
        <p:nvSpPr>
          <p:cNvPr id="5" name="Footer Placeholder 4">
            <a:extLst>
              <a:ext uri="{FF2B5EF4-FFF2-40B4-BE49-F238E27FC236}">
                <a16:creationId xmlns:a16="http://schemas.microsoft.com/office/drawing/2014/main" id="{D5C087A7-F414-6C19-2178-87A25ECF1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46CBF-6E96-3505-79A7-92A6BF5D43AC}"/>
              </a:ext>
            </a:extLst>
          </p:cNvPr>
          <p:cNvSpPr>
            <a:spLocks noGrp="1"/>
          </p:cNvSpPr>
          <p:nvPr>
            <p:ph type="sldNum" sz="quarter" idx="12"/>
          </p:nvPr>
        </p:nvSpPr>
        <p:spPr/>
        <p:txBody>
          <a:bodyPr/>
          <a:lstStyle/>
          <a:p>
            <a:fld id="{D92F42F6-3E29-46CD-8D6D-8779DDC56208}" type="slidenum">
              <a:rPr lang="en-US" smtClean="0"/>
              <a:t>‹#›</a:t>
            </a:fld>
            <a:endParaRPr lang="en-US"/>
          </a:p>
        </p:txBody>
      </p:sp>
    </p:spTree>
    <p:extLst>
      <p:ext uri="{BB962C8B-B14F-4D97-AF65-F5344CB8AC3E}">
        <p14:creationId xmlns:p14="http://schemas.microsoft.com/office/powerpoint/2010/main" val="23626606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627D3D-2BF6-4C8C-029F-F9ADD611B9EB}"/>
              </a:ext>
            </a:extLst>
          </p:cNvPr>
          <p:cNvSpPr>
            <a:spLocks noGrp="1"/>
          </p:cNvSpPr>
          <p:nvPr>
            <p:ph type="dt" sz="half" idx="10"/>
          </p:nvPr>
        </p:nvSpPr>
        <p:spPr/>
        <p:txBody>
          <a:bodyPr/>
          <a:lstStyle/>
          <a:p>
            <a:fld id="{372609BE-973C-4D36-884B-61064687A233}" type="datetime1">
              <a:rPr lang="en-US" smtClean="0"/>
              <a:t>12/10/24</a:t>
            </a:fld>
            <a:endParaRPr lang="en-US"/>
          </a:p>
        </p:txBody>
      </p:sp>
      <p:sp>
        <p:nvSpPr>
          <p:cNvPr id="3" name="Footer Placeholder 2">
            <a:extLst>
              <a:ext uri="{FF2B5EF4-FFF2-40B4-BE49-F238E27FC236}">
                <a16:creationId xmlns:a16="http://schemas.microsoft.com/office/drawing/2014/main" id="{DC34A8CE-E133-B13D-B918-6237041038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6CA277-746A-1D89-BA8C-8F8DDD52E366}"/>
              </a:ext>
            </a:extLst>
          </p:cNvPr>
          <p:cNvSpPr>
            <a:spLocks noGrp="1"/>
          </p:cNvSpPr>
          <p:nvPr>
            <p:ph type="sldNum" sz="quarter" idx="12"/>
          </p:nvPr>
        </p:nvSpPr>
        <p:spPr/>
        <p:txBody>
          <a:bodyPr/>
          <a:lstStyle/>
          <a:p>
            <a:fld id="{D92F42F6-3E29-46CD-8D6D-8779DDC56208}" type="slidenum">
              <a:rPr lang="en-US" smtClean="0"/>
              <a:t>‹#›</a:t>
            </a:fld>
            <a:endParaRPr lang="en-US"/>
          </a:p>
        </p:txBody>
      </p:sp>
      <p:pic>
        <p:nvPicPr>
          <p:cNvPr id="7" name="Picture 6">
            <a:extLst>
              <a:ext uri="{FF2B5EF4-FFF2-40B4-BE49-F238E27FC236}">
                <a16:creationId xmlns:a16="http://schemas.microsoft.com/office/drawing/2014/main" id="{1170CE71-7787-7CC2-B70C-AE1771FEDF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7017" y="6433113"/>
            <a:ext cx="1523498" cy="211597"/>
          </a:xfrm>
          <a:prstGeom prst="rect">
            <a:avLst/>
          </a:prstGeom>
        </p:spPr>
      </p:pic>
    </p:spTree>
    <p:extLst>
      <p:ext uri="{BB962C8B-B14F-4D97-AF65-F5344CB8AC3E}">
        <p14:creationId xmlns:p14="http://schemas.microsoft.com/office/powerpoint/2010/main" val="4704471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0BA2A5F-38B8-41C0-A3B3-22FF4929BC4C}"/>
              </a:ext>
            </a:extLst>
          </p:cNvPr>
          <p:cNvSpPr>
            <a:spLocks noGrp="1"/>
          </p:cNvSpPr>
          <p:nvPr>
            <p:ph type="pic" sz="quarter" idx="10" hasCustomPrompt="1"/>
          </p:nvPr>
        </p:nvSpPr>
        <p:spPr>
          <a:xfrm>
            <a:off x="0" y="0"/>
            <a:ext cx="12192000" cy="6858000"/>
          </a:xfrm>
          <a:prstGeom prst="rect">
            <a:avLst/>
          </a:prstGeom>
          <a:pattFill prst="pct20">
            <a:fgClr>
              <a:schemeClr val="accent1"/>
            </a:fgClr>
            <a:bgClr>
              <a:schemeClr val="bg1"/>
            </a:bgClr>
          </a:pattFill>
        </p:spPr>
        <p:txBody>
          <a:bodyPr/>
          <a:lstStyle>
            <a:lvl1pPr>
              <a:defRPr sz="2000"/>
            </a:lvl1pPr>
          </a:lstStyle>
          <a:p>
            <a:r>
              <a:rPr lang="en-US" dirty="0"/>
              <a:t>Drag Picture here</a:t>
            </a:r>
          </a:p>
        </p:txBody>
      </p:sp>
    </p:spTree>
    <p:extLst>
      <p:ext uri="{BB962C8B-B14F-4D97-AF65-F5344CB8AC3E}">
        <p14:creationId xmlns:p14="http://schemas.microsoft.com/office/powerpoint/2010/main" val="3329469139"/>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9C13B-A9F3-5C48-6BA2-71EEB921B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3DD6CD-8F9F-BAA0-9174-693820F850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80151-4B5F-C31E-CA32-A87EF2659D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19EF8-C4A1-4A21-B9D2-8D7CDDEB2CD3}" type="datetime1">
              <a:rPr lang="en-US" smtClean="0"/>
              <a:t>12/10/24</a:t>
            </a:fld>
            <a:endParaRPr lang="en-US"/>
          </a:p>
        </p:txBody>
      </p:sp>
      <p:sp>
        <p:nvSpPr>
          <p:cNvPr id="5" name="Footer Placeholder 4">
            <a:extLst>
              <a:ext uri="{FF2B5EF4-FFF2-40B4-BE49-F238E27FC236}">
                <a16:creationId xmlns:a16="http://schemas.microsoft.com/office/drawing/2014/main" id="{727D03DC-3144-1B7D-44DE-B2C2DBAA4A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27E644-9A69-4C73-E048-87D98575DE37}"/>
              </a:ext>
            </a:extLst>
          </p:cNvPr>
          <p:cNvSpPr>
            <a:spLocks noGrp="1"/>
          </p:cNvSpPr>
          <p:nvPr>
            <p:ph type="sldNum" sz="quarter" idx="4"/>
          </p:nvPr>
        </p:nvSpPr>
        <p:spPr>
          <a:xfrm>
            <a:off x="11666620" y="6436789"/>
            <a:ext cx="5253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D92F42F6-3E29-46CD-8D6D-8779DDC56208}" type="slidenum">
              <a:rPr lang="en-US" smtClean="0"/>
              <a:pPr/>
              <a:t>‹#›</a:t>
            </a:fld>
            <a:endParaRPr lang="en-US"/>
          </a:p>
        </p:txBody>
      </p:sp>
    </p:spTree>
    <p:extLst>
      <p:ext uri="{BB962C8B-B14F-4D97-AF65-F5344CB8AC3E}">
        <p14:creationId xmlns:p14="http://schemas.microsoft.com/office/powerpoint/2010/main" val="2478009746"/>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6"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9.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48.png"/><Relationship Id="rId7" Type="http://schemas.openxmlformats.org/officeDocument/2006/relationships/image" Target="../media/image50.png"/><Relationship Id="rId12" Type="http://schemas.microsoft.com/office/2007/relationships/hdphoto" Target="../media/hdphoto8.wd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52.png"/><Relationship Id="rId5" Type="http://schemas.openxmlformats.org/officeDocument/2006/relationships/image" Target="../media/image4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57.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60.png"/><Relationship Id="rId10" Type="http://schemas.microsoft.com/office/2007/relationships/hdphoto" Target="../media/hdphoto15.wdp"/><Relationship Id="rId4" Type="http://schemas.microsoft.com/office/2007/relationships/hdphoto" Target="../media/hdphoto9.wdp"/><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84051-ACD3-63D4-FAC3-6CBCA38CC77D}"/>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A891C60-8368-4D74-A0C4-C3C7073D221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02" b="7802"/>
          <a:stretch>
            <a:fillRect/>
          </a:stretch>
        </p:blipFill>
        <p:spPr/>
      </p:pic>
      <p:sp>
        <p:nvSpPr>
          <p:cNvPr id="17" name="Rectangle 16">
            <a:extLst>
              <a:ext uri="{FF2B5EF4-FFF2-40B4-BE49-F238E27FC236}">
                <a16:creationId xmlns:a16="http://schemas.microsoft.com/office/drawing/2014/main" id="{60BF6CAB-D291-DD48-B1E3-02C3D0F77AEA}"/>
              </a:ext>
            </a:extLst>
          </p:cNvPr>
          <p:cNvSpPr/>
          <p:nvPr/>
        </p:nvSpPr>
        <p:spPr>
          <a:xfrm>
            <a:off x="2381" y="-60723"/>
            <a:ext cx="12189619" cy="6979445"/>
          </a:xfrm>
          <a:prstGeom prst="rect">
            <a:avLst/>
          </a:prstGeom>
          <a:solidFill>
            <a:schemeClr val="accent2">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900" dirty="0"/>
          </a:p>
        </p:txBody>
      </p:sp>
      <p:grpSp>
        <p:nvGrpSpPr>
          <p:cNvPr id="6" name="Group 5">
            <a:extLst>
              <a:ext uri="{FF2B5EF4-FFF2-40B4-BE49-F238E27FC236}">
                <a16:creationId xmlns:a16="http://schemas.microsoft.com/office/drawing/2014/main" id="{B89A69AE-EAC2-1C01-EA02-CB19E84B66A0}"/>
              </a:ext>
            </a:extLst>
          </p:cNvPr>
          <p:cNvGrpSpPr/>
          <p:nvPr/>
        </p:nvGrpSpPr>
        <p:grpSpPr>
          <a:xfrm>
            <a:off x="1345709" y="1356885"/>
            <a:ext cx="9500581" cy="5147199"/>
            <a:chOff x="816442" y="2028915"/>
            <a:chExt cx="10440863" cy="5147199"/>
          </a:xfrm>
        </p:grpSpPr>
        <p:grpSp>
          <p:nvGrpSpPr>
            <p:cNvPr id="8" name="Group 7">
              <a:extLst>
                <a:ext uri="{FF2B5EF4-FFF2-40B4-BE49-F238E27FC236}">
                  <a16:creationId xmlns:a16="http://schemas.microsoft.com/office/drawing/2014/main" id="{9E69D3EA-B17B-E354-5D31-7B8FCE802AF2}"/>
                </a:ext>
              </a:extLst>
            </p:cNvPr>
            <p:cNvGrpSpPr/>
            <p:nvPr/>
          </p:nvGrpSpPr>
          <p:grpSpPr>
            <a:xfrm>
              <a:off x="934695" y="2028915"/>
              <a:ext cx="10322610" cy="5147199"/>
              <a:chOff x="934695" y="1385784"/>
              <a:chExt cx="10322610" cy="5147199"/>
            </a:xfrm>
          </p:grpSpPr>
          <p:sp>
            <p:nvSpPr>
              <p:cNvPr id="2" name="TextBox 1">
                <a:extLst>
                  <a:ext uri="{FF2B5EF4-FFF2-40B4-BE49-F238E27FC236}">
                    <a16:creationId xmlns:a16="http://schemas.microsoft.com/office/drawing/2014/main" id="{ECB0341B-BFC2-12D1-7982-01DF3A451DDF}"/>
                  </a:ext>
                </a:extLst>
              </p:cNvPr>
              <p:cNvSpPr txBox="1"/>
              <p:nvPr/>
            </p:nvSpPr>
            <p:spPr>
              <a:xfrm>
                <a:off x="934695" y="1385784"/>
                <a:ext cx="10322610" cy="2862322"/>
              </a:xfrm>
              <a:prstGeom prst="rect">
                <a:avLst/>
              </a:prstGeom>
              <a:noFill/>
            </p:spPr>
            <p:txBody>
              <a:bodyPr wrap="square">
                <a:spAutoFit/>
              </a:bodyPr>
              <a:lstStyle/>
              <a:p>
                <a:r>
                  <a:rPr lang="en-US" sz="6000" b="1" dirty="0">
                    <a:solidFill>
                      <a:schemeClr val="accent1"/>
                    </a:solidFill>
                    <a:latin typeface="+mj-lt"/>
                  </a:rPr>
                  <a:t>Ready to Launch Your </a:t>
                </a:r>
              </a:p>
              <a:p>
                <a:r>
                  <a:rPr lang="en-US" sz="6000" b="1" dirty="0">
                    <a:solidFill>
                      <a:schemeClr val="accent1"/>
                    </a:solidFill>
                    <a:latin typeface="+mj-lt"/>
                  </a:rPr>
                  <a:t>Business? Learn How to </a:t>
                </a:r>
              </a:p>
              <a:p>
                <a:r>
                  <a:rPr lang="en-US" sz="6000" b="1" dirty="0">
                    <a:solidFill>
                      <a:schemeClr val="accent1"/>
                    </a:solidFill>
                    <a:latin typeface="+mj-lt"/>
                  </a:rPr>
                  <a:t>Form an LLC with Confidence</a:t>
                </a:r>
              </a:p>
            </p:txBody>
          </p:sp>
          <p:sp>
            <p:nvSpPr>
              <p:cNvPr id="5" name="TextBox 4">
                <a:extLst>
                  <a:ext uri="{FF2B5EF4-FFF2-40B4-BE49-F238E27FC236}">
                    <a16:creationId xmlns:a16="http://schemas.microsoft.com/office/drawing/2014/main" id="{BCC5CBAF-3FCC-44E1-5607-731DD8A21D01}"/>
                  </a:ext>
                </a:extLst>
              </p:cNvPr>
              <p:cNvSpPr txBox="1"/>
              <p:nvPr/>
            </p:nvSpPr>
            <p:spPr>
              <a:xfrm>
                <a:off x="935886" y="4614531"/>
                <a:ext cx="10321419" cy="646331"/>
              </a:xfrm>
              <a:prstGeom prst="rect">
                <a:avLst/>
              </a:prstGeom>
              <a:noFill/>
            </p:spPr>
            <p:txBody>
              <a:bodyPr wrap="square">
                <a:spAutoFit/>
              </a:bodyPr>
              <a:lstStyle/>
              <a:p>
                <a:r>
                  <a:rPr lang="en-US" b="1" dirty="0">
                    <a:latin typeface="Roboto" panose="02000000000000000000" pitchFamily="2" charset="0"/>
                    <a:ea typeface="Roboto" panose="02000000000000000000" pitchFamily="2" charset="0"/>
                  </a:rPr>
                  <a:t>Jonathan Feniak</a:t>
                </a:r>
                <a:r>
                  <a:rPr lang="en-US" dirty="0">
                    <a:latin typeface="Roboto" panose="02000000000000000000" pitchFamily="2" charset="0"/>
                    <a:ea typeface="Roboto" panose="02000000000000000000" pitchFamily="2" charset="0"/>
                  </a:rPr>
                  <a:t>, MBA, Esq., Lead Attorney</a:t>
                </a:r>
              </a:p>
              <a:p>
                <a:r>
                  <a:rPr lang="en-US" b="1" dirty="0">
                    <a:latin typeface="Roboto" panose="02000000000000000000" pitchFamily="2" charset="0"/>
                    <a:ea typeface="Roboto" panose="02000000000000000000" pitchFamily="2" charset="0"/>
                  </a:rPr>
                  <a:t>Andrew Pierce</a:t>
                </a:r>
                <a:r>
                  <a:rPr lang="en-US" dirty="0">
                    <a:latin typeface="Roboto" panose="02000000000000000000" pitchFamily="2" charset="0"/>
                    <a:ea typeface="Roboto" panose="02000000000000000000" pitchFamily="2" charset="0"/>
                  </a:rPr>
                  <a:t>, CEO and Founder</a:t>
                </a:r>
              </a:p>
            </p:txBody>
          </p:sp>
          <p:pic>
            <p:nvPicPr>
              <p:cNvPr id="7" name="Picture 6">
                <a:extLst>
                  <a:ext uri="{FF2B5EF4-FFF2-40B4-BE49-F238E27FC236}">
                    <a16:creationId xmlns:a16="http://schemas.microsoft.com/office/drawing/2014/main" id="{CB2A13F6-0265-D90E-44EE-3126DB92B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1737" y="6081799"/>
                <a:ext cx="3248526" cy="451184"/>
              </a:xfrm>
              <a:prstGeom prst="rect">
                <a:avLst/>
              </a:prstGeom>
            </p:spPr>
          </p:pic>
        </p:grpSp>
        <p:cxnSp>
          <p:nvCxnSpPr>
            <p:cNvPr id="3" name="Straight Connector 2">
              <a:extLst>
                <a:ext uri="{FF2B5EF4-FFF2-40B4-BE49-F238E27FC236}">
                  <a16:creationId xmlns:a16="http://schemas.microsoft.com/office/drawing/2014/main" id="{0A41F18A-1EF9-B94D-33B0-6FACDFAD9DF8}"/>
                </a:ext>
              </a:extLst>
            </p:cNvPr>
            <p:cNvCxnSpPr>
              <a:cxnSpLocks/>
            </p:cNvCxnSpPr>
            <p:nvPr/>
          </p:nvCxnSpPr>
          <p:spPr>
            <a:xfrm>
              <a:off x="816442" y="2225408"/>
              <a:ext cx="0" cy="2471084"/>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2" name="Picture 11" descr="A person holding a sign&#10;&#10;Description automatically generated">
            <a:extLst>
              <a:ext uri="{FF2B5EF4-FFF2-40B4-BE49-F238E27FC236}">
                <a16:creationId xmlns:a16="http://schemas.microsoft.com/office/drawing/2014/main" id="{AE9265DC-B675-0B95-D972-9B4B13F87B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199" y="-833288"/>
            <a:ext cx="12954000" cy="9715500"/>
          </a:xfrm>
          <a:prstGeom prst="rect">
            <a:avLst/>
          </a:prstGeom>
        </p:spPr>
      </p:pic>
    </p:spTree>
    <p:extLst>
      <p:ext uri="{BB962C8B-B14F-4D97-AF65-F5344CB8AC3E}">
        <p14:creationId xmlns:p14="http://schemas.microsoft.com/office/powerpoint/2010/main" val="1250119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6D4084-3FFB-377C-0A63-A0B2B6AE0B13}"/>
              </a:ext>
            </a:extLst>
          </p:cNvPr>
          <p:cNvSpPr>
            <a:spLocks noGrp="1"/>
          </p:cNvSpPr>
          <p:nvPr>
            <p:ph type="sldNum" sz="quarter" idx="12"/>
          </p:nvPr>
        </p:nvSpPr>
        <p:spPr/>
        <p:txBody>
          <a:bodyPr/>
          <a:lstStyle/>
          <a:p>
            <a:fld id="{D92F42F6-3E29-46CD-8D6D-8779DDC56208}" type="slidenum">
              <a:rPr lang="en-US" smtClean="0"/>
              <a:t>10</a:t>
            </a:fld>
            <a:endParaRPr lang="en-US"/>
          </a:p>
        </p:txBody>
      </p:sp>
      <p:pic>
        <p:nvPicPr>
          <p:cNvPr id="5" name="Picture 4">
            <a:extLst>
              <a:ext uri="{FF2B5EF4-FFF2-40B4-BE49-F238E27FC236}">
                <a16:creationId xmlns:a16="http://schemas.microsoft.com/office/drawing/2014/main" id="{2006BE1E-B3FC-D11E-F6CB-D836BB5C0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13" y="0"/>
            <a:ext cx="5631143" cy="4967416"/>
          </a:xfrm>
          <a:prstGeom prst="rect">
            <a:avLst/>
          </a:prstGeom>
        </p:spPr>
      </p:pic>
      <p:grpSp>
        <p:nvGrpSpPr>
          <p:cNvPr id="14" name="Group 13">
            <a:extLst>
              <a:ext uri="{FF2B5EF4-FFF2-40B4-BE49-F238E27FC236}">
                <a16:creationId xmlns:a16="http://schemas.microsoft.com/office/drawing/2014/main" id="{421E3F40-6EC3-68CC-2512-BF4881674175}"/>
              </a:ext>
            </a:extLst>
          </p:cNvPr>
          <p:cNvGrpSpPr/>
          <p:nvPr/>
        </p:nvGrpSpPr>
        <p:grpSpPr>
          <a:xfrm>
            <a:off x="7152088" y="2013679"/>
            <a:ext cx="3844829" cy="2836778"/>
            <a:chOff x="7152088" y="2013679"/>
            <a:chExt cx="3844829" cy="2836778"/>
          </a:xfrm>
        </p:grpSpPr>
        <p:grpSp>
          <p:nvGrpSpPr>
            <p:cNvPr id="13" name="Group 12">
              <a:extLst>
                <a:ext uri="{FF2B5EF4-FFF2-40B4-BE49-F238E27FC236}">
                  <a16:creationId xmlns:a16="http://schemas.microsoft.com/office/drawing/2014/main" id="{612C35A3-DA65-C76D-7810-3D96451EC852}"/>
                </a:ext>
              </a:extLst>
            </p:cNvPr>
            <p:cNvGrpSpPr/>
            <p:nvPr/>
          </p:nvGrpSpPr>
          <p:grpSpPr>
            <a:xfrm>
              <a:off x="7152088" y="2013679"/>
              <a:ext cx="3844829" cy="2836778"/>
              <a:chOff x="7152088" y="2004040"/>
              <a:chExt cx="3844829" cy="2836778"/>
            </a:xfrm>
          </p:grpSpPr>
          <p:sp>
            <p:nvSpPr>
              <p:cNvPr id="3" name="TextBox 2">
                <a:extLst>
                  <a:ext uri="{FF2B5EF4-FFF2-40B4-BE49-F238E27FC236}">
                    <a16:creationId xmlns:a16="http://schemas.microsoft.com/office/drawing/2014/main" id="{57708EB4-7EB1-5809-6863-27000DD32F12}"/>
                  </a:ext>
                </a:extLst>
              </p:cNvPr>
              <p:cNvSpPr txBox="1"/>
              <p:nvPr/>
            </p:nvSpPr>
            <p:spPr>
              <a:xfrm>
                <a:off x="7152088" y="2004040"/>
                <a:ext cx="3758332" cy="1200329"/>
              </a:xfrm>
              <a:prstGeom prst="rect">
                <a:avLst/>
              </a:prstGeom>
              <a:noFill/>
            </p:spPr>
            <p:txBody>
              <a:bodyPr wrap="square">
                <a:spAutoFit/>
              </a:bodyPr>
              <a:lstStyle/>
              <a:p>
                <a:r>
                  <a:rPr lang="en-US" sz="3600" b="1" dirty="0">
                    <a:solidFill>
                      <a:schemeClr val="accent1"/>
                    </a:solidFill>
                    <a:latin typeface="+mj-lt"/>
                  </a:rPr>
                  <a:t>What Should You Choose?</a:t>
                </a:r>
              </a:p>
            </p:txBody>
          </p:sp>
          <p:grpSp>
            <p:nvGrpSpPr>
              <p:cNvPr id="9" name="Group 8">
                <a:extLst>
                  <a:ext uri="{FF2B5EF4-FFF2-40B4-BE49-F238E27FC236}">
                    <a16:creationId xmlns:a16="http://schemas.microsoft.com/office/drawing/2014/main" id="{D75FE01A-879E-8625-82B1-EA8437F45CE4}"/>
                  </a:ext>
                </a:extLst>
              </p:cNvPr>
              <p:cNvGrpSpPr/>
              <p:nvPr/>
            </p:nvGrpSpPr>
            <p:grpSpPr>
              <a:xfrm>
                <a:off x="7308926" y="3483569"/>
                <a:ext cx="3687991" cy="526055"/>
                <a:chOff x="7222429" y="3515061"/>
                <a:chExt cx="3687991" cy="526055"/>
              </a:xfrm>
            </p:grpSpPr>
            <p:sp>
              <p:nvSpPr>
                <p:cNvPr id="7" name="Oval 6">
                  <a:extLst>
                    <a:ext uri="{FF2B5EF4-FFF2-40B4-BE49-F238E27FC236}">
                      <a16:creationId xmlns:a16="http://schemas.microsoft.com/office/drawing/2014/main" id="{0FFC6511-F6CB-6910-ADBD-928822104866}"/>
                    </a:ext>
                  </a:extLst>
                </p:cNvPr>
                <p:cNvSpPr/>
                <p:nvPr/>
              </p:nvSpPr>
              <p:spPr>
                <a:xfrm>
                  <a:off x="7222429" y="3515061"/>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427346-5000-3A00-421F-2DC953FE157C}"/>
                    </a:ext>
                  </a:extLst>
                </p:cNvPr>
                <p:cNvSpPr txBox="1"/>
                <p:nvPr/>
              </p:nvSpPr>
              <p:spPr>
                <a:xfrm>
                  <a:off x="7922761" y="3568779"/>
                  <a:ext cx="2987659" cy="338554"/>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Probably an LLC</a:t>
                  </a:r>
                </a:p>
              </p:txBody>
            </p:sp>
          </p:grpSp>
          <p:grpSp>
            <p:nvGrpSpPr>
              <p:cNvPr id="10" name="Group 9">
                <a:extLst>
                  <a:ext uri="{FF2B5EF4-FFF2-40B4-BE49-F238E27FC236}">
                    <a16:creationId xmlns:a16="http://schemas.microsoft.com/office/drawing/2014/main" id="{42D9446C-3F60-E50E-C445-7E098EAAEF9E}"/>
                  </a:ext>
                </a:extLst>
              </p:cNvPr>
              <p:cNvGrpSpPr/>
              <p:nvPr/>
            </p:nvGrpSpPr>
            <p:grpSpPr>
              <a:xfrm>
                <a:off x="7308926" y="4256043"/>
                <a:ext cx="3687991" cy="584775"/>
                <a:chOff x="7222429" y="3482280"/>
                <a:chExt cx="3687991" cy="584775"/>
              </a:xfrm>
            </p:grpSpPr>
            <p:sp>
              <p:nvSpPr>
                <p:cNvPr id="11" name="Oval 10">
                  <a:extLst>
                    <a:ext uri="{FF2B5EF4-FFF2-40B4-BE49-F238E27FC236}">
                      <a16:creationId xmlns:a16="http://schemas.microsoft.com/office/drawing/2014/main" id="{3AD73189-1898-A386-3695-B3DD09BFA33F}"/>
                    </a:ext>
                  </a:extLst>
                </p:cNvPr>
                <p:cNvSpPr/>
                <p:nvPr/>
              </p:nvSpPr>
              <p:spPr>
                <a:xfrm>
                  <a:off x="7222429" y="3515061"/>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AEA0CFD-7BC8-EEF3-CF3B-FAFBEF012BC5}"/>
                    </a:ext>
                  </a:extLst>
                </p:cNvPr>
                <p:cNvSpPr txBox="1"/>
                <p:nvPr/>
              </p:nvSpPr>
              <p:spPr>
                <a:xfrm>
                  <a:off x="7922761" y="3482280"/>
                  <a:ext cx="2987659" cy="584775"/>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Keep it simple now, convert later if you need</a:t>
                  </a:r>
                </a:p>
              </p:txBody>
            </p:sp>
          </p:grpSp>
        </p:grpSp>
        <p:pic>
          <p:nvPicPr>
            <p:cNvPr id="2050" name="Picture 2" descr="Auction ">
              <a:extLst>
                <a:ext uri="{FF2B5EF4-FFF2-40B4-BE49-F238E27FC236}">
                  <a16:creationId xmlns:a16="http://schemas.microsoft.com/office/drawing/2014/main" id="{0B0BF11D-A93D-B13D-C791-3A0EF11F0E15}"/>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7861" y="3637812"/>
              <a:ext cx="221672" cy="2216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mplicity ">
              <a:extLst>
                <a:ext uri="{FF2B5EF4-FFF2-40B4-BE49-F238E27FC236}">
                  <a16:creationId xmlns:a16="http://schemas.microsoft.com/office/drawing/2014/main" id="{CA63A2C6-E652-8B92-C67D-307E9D296018}"/>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4277" y="4431386"/>
              <a:ext cx="246254" cy="246254"/>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descr="A person and person wearing aprons&#10;&#10;Description automatically generated">
            <a:extLst>
              <a:ext uri="{FF2B5EF4-FFF2-40B4-BE49-F238E27FC236}">
                <a16:creationId xmlns:a16="http://schemas.microsoft.com/office/drawing/2014/main" id="{73086DD7-3B1B-23AD-AA8F-4FC1B23F7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9865" y="1178543"/>
            <a:ext cx="4629329" cy="4629329"/>
          </a:xfrm>
          <a:prstGeom prst="rect">
            <a:avLst/>
          </a:prstGeom>
        </p:spPr>
      </p:pic>
    </p:spTree>
    <p:extLst>
      <p:ext uri="{BB962C8B-B14F-4D97-AF65-F5344CB8AC3E}">
        <p14:creationId xmlns:p14="http://schemas.microsoft.com/office/powerpoint/2010/main" val="2874737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4"/>
            </a:gs>
          </a:gsLst>
          <a:lin ang="2700000" scaled="0"/>
        </a:gradFill>
        <a:effectLst/>
      </p:bgPr>
    </p:bg>
    <p:spTree>
      <p:nvGrpSpPr>
        <p:cNvPr id="1" name="">
          <a:extLst>
            <a:ext uri="{FF2B5EF4-FFF2-40B4-BE49-F238E27FC236}">
              <a16:creationId xmlns:a16="http://schemas.microsoft.com/office/drawing/2014/main" id="{4E57FE9B-1839-BBBE-1DFF-5B4BD516F8B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EFFEEC1-8E9F-F07F-64D3-4608CB877FF0}"/>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70103" y="-2550696"/>
            <a:ext cx="8089976" cy="6858000"/>
          </a:xfrm>
          <a:prstGeom prst="rect">
            <a:avLst/>
          </a:prstGeom>
        </p:spPr>
      </p:pic>
      <p:pic>
        <p:nvPicPr>
          <p:cNvPr id="13" name="Picture 12">
            <a:extLst>
              <a:ext uri="{FF2B5EF4-FFF2-40B4-BE49-F238E27FC236}">
                <a16:creationId xmlns:a16="http://schemas.microsoft.com/office/drawing/2014/main" id="{33F2EB77-E8DC-CD1D-792F-C53388FD1FB8}"/>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21632" y="-2767280"/>
            <a:ext cx="8089976" cy="6858000"/>
          </a:xfrm>
          <a:prstGeom prst="rect">
            <a:avLst/>
          </a:prstGeom>
        </p:spPr>
      </p:pic>
      <p:pic>
        <p:nvPicPr>
          <p:cNvPr id="9" name="Picture 8">
            <a:extLst>
              <a:ext uri="{FF2B5EF4-FFF2-40B4-BE49-F238E27FC236}">
                <a16:creationId xmlns:a16="http://schemas.microsoft.com/office/drawing/2014/main" id="{0DD254A6-F19E-C1EB-8511-0110EB365208}"/>
              </a:ext>
            </a:extLst>
          </p:cNvPr>
          <p:cNvPicPr>
            <a:picLocks noChangeAspect="1"/>
          </p:cNvPicPr>
          <p:nvPr/>
        </p:nvPicPr>
        <p:blipFill>
          <a:blip r:embed="rId5">
            <a:alphaModFix amt="6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03276" y="0"/>
            <a:ext cx="7585448" cy="6858000"/>
          </a:xfrm>
          <a:prstGeom prst="rect">
            <a:avLst/>
          </a:prstGeom>
        </p:spPr>
      </p:pic>
      <p:sp>
        <p:nvSpPr>
          <p:cNvPr id="4" name="Slide Number Placeholder 3">
            <a:extLst>
              <a:ext uri="{FF2B5EF4-FFF2-40B4-BE49-F238E27FC236}">
                <a16:creationId xmlns:a16="http://schemas.microsoft.com/office/drawing/2014/main" id="{03238FEC-C9CD-3C52-A1DD-F9F863C195A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2F42F6-3E29-46CD-8D6D-8779DDC56208}" type="slidenum">
              <a:rPr kumimoji="0" lang="en-US" sz="1200" b="0" i="0" u="none" strike="noStrike" kern="1200" cap="none" spc="0" normalizeH="0" baseline="0" noProof="0" smtClean="0">
                <a:ln>
                  <a:noFill/>
                </a:ln>
                <a:solidFill>
                  <a:srgbClr val="EEF0F2"/>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EEF0F2"/>
              </a:solidFill>
              <a:effectLst/>
              <a:uLnTx/>
              <a:uFillTx/>
              <a:latin typeface="+mn-lt"/>
              <a:ea typeface="+mn-ea"/>
              <a:cs typeface="+mn-cs"/>
            </a:endParaRPr>
          </a:p>
        </p:txBody>
      </p:sp>
      <p:sp>
        <p:nvSpPr>
          <p:cNvPr id="5" name="TextBox 4">
            <a:extLst>
              <a:ext uri="{FF2B5EF4-FFF2-40B4-BE49-F238E27FC236}">
                <a16:creationId xmlns:a16="http://schemas.microsoft.com/office/drawing/2014/main" id="{4D7B1069-39CA-F96D-C068-9F550768E4E2}"/>
              </a:ext>
            </a:extLst>
          </p:cNvPr>
          <p:cNvSpPr txBox="1"/>
          <p:nvPr/>
        </p:nvSpPr>
        <p:spPr>
          <a:xfrm>
            <a:off x="947360" y="2552978"/>
            <a:ext cx="10297279"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EF0F2"/>
                </a:solidFill>
                <a:effectLst/>
                <a:uLnTx/>
                <a:uFillTx/>
                <a:latin typeface="Brother 1816"/>
                <a:ea typeface="+mn-ea"/>
                <a:cs typeface="+mn-cs"/>
              </a:rPr>
              <a:t>Choosing the Right State for Your Business</a:t>
            </a:r>
          </a:p>
        </p:txBody>
      </p:sp>
      <p:pic>
        <p:nvPicPr>
          <p:cNvPr id="12" name="Picture 11">
            <a:extLst>
              <a:ext uri="{FF2B5EF4-FFF2-40B4-BE49-F238E27FC236}">
                <a16:creationId xmlns:a16="http://schemas.microsoft.com/office/drawing/2014/main" id="{1BD6C39E-A421-D582-3423-484515444D3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7017" y="6433113"/>
            <a:ext cx="1523498" cy="211597"/>
          </a:xfrm>
          <a:prstGeom prst="rect">
            <a:avLst/>
          </a:prstGeom>
        </p:spPr>
      </p:pic>
    </p:spTree>
    <p:extLst>
      <p:ext uri="{BB962C8B-B14F-4D97-AF65-F5344CB8AC3E}">
        <p14:creationId xmlns:p14="http://schemas.microsoft.com/office/powerpoint/2010/main" val="3890680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6CA19E-CFD8-EC69-30D9-7E5AC48D8F84}"/>
              </a:ext>
            </a:extLst>
          </p:cNvPr>
          <p:cNvSpPr>
            <a:spLocks noGrp="1"/>
          </p:cNvSpPr>
          <p:nvPr>
            <p:ph type="sldNum" sz="quarter" idx="12"/>
          </p:nvPr>
        </p:nvSpPr>
        <p:spPr/>
        <p:txBody>
          <a:bodyPr/>
          <a:lstStyle/>
          <a:p>
            <a:fld id="{D92F42F6-3E29-46CD-8D6D-8779DDC56208}" type="slidenum">
              <a:rPr lang="en-US" smtClean="0"/>
              <a:t>12</a:t>
            </a:fld>
            <a:endParaRPr lang="en-US"/>
          </a:p>
        </p:txBody>
      </p:sp>
      <p:sp>
        <p:nvSpPr>
          <p:cNvPr id="3" name="TextBox 2">
            <a:extLst>
              <a:ext uri="{FF2B5EF4-FFF2-40B4-BE49-F238E27FC236}">
                <a16:creationId xmlns:a16="http://schemas.microsoft.com/office/drawing/2014/main" id="{21F24A00-5808-3550-DECB-4F8702F2411C}"/>
              </a:ext>
            </a:extLst>
          </p:cNvPr>
          <p:cNvSpPr txBox="1"/>
          <p:nvPr/>
        </p:nvSpPr>
        <p:spPr>
          <a:xfrm>
            <a:off x="615364" y="435839"/>
            <a:ext cx="11051256" cy="646331"/>
          </a:xfrm>
          <a:prstGeom prst="rect">
            <a:avLst/>
          </a:prstGeom>
          <a:noFill/>
        </p:spPr>
        <p:txBody>
          <a:bodyPr wrap="square">
            <a:spAutoFit/>
          </a:bodyPr>
          <a:lstStyle/>
          <a:p>
            <a:pPr algn="ctr"/>
            <a:r>
              <a:rPr lang="en-US" sz="3600" b="1" dirty="0">
                <a:solidFill>
                  <a:schemeClr val="accent1"/>
                </a:solidFill>
                <a:latin typeface="+mj-lt"/>
              </a:rPr>
              <a:t>Do I Need to Form My Company in My Home State?</a:t>
            </a:r>
          </a:p>
        </p:txBody>
      </p:sp>
      <p:sp>
        <p:nvSpPr>
          <p:cNvPr id="7" name="Freeform 5">
            <a:extLst>
              <a:ext uri="{FF2B5EF4-FFF2-40B4-BE49-F238E27FC236}">
                <a16:creationId xmlns:a16="http://schemas.microsoft.com/office/drawing/2014/main" id="{C9EE8B6B-EC66-8AC8-40A0-E1942BFCE66C}"/>
              </a:ext>
            </a:extLst>
          </p:cNvPr>
          <p:cNvSpPr>
            <a:spLocks/>
          </p:cNvSpPr>
          <p:nvPr/>
        </p:nvSpPr>
        <p:spPr bwMode="auto">
          <a:xfrm>
            <a:off x="3756488" y="4147597"/>
            <a:ext cx="4679025" cy="4681728"/>
          </a:xfrm>
          <a:prstGeom prst="arc">
            <a:avLst>
              <a:gd name="adj1" fmla="val 9631821"/>
              <a:gd name="adj2" fmla="val 962911"/>
            </a:avLst>
          </a:prstGeom>
          <a:noFill/>
          <a:ln w="254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900"/>
          </a:p>
        </p:txBody>
      </p:sp>
      <p:sp>
        <p:nvSpPr>
          <p:cNvPr id="8" name="Oval 7">
            <a:extLst>
              <a:ext uri="{FF2B5EF4-FFF2-40B4-BE49-F238E27FC236}">
                <a16:creationId xmlns:a16="http://schemas.microsoft.com/office/drawing/2014/main" id="{08AA0BAE-029B-7442-29E0-35EC33098954}"/>
              </a:ext>
            </a:extLst>
          </p:cNvPr>
          <p:cNvSpPr/>
          <p:nvPr/>
        </p:nvSpPr>
        <p:spPr>
          <a:xfrm>
            <a:off x="5964508" y="4017427"/>
            <a:ext cx="260342" cy="2603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Freeform 6">
            <a:extLst>
              <a:ext uri="{FF2B5EF4-FFF2-40B4-BE49-F238E27FC236}">
                <a16:creationId xmlns:a16="http://schemas.microsoft.com/office/drawing/2014/main" id="{180C7E55-6CFD-1858-C91B-924F5676159E}"/>
              </a:ext>
            </a:extLst>
          </p:cNvPr>
          <p:cNvSpPr>
            <a:spLocks/>
          </p:cNvSpPr>
          <p:nvPr/>
        </p:nvSpPr>
        <p:spPr bwMode="auto">
          <a:xfrm>
            <a:off x="7875661" y="4497928"/>
            <a:ext cx="3267644" cy="390973"/>
          </a:xfrm>
          <a:custGeom>
            <a:avLst/>
            <a:gdLst>
              <a:gd name="T0" fmla="*/ 0 w 3907"/>
              <a:gd name="T1" fmla="*/ 800 h 800"/>
              <a:gd name="T2" fmla="*/ 800 w 3907"/>
              <a:gd name="T3" fmla="*/ 0 h 800"/>
              <a:gd name="T4" fmla="*/ 3907 w 3907"/>
              <a:gd name="T5" fmla="*/ 0 h 800"/>
              <a:gd name="connsiteX0" fmla="*/ 0 w 14809"/>
              <a:gd name="connsiteY0" fmla="*/ 10000 h 10000"/>
              <a:gd name="connsiteX1" fmla="*/ 2048 w 14809"/>
              <a:gd name="connsiteY1" fmla="*/ 0 h 10000"/>
              <a:gd name="connsiteX2" fmla="*/ 14809 w 14809"/>
              <a:gd name="connsiteY2" fmla="*/ 0 h 10000"/>
              <a:gd name="connsiteX0" fmla="*/ 0 w 14440"/>
              <a:gd name="connsiteY0" fmla="*/ 8200 h 8200"/>
              <a:gd name="connsiteX1" fmla="*/ 1679 w 14440"/>
              <a:gd name="connsiteY1" fmla="*/ 0 h 8200"/>
              <a:gd name="connsiteX2" fmla="*/ 14440 w 14440"/>
              <a:gd name="connsiteY2" fmla="*/ 0 h 8200"/>
              <a:gd name="connsiteX0" fmla="*/ 0 w 10109"/>
              <a:gd name="connsiteY0" fmla="*/ 10836 h 10836"/>
              <a:gd name="connsiteX1" fmla="*/ 1272 w 10109"/>
              <a:gd name="connsiteY1" fmla="*/ 0 h 10836"/>
              <a:gd name="connsiteX2" fmla="*/ 10109 w 10109"/>
              <a:gd name="connsiteY2" fmla="*/ 0 h 10836"/>
              <a:gd name="connsiteX0" fmla="*/ 0 w 9898"/>
              <a:gd name="connsiteY0" fmla="*/ 9129 h 9129"/>
              <a:gd name="connsiteX1" fmla="*/ 1061 w 9898"/>
              <a:gd name="connsiteY1" fmla="*/ 0 h 9129"/>
              <a:gd name="connsiteX2" fmla="*/ 9898 w 9898"/>
              <a:gd name="connsiteY2" fmla="*/ 0 h 9129"/>
              <a:gd name="connsiteX0" fmla="*/ 0 w 9840"/>
              <a:gd name="connsiteY0" fmla="*/ 8225 h 8225"/>
              <a:gd name="connsiteX1" fmla="*/ 912 w 9840"/>
              <a:gd name="connsiteY1" fmla="*/ 0 h 8225"/>
              <a:gd name="connsiteX2" fmla="*/ 9840 w 9840"/>
              <a:gd name="connsiteY2" fmla="*/ 0 h 8225"/>
              <a:gd name="connsiteX0" fmla="*/ 0 w 7492"/>
              <a:gd name="connsiteY0" fmla="*/ 10000 h 10000"/>
              <a:gd name="connsiteX1" fmla="*/ 927 w 7492"/>
              <a:gd name="connsiteY1" fmla="*/ 0 h 10000"/>
              <a:gd name="connsiteX2" fmla="*/ 7492 w 7492"/>
              <a:gd name="connsiteY2" fmla="*/ 0 h 10000"/>
            </a:gdLst>
            <a:ahLst/>
            <a:cxnLst>
              <a:cxn ang="0">
                <a:pos x="connsiteX0" y="connsiteY0"/>
              </a:cxn>
              <a:cxn ang="0">
                <a:pos x="connsiteX1" y="connsiteY1"/>
              </a:cxn>
              <a:cxn ang="0">
                <a:pos x="connsiteX2" y="connsiteY2"/>
              </a:cxn>
            </a:cxnLst>
            <a:rect l="l" t="t" r="r" b="b"/>
            <a:pathLst>
              <a:path w="7492" h="10000">
                <a:moveTo>
                  <a:pt x="0" y="10000"/>
                </a:moveTo>
                <a:lnTo>
                  <a:pt x="927" y="0"/>
                </a:lnTo>
                <a:lnTo>
                  <a:pt x="7492" y="0"/>
                </a:lnTo>
              </a:path>
            </a:pathLst>
          </a:custGeom>
          <a:noFill/>
          <a:ln w="254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900"/>
          </a:p>
        </p:txBody>
      </p:sp>
      <p:sp>
        <p:nvSpPr>
          <p:cNvPr id="10" name="Freeform 6">
            <a:extLst>
              <a:ext uri="{FF2B5EF4-FFF2-40B4-BE49-F238E27FC236}">
                <a16:creationId xmlns:a16="http://schemas.microsoft.com/office/drawing/2014/main" id="{B1DAEC9A-73E5-812E-8A71-C0C2EBA4E29C}"/>
              </a:ext>
            </a:extLst>
          </p:cNvPr>
          <p:cNvSpPr>
            <a:spLocks/>
          </p:cNvSpPr>
          <p:nvPr/>
        </p:nvSpPr>
        <p:spPr bwMode="auto">
          <a:xfrm flipH="1">
            <a:off x="1048697" y="4497928"/>
            <a:ext cx="3267644" cy="390973"/>
          </a:xfrm>
          <a:custGeom>
            <a:avLst/>
            <a:gdLst>
              <a:gd name="T0" fmla="*/ 0 w 3907"/>
              <a:gd name="T1" fmla="*/ 800 h 800"/>
              <a:gd name="T2" fmla="*/ 800 w 3907"/>
              <a:gd name="T3" fmla="*/ 0 h 800"/>
              <a:gd name="T4" fmla="*/ 3907 w 3907"/>
              <a:gd name="T5" fmla="*/ 0 h 800"/>
              <a:gd name="connsiteX0" fmla="*/ 0 w 14809"/>
              <a:gd name="connsiteY0" fmla="*/ 10000 h 10000"/>
              <a:gd name="connsiteX1" fmla="*/ 2048 w 14809"/>
              <a:gd name="connsiteY1" fmla="*/ 0 h 10000"/>
              <a:gd name="connsiteX2" fmla="*/ 14809 w 14809"/>
              <a:gd name="connsiteY2" fmla="*/ 0 h 10000"/>
              <a:gd name="connsiteX0" fmla="*/ 0 w 14440"/>
              <a:gd name="connsiteY0" fmla="*/ 8200 h 8200"/>
              <a:gd name="connsiteX1" fmla="*/ 1679 w 14440"/>
              <a:gd name="connsiteY1" fmla="*/ 0 h 8200"/>
              <a:gd name="connsiteX2" fmla="*/ 14440 w 14440"/>
              <a:gd name="connsiteY2" fmla="*/ 0 h 8200"/>
              <a:gd name="connsiteX0" fmla="*/ 0 w 10109"/>
              <a:gd name="connsiteY0" fmla="*/ 10836 h 10836"/>
              <a:gd name="connsiteX1" fmla="*/ 1272 w 10109"/>
              <a:gd name="connsiteY1" fmla="*/ 0 h 10836"/>
              <a:gd name="connsiteX2" fmla="*/ 10109 w 10109"/>
              <a:gd name="connsiteY2" fmla="*/ 0 h 10836"/>
              <a:gd name="connsiteX0" fmla="*/ 0 w 9898"/>
              <a:gd name="connsiteY0" fmla="*/ 9129 h 9129"/>
              <a:gd name="connsiteX1" fmla="*/ 1061 w 9898"/>
              <a:gd name="connsiteY1" fmla="*/ 0 h 9129"/>
              <a:gd name="connsiteX2" fmla="*/ 9898 w 9898"/>
              <a:gd name="connsiteY2" fmla="*/ 0 h 9129"/>
              <a:gd name="connsiteX0" fmla="*/ 0 w 9840"/>
              <a:gd name="connsiteY0" fmla="*/ 8225 h 8225"/>
              <a:gd name="connsiteX1" fmla="*/ 912 w 9840"/>
              <a:gd name="connsiteY1" fmla="*/ 0 h 8225"/>
              <a:gd name="connsiteX2" fmla="*/ 9840 w 9840"/>
              <a:gd name="connsiteY2" fmla="*/ 0 h 8225"/>
              <a:gd name="connsiteX0" fmla="*/ 0 w 7492"/>
              <a:gd name="connsiteY0" fmla="*/ 10000 h 10000"/>
              <a:gd name="connsiteX1" fmla="*/ 927 w 7492"/>
              <a:gd name="connsiteY1" fmla="*/ 0 h 10000"/>
              <a:gd name="connsiteX2" fmla="*/ 7492 w 7492"/>
              <a:gd name="connsiteY2" fmla="*/ 0 h 10000"/>
            </a:gdLst>
            <a:ahLst/>
            <a:cxnLst>
              <a:cxn ang="0">
                <a:pos x="connsiteX0" y="connsiteY0"/>
              </a:cxn>
              <a:cxn ang="0">
                <a:pos x="connsiteX1" y="connsiteY1"/>
              </a:cxn>
              <a:cxn ang="0">
                <a:pos x="connsiteX2" y="connsiteY2"/>
              </a:cxn>
            </a:cxnLst>
            <a:rect l="l" t="t" r="r" b="b"/>
            <a:pathLst>
              <a:path w="7492" h="10000">
                <a:moveTo>
                  <a:pt x="0" y="10000"/>
                </a:moveTo>
                <a:lnTo>
                  <a:pt x="927" y="0"/>
                </a:lnTo>
                <a:lnTo>
                  <a:pt x="7492" y="0"/>
                </a:lnTo>
              </a:path>
            </a:pathLst>
          </a:custGeom>
          <a:noFill/>
          <a:ln w="2540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US" sz="900"/>
          </a:p>
        </p:txBody>
      </p:sp>
      <p:sp>
        <p:nvSpPr>
          <p:cNvPr id="11" name="Oval 10">
            <a:extLst>
              <a:ext uri="{FF2B5EF4-FFF2-40B4-BE49-F238E27FC236}">
                <a16:creationId xmlns:a16="http://schemas.microsoft.com/office/drawing/2014/main" id="{E02F5EB1-9336-11F7-4136-D5A79DCC74F2}"/>
              </a:ext>
            </a:extLst>
          </p:cNvPr>
          <p:cNvSpPr/>
          <p:nvPr/>
        </p:nvSpPr>
        <p:spPr>
          <a:xfrm>
            <a:off x="4234604" y="4808558"/>
            <a:ext cx="260342" cy="2603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2" name="Group 11">
            <a:extLst>
              <a:ext uri="{FF2B5EF4-FFF2-40B4-BE49-F238E27FC236}">
                <a16:creationId xmlns:a16="http://schemas.microsoft.com/office/drawing/2014/main" id="{D1C2D892-3185-FE15-D0B6-C8BF221BBB9B}"/>
              </a:ext>
            </a:extLst>
          </p:cNvPr>
          <p:cNvGrpSpPr/>
          <p:nvPr/>
        </p:nvGrpSpPr>
        <p:grpSpPr>
          <a:xfrm>
            <a:off x="4655940" y="3429000"/>
            <a:ext cx="2880519" cy="718599"/>
            <a:chOff x="9311085" y="6877589"/>
            <a:chExt cx="5761037" cy="1437197"/>
          </a:xfrm>
        </p:grpSpPr>
        <p:cxnSp>
          <p:nvCxnSpPr>
            <p:cNvPr id="13" name="Straight Connector 12">
              <a:extLst>
                <a:ext uri="{FF2B5EF4-FFF2-40B4-BE49-F238E27FC236}">
                  <a16:creationId xmlns:a16="http://schemas.microsoft.com/office/drawing/2014/main" id="{D7757209-A039-5E3F-C20A-01763316C3D6}"/>
                </a:ext>
              </a:extLst>
            </p:cNvPr>
            <p:cNvCxnSpPr/>
            <p:nvPr/>
          </p:nvCxnSpPr>
          <p:spPr>
            <a:xfrm>
              <a:off x="9311085" y="6877589"/>
              <a:ext cx="5761037"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AFE51C-9CF2-1215-FBA5-0DA2436088FE}"/>
                </a:ext>
              </a:extLst>
            </p:cNvPr>
            <p:cNvCxnSpPr/>
            <p:nvPr/>
          </p:nvCxnSpPr>
          <p:spPr>
            <a:xfrm>
              <a:off x="12191603" y="6877589"/>
              <a:ext cx="0" cy="1437197"/>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05C6E044-981A-D8FC-A8D3-B9AB8E57334E}"/>
              </a:ext>
            </a:extLst>
          </p:cNvPr>
          <p:cNvSpPr/>
          <p:nvPr/>
        </p:nvSpPr>
        <p:spPr>
          <a:xfrm>
            <a:off x="7697055" y="4808558"/>
            <a:ext cx="260342" cy="2603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TextBox 15">
            <a:extLst>
              <a:ext uri="{FF2B5EF4-FFF2-40B4-BE49-F238E27FC236}">
                <a16:creationId xmlns:a16="http://schemas.microsoft.com/office/drawing/2014/main" id="{5D876219-1CC1-E5F7-5B56-5FDF008F75EC}"/>
              </a:ext>
            </a:extLst>
          </p:cNvPr>
          <p:cNvSpPr txBox="1"/>
          <p:nvPr/>
        </p:nvSpPr>
        <p:spPr>
          <a:xfrm>
            <a:off x="4390182" y="4996365"/>
            <a:ext cx="3440635" cy="1754326"/>
          </a:xfrm>
          <a:prstGeom prst="rect">
            <a:avLst/>
          </a:prstGeom>
          <a:noFill/>
        </p:spPr>
        <p:txBody>
          <a:bodyPr wrap="square">
            <a:spAutoFit/>
          </a:bodyPr>
          <a:lstStyle/>
          <a:p>
            <a:pPr algn="ctr"/>
            <a:r>
              <a:rPr lang="en-US" sz="3600" b="1" dirty="0">
                <a:solidFill>
                  <a:schemeClr val="accent1"/>
                </a:solidFill>
                <a:latin typeface="+mj-lt"/>
              </a:rPr>
              <a:t>Are you “Doing Business” in the state?</a:t>
            </a:r>
          </a:p>
        </p:txBody>
      </p:sp>
      <p:sp>
        <p:nvSpPr>
          <p:cNvPr id="17" name="TextBox 16">
            <a:extLst>
              <a:ext uri="{FF2B5EF4-FFF2-40B4-BE49-F238E27FC236}">
                <a16:creationId xmlns:a16="http://schemas.microsoft.com/office/drawing/2014/main" id="{3CC65518-F58E-7E06-56EE-2444EF1593BE}"/>
              </a:ext>
            </a:extLst>
          </p:cNvPr>
          <p:cNvSpPr txBox="1"/>
          <p:nvPr/>
        </p:nvSpPr>
        <p:spPr>
          <a:xfrm>
            <a:off x="8295580" y="3812723"/>
            <a:ext cx="2987659" cy="584775"/>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Generating a certain level of revenue in the state.</a:t>
            </a:r>
          </a:p>
        </p:txBody>
      </p:sp>
      <p:sp>
        <p:nvSpPr>
          <p:cNvPr id="18" name="TextBox 17">
            <a:extLst>
              <a:ext uri="{FF2B5EF4-FFF2-40B4-BE49-F238E27FC236}">
                <a16:creationId xmlns:a16="http://schemas.microsoft.com/office/drawing/2014/main" id="{71C7ED8F-4CFE-8D1D-FEE9-FB81DD0FF8E6}"/>
              </a:ext>
            </a:extLst>
          </p:cNvPr>
          <p:cNvSpPr txBox="1"/>
          <p:nvPr/>
        </p:nvSpPr>
        <p:spPr>
          <a:xfrm>
            <a:off x="4600849" y="2741047"/>
            <a:ext cx="2987659" cy="584775"/>
          </a:xfrm>
          <a:prstGeom prst="rect">
            <a:avLst/>
          </a:prstGeom>
          <a:noFill/>
        </p:spPr>
        <p:txBody>
          <a:bodyPr wrap="square">
            <a:spAutoFit/>
          </a:bodyPr>
          <a:lstStyle/>
          <a:p>
            <a:pPr algn="ctr"/>
            <a:r>
              <a:rPr lang="en-US" sz="1600" dirty="0">
                <a:solidFill>
                  <a:schemeClr val="tx1">
                    <a:lumMod val="65000"/>
                    <a:lumOff val="35000"/>
                  </a:schemeClr>
                </a:solidFill>
                <a:latin typeface="Roboto" panose="02000000000000000000" pitchFamily="2" charset="0"/>
                <a:ea typeface="Roboto" panose="02000000000000000000" pitchFamily="2" charset="0"/>
              </a:rPr>
              <a:t>Storing inventory or owning property in the state.</a:t>
            </a:r>
          </a:p>
        </p:txBody>
      </p:sp>
      <p:sp>
        <p:nvSpPr>
          <p:cNvPr id="19" name="TextBox 18">
            <a:extLst>
              <a:ext uri="{FF2B5EF4-FFF2-40B4-BE49-F238E27FC236}">
                <a16:creationId xmlns:a16="http://schemas.microsoft.com/office/drawing/2014/main" id="{3F82BBD0-C725-3D22-254E-54068570BAC9}"/>
              </a:ext>
            </a:extLst>
          </p:cNvPr>
          <p:cNvSpPr txBox="1"/>
          <p:nvPr/>
        </p:nvSpPr>
        <p:spPr>
          <a:xfrm>
            <a:off x="1035492" y="3564662"/>
            <a:ext cx="2987659" cy="830997"/>
          </a:xfrm>
          <a:prstGeom prst="rect">
            <a:avLst/>
          </a:prstGeom>
          <a:noFill/>
        </p:spPr>
        <p:txBody>
          <a:bodyPr wrap="square">
            <a:spAutoFit/>
          </a:bodyPr>
          <a:lstStyle/>
          <a:p>
            <a:pPr algn="r"/>
            <a:r>
              <a:rPr lang="en-US" sz="1600" dirty="0">
                <a:solidFill>
                  <a:schemeClr val="tx1">
                    <a:lumMod val="65000"/>
                    <a:lumOff val="35000"/>
                  </a:schemeClr>
                </a:solidFill>
                <a:latin typeface="Roboto" panose="02000000000000000000" pitchFamily="2" charset="0"/>
                <a:ea typeface="Roboto" panose="02000000000000000000" pitchFamily="2" charset="0"/>
              </a:rPr>
              <a:t>Having a physical location, employees, or significant business activity in a state.</a:t>
            </a:r>
          </a:p>
        </p:txBody>
      </p:sp>
    </p:spTree>
    <p:extLst>
      <p:ext uri="{BB962C8B-B14F-4D97-AF65-F5344CB8AC3E}">
        <p14:creationId xmlns:p14="http://schemas.microsoft.com/office/powerpoint/2010/main" val="4142749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2B51E-3191-006B-1061-A1CCDF273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455" y="2202872"/>
            <a:ext cx="4710545" cy="7796764"/>
          </a:xfrm>
          <a:prstGeom prst="rect">
            <a:avLst/>
          </a:prstGeom>
        </p:spPr>
      </p:pic>
      <p:sp>
        <p:nvSpPr>
          <p:cNvPr id="2" name="Slide Number Placeholder 1">
            <a:extLst>
              <a:ext uri="{FF2B5EF4-FFF2-40B4-BE49-F238E27FC236}">
                <a16:creationId xmlns:a16="http://schemas.microsoft.com/office/drawing/2014/main" id="{FC6631F1-4661-43D7-E10A-CAE30C125F82}"/>
              </a:ext>
            </a:extLst>
          </p:cNvPr>
          <p:cNvSpPr>
            <a:spLocks noGrp="1"/>
          </p:cNvSpPr>
          <p:nvPr>
            <p:ph type="sldNum" sz="quarter" idx="12"/>
          </p:nvPr>
        </p:nvSpPr>
        <p:spPr/>
        <p:txBody>
          <a:bodyPr/>
          <a:lstStyle/>
          <a:p>
            <a:fld id="{D92F42F6-3E29-46CD-8D6D-8779DDC56208}" type="slidenum">
              <a:rPr lang="en-US" smtClean="0">
                <a:solidFill>
                  <a:schemeClr val="bg1"/>
                </a:solidFill>
              </a:rPr>
              <a:t>13</a:t>
            </a:fld>
            <a:endParaRPr lang="en-US">
              <a:solidFill>
                <a:schemeClr val="bg1"/>
              </a:solidFill>
            </a:endParaRPr>
          </a:p>
        </p:txBody>
      </p:sp>
      <p:grpSp>
        <p:nvGrpSpPr>
          <p:cNvPr id="28" name="Group 27">
            <a:extLst>
              <a:ext uri="{FF2B5EF4-FFF2-40B4-BE49-F238E27FC236}">
                <a16:creationId xmlns:a16="http://schemas.microsoft.com/office/drawing/2014/main" id="{48787794-A778-B27E-BF3F-E25A4DEB1BCB}"/>
              </a:ext>
            </a:extLst>
          </p:cNvPr>
          <p:cNvGrpSpPr/>
          <p:nvPr/>
        </p:nvGrpSpPr>
        <p:grpSpPr>
          <a:xfrm>
            <a:off x="-526473" y="1131481"/>
            <a:ext cx="5721928" cy="4595039"/>
            <a:chOff x="-526473" y="808234"/>
            <a:chExt cx="5721928" cy="4595039"/>
          </a:xfrm>
        </p:grpSpPr>
        <p:sp>
          <p:nvSpPr>
            <p:cNvPr id="11" name="TextBox 10">
              <a:extLst>
                <a:ext uri="{FF2B5EF4-FFF2-40B4-BE49-F238E27FC236}">
                  <a16:creationId xmlns:a16="http://schemas.microsoft.com/office/drawing/2014/main" id="{A45F6CA3-1819-D828-B92E-7E71F0CBF319}"/>
                </a:ext>
              </a:extLst>
            </p:cNvPr>
            <p:cNvSpPr txBox="1"/>
            <p:nvPr/>
          </p:nvSpPr>
          <p:spPr>
            <a:xfrm>
              <a:off x="573988" y="808234"/>
              <a:ext cx="3758332" cy="646331"/>
            </a:xfrm>
            <a:prstGeom prst="rect">
              <a:avLst/>
            </a:prstGeom>
            <a:noFill/>
          </p:spPr>
          <p:txBody>
            <a:bodyPr wrap="square">
              <a:spAutoFit/>
            </a:bodyPr>
            <a:lstStyle/>
            <a:p>
              <a:r>
                <a:rPr lang="en-US" sz="3600" b="1" dirty="0">
                  <a:solidFill>
                    <a:schemeClr val="accent1"/>
                  </a:solidFill>
                  <a:latin typeface="+mj-lt"/>
                </a:rPr>
                <a:t>Delaware</a:t>
              </a:r>
            </a:p>
          </p:txBody>
        </p:sp>
        <p:grpSp>
          <p:nvGrpSpPr>
            <p:cNvPr id="21" name="Group 20">
              <a:extLst>
                <a:ext uri="{FF2B5EF4-FFF2-40B4-BE49-F238E27FC236}">
                  <a16:creationId xmlns:a16="http://schemas.microsoft.com/office/drawing/2014/main" id="{593AD64F-591D-1A24-F2A5-9B52C1A5A740}"/>
                </a:ext>
              </a:extLst>
            </p:cNvPr>
            <p:cNvGrpSpPr/>
            <p:nvPr/>
          </p:nvGrpSpPr>
          <p:grpSpPr>
            <a:xfrm>
              <a:off x="711694" y="1900802"/>
              <a:ext cx="3784106" cy="700332"/>
              <a:chOff x="711694" y="2884475"/>
              <a:chExt cx="3784106" cy="700332"/>
            </a:xfrm>
          </p:grpSpPr>
          <p:grpSp>
            <p:nvGrpSpPr>
              <p:cNvPr id="12" name="Group 11">
                <a:extLst>
                  <a:ext uri="{FF2B5EF4-FFF2-40B4-BE49-F238E27FC236}">
                    <a16:creationId xmlns:a16="http://schemas.microsoft.com/office/drawing/2014/main" id="{7393D7F8-EC86-D2AE-D624-BF88DC38FB4A}"/>
                  </a:ext>
                </a:extLst>
              </p:cNvPr>
              <p:cNvGrpSpPr/>
              <p:nvPr/>
            </p:nvGrpSpPr>
            <p:grpSpPr>
              <a:xfrm>
                <a:off x="711694" y="2884475"/>
                <a:ext cx="3784106" cy="700332"/>
                <a:chOff x="7203297" y="3420335"/>
                <a:chExt cx="3784106" cy="700332"/>
              </a:xfrm>
            </p:grpSpPr>
            <p:sp>
              <p:nvSpPr>
                <p:cNvPr id="16" name="Oval 15">
                  <a:extLst>
                    <a:ext uri="{FF2B5EF4-FFF2-40B4-BE49-F238E27FC236}">
                      <a16:creationId xmlns:a16="http://schemas.microsoft.com/office/drawing/2014/main" id="{DD0D62F5-E6BC-31CE-AC10-5ED603DC7528}"/>
                    </a:ext>
                  </a:extLst>
                </p:cNvPr>
                <p:cNvSpPr/>
                <p:nvPr/>
              </p:nvSpPr>
              <p:spPr>
                <a:xfrm>
                  <a:off x="7203297" y="3420335"/>
                  <a:ext cx="700332" cy="700332"/>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42A7D23-E105-A683-B5E1-1EF10975103E}"/>
                    </a:ext>
                  </a:extLst>
                </p:cNvPr>
                <p:cNvSpPr txBox="1"/>
                <p:nvPr/>
              </p:nvSpPr>
              <p:spPr>
                <a:xfrm>
                  <a:off x="8071696" y="3476954"/>
                  <a:ext cx="2915707" cy="584775"/>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Pro-business legal environment.</a:t>
                  </a:r>
                </a:p>
              </p:txBody>
            </p:sp>
          </p:grpSp>
          <p:pic>
            <p:nvPicPr>
              <p:cNvPr id="9" name="Picture 2" descr="Auction ">
                <a:extLst>
                  <a:ext uri="{FF2B5EF4-FFF2-40B4-BE49-F238E27FC236}">
                    <a16:creationId xmlns:a16="http://schemas.microsoft.com/office/drawing/2014/main" id="{3274E4A4-8963-B3CD-9A32-7571D8810AFC}"/>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7468" y="3092187"/>
                <a:ext cx="284021" cy="2840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76B67272-8E45-721B-7A78-CB78DFB4C595}"/>
                </a:ext>
              </a:extLst>
            </p:cNvPr>
            <p:cNvGrpSpPr/>
            <p:nvPr/>
          </p:nvGrpSpPr>
          <p:grpSpPr>
            <a:xfrm>
              <a:off x="711694" y="3007085"/>
              <a:ext cx="4303651" cy="830997"/>
              <a:chOff x="711694" y="2933558"/>
              <a:chExt cx="4303651" cy="830997"/>
            </a:xfrm>
          </p:grpSpPr>
          <p:grpSp>
            <p:nvGrpSpPr>
              <p:cNvPr id="18" name="Group 17">
                <a:extLst>
                  <a:ext uri="{FF2B5EF4-FFF2-40B4-BE49-F238E27FC236}">
                    <a16:creationId xmlns:a16="http://schemas.microsoft.com/office/drawing/2014/main" id="{D0BEAD08-DED9-B999-591D-FEF48DC5EFA8}"/>
                  </a:ext>
                </a:extLst>
              </p:cNvPr>
              <p:cNvGrpSpPr/>
              <p:nvPr/>
            </p:nvGrpSpPr>
            <p:grpSpPr>
              <a:xfrm>
                <a:off x="711694" y="2933558"/>
                <a:ext cx="4303651" cy="830997"/>
                <a:chOff x="7203297" y="3418903"/>
                <a:chExt cx="4303651" cy="830997"/>
              </a:xfrm>
            </p:grpSpPr>
            <p:sp>
              <p:nvSpPr>
                <p:cNvPr id="19" name="Oval 18">
                  <a:extLst>
                    <a:ext uri="{FF2B5EF4-FFF2-40B4-BE49-F238E27FC236}">
                      <a16:creationId xmlns:a16="http://schemas.microsoft.com/office/drawing/2014/main" id="{EF574654-52E4-122C-72EB-8F367598E2EA}"/>
                    </a:ext>
                  </a:extLst>
                </p:cNvPr>
                <p:cNvSpPr/>
                <p:nvPr/>
              </p:nvSpPr>
              <p:spPr>
                <a:xfrm>
                  <a:off x="7203297" y="3420335"/>
                  <a:ext cx="700332" cy="700332"/>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83D50F4-5E59-6EFF-AD79-833A6F234105}"/>
                    </a:ext>
                  </a:extLst>
                </p:cNvPr>
                <p:cNvSpPr txBox="1"/>
                <p:nvPr/>
              </p:nvSpPr>
              <p:spPr>
                <a:xfrm>
                  <a:off x="8071696" y="3418903"/>
                  <a:ext cx="3435252" cy="830997"/>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Preferred by large corporations due to its Court of Chancery for business disputes.</a:t>
                  </a:r>
                </a:p>
              </p:txBody>
            </p:sp>
          </p:grpSp>
          <p:pic>
            <p:nvPicPr>
              <p:cNvPr id="3074" name="Picture 2" descr="Corporation ">
                <a:extLst>
                  <a:ext uri="{FF2B5EF4-FFF2-40B4-BE49-F238E27FC236}">
                    <a16:creationId xmlns:a16="http://schemas.microsoft.com/office/drawing/2014/main" id="{3E05A128-C49A-9004-1657-ADFC472E0999}"/>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0544" y="3124200"/>
                <a:ext cx="304800" cy="3048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437A38E1-5BAF-C6E5-D4FB-D0E9C614128D}"/>
                </a:ext>
              </a:extLst>
            </p:cNvPr>
            <p:cNvGrpSpPr/>
            <p:nvPr/>
          </p:nvGrpSpPr>
          <p:grpSpPr>
            <a:xfrm>
              <a:off x="-526473" y="4244032"/>
              <a:ext cx="5721928" cy="1159241"/>
              <a:chOff x="-526473" y="4244032"/>
              <a:chExt cx="5721928" cy="1159241"/>
            </a:xfrm>
          </p:grpSpPr>
          <p:sp>
            <p:nvSpPr>
              <p:cNvPr id="22" name="Rectangle: Rounded Corners 21">
                <a:extLst>
                  <a:ext uri="{FF2B5EF4-FFF2-40B4-BE49-F238E27FC236}">
                    <a16:creationId xmlns:a16="http://schemas.microsoft.com/office/drawing/2014/main" id="{31297EDD-C057-A908-9418-4885C417F0F7}"/>
                  </a:ext>
                </a:extLst>
              </p:cNvPr>
              <p:cNvSpPr/>
              <p:nvPr/>
            </p:nvSpPr>
            <p:spPr>
              <a:xfrm>
                <a:off x="-526473" y="4244032"/>
                <a:ext cx="5721928" cy="1159241"/>
              </a:xfrm>
              <a:prstGeom prst="roundRect">
                <a:avLst>
                  <a:gd name="adj" fmla="val 5318"/>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2706227A-D8E0-80F9-5A24-830F83B4CC5E}"/>
                  </a:ext>
                </a:extLst>
              </p:cNvPr>
              <p:cNvGrpSpPr/>
              <p:nvPr/>
            </p:nvGrpSpPr>
            <p:grpSpPr>
              <a:xfrm>
                <a:off x="711694" y="4431295"/>
                <a:ext cx="4303651" cy="861774"/>
                <a:chOff x="7203297" y="3380214"/>
                <a:chExt cx="4303651" cy="861774"/>
              </a:xfrm>
            </p:grpSpPr>
            <p:sp>
              <p:nvSpPr>
                <p:cNvPr id="24" name="Oval 23">
                  <a:extLst>
                    <a:ext uri="{FF2B5EF4-FFF2-40B4-BE49-F238E27FC236}">
                      <a16:creationId xmlns:a16="http://schemas.microsoft.com/office/drawing/2014/main" id="{4120D47C-2AD3-3F12-0566-F6771DAA8BBD}"/>
                    </a:ext>
                  </a:extLst>
                </p:cNvPr>
                <p:cNvSpPr/>
                <p:nvPr/>
              </p:nvSpPr>
              <p:spPr>
                <a:xfrm>
                  <a:off x="7203297" y="3420335"/>
                  <a:ext cx="700332" cy="7003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F40D04F-24DA-1163-4636-E557D47F5915}"/>
                    </a:ext>
                  </a:extLst>
                </p:cNvPr>
                <p:cNvSpPr txBox="1"/>
                <p:nvPr/>
              </p:nvSpPr>
              <p:spPr>
                <a:xfrm>
                  <a:off x="8071696" y="3380214"/>
                  <a:ext cx="3435252" cy="861774"/>
                </a:xfrm>
                <a:prstGeom prst="rect">
                  <a:avLst/>
                </a:prstGeom>
                <a:noFill/>
              </p:spPr>
              <p:txBody>
                <a:bodyPr wrap="square">
                  <a:spAutoFit/>
                </a:bodyPr>
                <a:lstStyle/>
                <a:p>
                  <a:r>
                    <a:rPr lang="en-US" b="1" dirty="0">
                      <a:solidFill>
                        <a:schemeClr val="tx1">
                          <a:lumMod val="65000"/>
                          <a:lumOff val="35000"/>
                        </a:schemeClr>
                      </a:solidFill>
                      <a:latin typeface="Roboto" panose="02000000000000000000" pitchFamily="2" charset="0"/>
                      <a:ea typeface="Roboto" panose="02000000000000000000" pitchFamily="2" charset="0"/>
                    </a:rPr>
                    <a:t>Drawbacks</a:t>
                  </a:r>
                </a:p>
                <a:p>
                  <a:r>
                    <a:rPr lang="en-US" sz="1600" dirty="0">
                      <a:solidFill>
                        <a:schemeClr val="tx1">
                          <a:lumMod val="65000"/>
                          <a:lumOff val="35000"/>
                        </a:schemeClr>
                      </a:solidFill>
                      <a:latin typeface="Roboto" panose="02000000000000000000" pitchFamily="2" charset="0"/>
                      <a:ea typeface="Roboto" panose="02000000000000000000" pitchFamily="2" charset="0"/>
                    </a:rPr>
                    <a:t>Annual franchise tax can be costly.</a:t>
                  </a:r>
                </a:p>
                <a:p>
                  <a:r>
                    <a:rPr lang="en-US" sz="1600" dirty="0">
                      <a:solidFill>
                        <a:schemeClr val="tx1">
                          <a:lumMod val="65000"/>
                          <a:lumOff val="35000"/>
                        </a:schemeClr>
                      </a:solidFill>
                      <a:latin typeface="Roboto" panose="02000000000000000000" pitchFamily="2" charset="0"/>
                      <a:ea typeface="Roboto" panose="02000000000000000000" pitchFamily="2" charset="0"/>
                    </a:rPr>
                    <a:t>Lack of Privacy.</a:t>
                  </a:r>
                </a:p>
              </p:txBody>
            </p:sp>
          </p:grpSp>
          <p:pic>
            <p:nvPicPr>
              <p:cNvPr id="3076" name="Picture 4" descr="Error ">
                <a:extLst>
                  <a:ext uri="{FF2B5EF4-FFF2-40B4-BE49-F238E27FC236}">
                    <a16:creationId xmlns:a16="http://schemas.microsoft.com/office/drawing/2014/main" id="{DEEC1823-6872-BF0F-0C5A-E1D55D2B13FD}"/>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8163" y="4672092"/>
                <a:ext cx="311864" cy="31186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6" name="Picture 5" descr="A river running through a city&#10;&#10;Description automatically generated">
            <a:extLst>
              <a:ext uri="{FF2B5EF4-FFF2-40B4-BE49-F238E27FC236}">
                <a16:creationId xmlns:a16="http://schemas.microsoft.com/office/drawing/2014/main" id="{B7F396B0-D9A4-BDD7-A1A2-D63EC7E9B3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9017" y="350185"/>
            <a:ext cx="5960293" cy="5960293"/>
          </a:xfrm>
          <a:prstGeom prst="rect">
            <a:avLst/>
          </a:prstGeom>
        </p:spPr>
      </p:pic>
    </p:spTree>
    <p:extLst>
      <p:ext uri="{BB962C8B-B14F-4D97-AF65-F5344CB8AC3E}">
        <p14:creationId xmlns:p14="http://schemas.microsoft.com/office/powerpoint/2010/main" val="124447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81690C-24DE-AE9A-C449-CC2D005800BC}"/>
              </a:ext>
            </a:extLst>
          </p:cNvPr>
          <p:cNvSpPr>
            <a:spLocks noGrp="1"/>
          </p:cNvSpPr>
          <p:nvPr>
            <p:ph type="sldNum" sz="quarter" idx="12"/>
          </p:nvPr>
        </p:nvSpPr>
        <p:spPr/>
        <p:txBody>
          <a:bodyPr/>
          <a:lstStyle/>
          <a:p>
            <a:fld id="{D92F42F6-3E29-46CD-8D6D-8779DDC56208}" type="slidenum">
              <a:rPr lang="en-US" smtClean="0"/>
              <a:t>14</a:t>
            </a:fld>
            <a:endParaRPr lang="en-US"/>
          </a:p>
        </p:txBody>
      </p:sp>
      <p:grpSp>
        <p:nvGrpSpPr>
          <p:cNvPr id="3" name="Group 2">
            <a:extLst>
              <a:ext uri="{FF2B5EF4-FFF2-40B4-BE49-F238E27FC236}">
                <a16:creationId xmlns:a16="http://schemas.microsoft.com/office/drawing/2014/main" id="{E5433AA6-3D29-5C07-88A1-5202F3165757}"/>
              </a:ext>
            </a:extLst>
          </p:cNvPr>
          <p:cNvGrpSpPr/>
          <p:nvPr/>
        </p:nvGrpSpPr>
        <p:grpSpPr>
          <a:xfrm>
            <a:off x="6096000" y="1131481"/>
            <a:ext cx="6096000" cy="4595039"/>
            <a:chOff x="693683" y="808234"/>
            <a:chExt cx="6096000" cy="4595039"/>
          </a:xfrm>
        </p:grpSpPr>
        <p:sp>
          <p:nvSpPr>
            <p:cNvPr id="4" name="TextBox 3">
              <a:extLst>
                <a:ext uri="{FF2B5EF4-FFF2-40B4-BE49-F238E27FC236}">
                  <a16:creationId xmlns:a16="http://schemas.microsoft.com/office/drawing/2014/main" id="{1908F565-3AAB-5948-EC6E-7F37D394727C}"/>
                </a:ext>
              </a:extLst>
            </p:cNvPr>
            <p:cNvSpPr txBox="1"/>
            <p:nvPr/>
          </p:nvSpPr>
          <p:spPr>
            <a:xfrm>
              <a:off x="753614" y="808234"/>
              <a:ext cx="3758332" cy="646331"/>
            </a:xfrm>
            <a:prstGeom prst="rect">
              <a:avLst/>
            </a:prstGeom>
            <a:noFill/>
          </p:spPr>
          <p:txBody>
            <a:bodyPr wrap="square">
              <a:spAutoFit/>
            </a:bodyPr>
            <a:lstStyle/>
            <a:p>
              <a:r>
                <a:rPr lang="en-US" sz="3600" b="1" dirty="0">
                  <a:solidFill>
                    <a:schemeClr val="accent1"/>
                  </a:solidFill>
                  <a:latin typeface="+mj-lt"/>
                </a:rPr>
                <a:t>Nevada</a:t>
              </a:r>
            </a:p>
          </p:txBody>
        </p:sp>
        <p:grpSp>
          <p:nvGrpSpPr>
            <p:cNvPr id="17" name="Group 16">
              <a:extLst>
                <a:ext uri="{FF2B5EF4-FFF2-40B4-BE49-F238E27FC236}">
                  <a16:creationId xmlns:a16="http://schemas.microsoft.com/office/drawing/2014/main" id="{8A6235BD-47F8-77EC-C0B7-F411E32CD438}"/>
                </a:ext>
              </a:extLst>
            </p:cNvPr>
            <p:cNvGrpSpPr/>
            <p:nvPr/>
          </p:nvGrpSpPr>
          <p:grpSpPr>
            <a:xfrm>
              <a:off x="891320" y="1900802"/>
              <a:ext cx="3856058" cy="700332"/>
              <a:chOff x="7382923" y="3420335"/>
              <a:chExt cx="3856058" cy="700332"/>
            </a:xfrm>
          </p:grpSpPr>
          <p:sp>
            <p:nvSpPr>
              <p:cNvPr id="19" name="Oval 18">
                <a:extLst>
                  <a:ext uri="{FF2B5EF4-FFF2-40B4-BE49-F238E27FC236}">
                    <a16:creationId xmlns:a16="http://schemas.microsoft.com/office/drawing/2014/main" id="{0B2AD3D7-808F-467C-CBD4-EAA7191BB858}"/>
                  </a:ext>
                </a:extLst>
              </p:cNvPr>
              <p:cNvSpPr/>
              <p:nvPr/>
            </p:nvSpPr>
            <p:spPr>
              <a:xfrm>
                <a:off x="7382923" y="3420335"/>
                <a:ext cx="700332" cy="700332"/>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218C311-5A13-2775-09B6-211C0C84A634}"/>
                  </a:ext>
                </a:extLst>
              </p:cNvPr>
              <p:cNvSpPr txBox="1"/>
              <p:nvPr/>
            </p:nvSpPr>
            <p:spPr>
              <a:xfrm>
                <a:off x="8251322" y="3476954"/>
                <a:ext cx="2987659" cy="584775"/>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No state income tax or corporate tax.</a:t>
                </a:r>
              </a:p>
            </p:txBody>
          </p:sp>
        </p:grpSp>
        <p:grpSp>
          <p:nvGrpSpPr>
            <p:cNvPr id="13" name="Group 12">
              <a:extLst>
                <a:ext uri="{FF2B5EF4-FFF2-40B4-BE49-F238E27FC236}">
                  <a16:creationId xmlns:a16="http://schemas.microsoft.com/office/drawing/2014/main" id="{677C04A3-987C-B03D-3EE4-5BC792F0DD09}"/>
                </a:ext>
              </a:extLst>
            </p:cNvPr>
            <p:cNvGrpSpPr/>
            <p:nvPr/>
          </p:nvGrpSpPr>
          <p:grpSpPr>
            <a:xfrm>
              <a:off x="891320" y="3008517"/>
              <a:ext cx="4303651" cy="700332"/>
              <a:chOff x="7382923" y="3420335"/>
              <a:chExt cx="4303651" cy="700332"/>
            </a:xfrm>
          </p:grpSpPr>
          <p:sp>
            <p:nvSpPr>
              <p:cNvPr id="15" name="Oval 14">
                <a:extLst>
                  <a:ext uri="{FF2B5EF4-FFF2-40B4-BE49-F238E27FC236}">
                    <a16:creationId xmlns:a16="http://schemas.microsoft.com/office/drawing/2014/main" id="{E601A579-BDDE-9317-D333-E11E480C6E12}"/>
                  </a:ext>
                </a:extLst>
              </p:cNvPr>
              <p:cNvSpPr/>
              <p:nvPr/>
            </p:nvSpPr>
            <p:spPr>
              <a:xfrm>
                <a:off x="7382923" y="3420335"/>
                <a:ext cx="700332" cy="700332"/>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8D4A2A9-76DC-0C38-B1ED-A326CDAAC2F5}"/>
                  </a:ext>
                </a:extLst>
              </p:cNvPr>
              <p:cNvSpPr txBox="1"/>
              <p:nvPr/>
            </p:nvSpPr>
            <p:spPr>
              <a:xfrm>
                <a:off x="8251322" y="3607027"/>
                <a:ext cx="3435252" cy="338554"/>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Privacy-friendly laws.</a:t>
                </a:r>
              </a:p>
            </p:txBody>
          </p:sp>
        </p:grpSp>
        <p:grpSp>
          <p:nvGrpSpPr>
            <p:cNvPr id="7" name="Group 6">
              <a:extLst>
                <a:ext uri="{FF2B5EF4-FFF2-40B4-BE49-F238E27FC236}">
                  <a16:creationId xmlns:a16="http://schemas.microsoft.com/office/drawing/2014/main" id="{E83B3FC9-8CC9-CA66-991A-611DC9CF525F}"/>
                </a:ext>
              </a:extLst>
            </p:cNvPr>
            <p:cNvGrpSpPr/>
            <p:nvPr/>
          </p:nvGrpSpPr>
          <p:grpSpPr>
            <a:xfrm>
              <a:off x="693683" y="4244032"/>
              <a:ext cx="6096000" cy="1159241"/>
              <a:chOff x="693683" y="4244032"/>
              <a:chExt cx="6096000" cy="1159241"/>
            </a:xfrm>
          </p:grpSpPr>
          <p:sp>
            <p:nvSpPr>
              <p:cNvPr id="8" name="Rectangle: Rounded Corners 7">
                <a:extLst>
                  <a:ext uri="{FF2B5EF4-FFF2-40B4-BE49-F238E27FC236}">
                    <a16:creationId xmlns:a16="http://schemas.microsoft.com/office/drawing/2014/main" id="{CF079BD3-0F7F-F072-4DE8-E72500B665C8}"/>
                  </a:ext>
                </a:extLst>
              </p:cNvPr>
              <p:cNvSpPr/>
              <p:nvPr/>
            </p:nvSpPr>
            <p:spPr>
              <a:xfrm>
                <a:off x="693683" y="4244032"/>
                <a:ext cx="6096000" cy="1159241"/>
              </a:xfrm>
              <a:prstGeom prst="roundRect">
                <a:avLst>
                  <a:gd name="adj" fmla="val 8038"/>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2737761-7C2D-CB59-F40E-425B4E0B6295}"/>
                  </a:ext>
                </a:extLst>
              </p:cNvPr>
              <p:cNvGrpSpPr/>
              <p:nvPr/>
            </p:nvGrpSpPr>
            <p:grpSpPr>
              <a:xfrm>
                <a:off x="898163" y="4471416"/>
                <a:ext cx="5418553" cy="700332"/>
                <a:chOff x="7389766" y="3420335"/>
                <a:chExt cx="5418553" cy="700332"/>
              </a:xfrm>
            </p:grpSpPr>
            <p:sp>
              <p:nvSpPr>
                <p:cNvPr id="11" name="Oval 10">
                  <a:extLst>
                    <a:ext uri="{FF2B5EF4-FFF2-40B4-BE49-F238E27FC236}">
                      <a16:creationId xmlns:a16="http://schemas.microsoft.com/office/drawing/2014/main" id="{3A0E7CA4-DED2-819D-0B17-56EC7C7A841F}"/>
                    </a:ext>
                  </a:extLst>
                </p:cNvPr>
                <p:cNvSpPr/>
                <p:nvPr/>
              </p:nvSpPr>
              <p:spPr>
                <a:xfrm>
                  <a:off x="7389766" y="3420335"/>
                  <a:ext cx="700332" cy="7003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E7F7AAE-47E3-F356-EDE2-CF88D367369A}"/>
                    </a:ext>
                  </a:extLst>
                </p:cNvPr>
                <p:cNvSpPr txBox="1"/>
                <p:nvPr/>
              </p:nvSpPr>
              <p:spPr>
                <a:xfrm>
                  <a:off x="8258165" y="3476579"/>
                  <a:ext cx="4550154" cy="615553"/>
                </a:xfrm>
                <a:prstGeom prst="rect">
                  <a:avLst/>
                </a:prstGeom>
                <a:noFill/>
              </p:spPr>
              <p:txBody>
                <a:bodyPr wrap="square">
                  <a:spAutoFit/>
                </a:bodyPr>
                <a:lstStyle/>
                <a:p>
                  <a:r>
                    <a:rPr lang="en-US" b="1" dirty="0">
                      <a:solidFill>
                        <a:schemeClr val="tx1">
                          <a:lumMod val="65000"/>
                          <a:lumOff val="35000"/>
                        </a:schemeClr>
                      </a:solidFill>
                      <a:latin typeface="Roboto" panose="02000000000000000000" pitchFamily="2" charset="0"/>
                      <a:ea typeface="Roboto" panose="02000000000000000000" pitchFamily="2" charset="0"/>
                    </a:rPr>
                    <a:t>Drawback</a:t>
                  </a:r>
                </a:p>
                <a:p>
                  <a:r>
                    <a:rPr lang="en-US" sz="1600" dirty="0">
                      <a:solidFill>
                        <a:schemeClr val="tx1">
                          <a:lumMod val="65000"/>
                          <a:lumOff val="35000"/>
                        </a:schemeClr>
                      </a:solidFill>
                      <a:latin typeface="Roboto" panose="02000000000000000000" pitchFamily="2" charset="0"/>
                      <a:ea typeface="Roboto" panose="02000000000000000000" pitchFamily="2" charset="0"/>
                    </a:rPr>
                    <a:t>Higher initial and ongoing filing fees.</a:t>
                  </a:r>
                </a:p>
              </p:txBody>
            </p:sp>
          </p:grpSp>
          <p:pic>
            <p:nvPicPr>
              <p:cNvPr id="10" name="Picture 4" descr="Error ">
                <a:extLst>
                  <a:ext uri="{FF2B5EF4-FFF2-40B4-BE49-F238E27FC236}">
                    <a16:creationId xmlns:a16="http://schemas.microsoft.com/office/drawing/2014/main" id="{F7BA6430-7E30-7353-EE3F-142A1ACBEB83}"/>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2880" y="4672092"/>
                <a:ext cx="311864" cy="31186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2" name="Picture 21">
            <a:extLst>
              <a:ext uri="{FF2B5EF4-FFF2-40B4-BE49-F238E27FC236}">
                <a16:creationId xmlns:a16="http://schemas.microsoft.com/office/drawing/2014/main" id="{6EE25F21-9A1C-693B-6E9A-7EE048461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688413" y="187792"/>
            <a:ext cx="5440277" cy="6022428"/>
          </a:xfrm>
          <a:prstGeom prst="rect">
            <a:avLst/>
          </a:prstGeom>
        </p:spPr>
      </p:pic>
      <p:pic>
        <p:nvPicPr>
          <p:cNvPr id="5122" name="Picture 2" descr="Tax ">
            <a:extLst>
              <a:ext uri="{FF2B5EF4-FFF2-40B4-BE49-F238E27FC236}">
                <a16:creationId xmlns:a16="http://schemas.microsoft.com/office/drawing/2014/main" id="{7D80679D-481C-6801-9431-9A0ADF5409D1}"/>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08756" y="2432686"/>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le ">
            <a:extLst>
              <a:ext uri="{FF2B5EF4-FFF2-40B4-BE49-F238E27FC236}">
                <a16:creationId xmlns:a16="http://schemas.microsoft.com/office/drawing/2014/main" id="{4A35D510-5F37-8C8F-B1BE-91AB13353C6C}"/>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08756" y="3541632"/>
            <a:ext cx="296943" cy="2969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ity with mountains in the background&#10;&#10;Description automatically generated">
            <a:extLst>
              <a:ext uri="{FF2B5EF4-FFF2-40B4-BE49-F238E27FC236}">
                <a16:creationId xmlns:a16="http://schemas.microsoft.com/office/drawing/2014/main" id="{CE7FE722-4D09-A552-3359-AF5449A39A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264" y="431575"/>
            <a:ext cx="5800378" cy="5800378"/>
          </a:xfrm>
          <a:prstGeom prst="rect">
            <a:avLst/>
          </a:prstGeom>
        </p:spPr>
      </p:pic>
    </p:spTree>
    <p:extLst>
      <p:ext uri="{BB962C8B-B14F-4D97-AF65-F5344CB8AC3E}">
        <p14:creationId xmlns:p14="http://schemas.microsoft.com/office/powerpoint/2010/main" val="3948397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641485-8070-4FBB-6213-0F3BB71C9E63}"/>
              </a:ext>
            </a:extLst>
          </p:cNvPr>
          <p:cNvSpPr>
            <a:spLocks noGrp="1"/>
          </p:cNvSpPr>
          <p:nvPr>
            <p:ph type="sldNum" sz="quarter" idx="12"/>
          </p:nvPr>
        </p:nvSpPr>
        <p:spPr/>
        <p:txBody>
          <a:bodyPr/>
          <a:lstStyle/>
          <a:p>
            <a:fld id="{D92F42F6-3E29-46CD-8D6D-8779DDC56208}" type="slidenum">
              <a:rPr lang="en-US" smtClean="0"/>
              <a:t>15</a:t>
            </a:fld>
            <a:endParaRPr lang="en-US"/>
          </a:p>
        </p:txBody>
      </p:sp>
      <p:pic>
        <p:nvPicPr>
          <p:cNvPr id="7" name="Picture 6">
            <a:extLst>
              <a:ext uri="{FF2B5EF4-FFF2-40B4-BE49-F238E27FC236}">
                <a16:creationId xmlns:a16="http://schemas.microsoft.com/office/drawing/2014/main" id="{CD84BBD1-4926-3BF8-F897-8B99538AC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046" y="1"/>
            <a:ext cx="5843954" cy="3661858"/>
          </a:xfrm>
          <a:prstGeom prst="rect">
            <a:avLst/>
          </a:prstGeom>
        </p:spPr>
      </p:pic>
      <p:sp>
        <p:nvSpPr>
          <p:cNvPr id="9" name="TextBox 8">
            <a:extLst>
              <a:ext uri="{FF2B5EF4-FFF2-40B4-BE49-F238E27FC236}">
                <a16:creationId xmlns:a16="http://schemas.microsoft.com/office/drawing/2014/main" id="{4BA07D92-C4BC-8CDE-8558-A5BE7A6EA6B8}"/>
              </a:ext>
            </a:extLst>
          </p:cNvPr>
          <p:cNvSpPr txBox="1"/>
          <p:nvPr/>
        </p:nvSpPr>
        <p:spPr>
          <a:xfrm>
            <a:off x="555338" y="1131480"/>
            <a:ext cx="3758332" cy="646331"/>
          </a:xfrm>
          <a:prstGeom prst="rect">
            <a:avLst/>
          </a:prstGeom>
          <a:noFill/>
        </p:spPr>
        <p:txBody>
          <a:bodyPr wrap="square">
            <a:spAutoFit/>
          </a:bodyPr>
          <a:lstStyle/>
          <a:p>
            <a:r>
              <a:rPr lang="en-US" sz="3600" b="1" dirty="0">
                <a:solidFill>
                  <a:schemeClr val="accent1"/>
                </a:solidFill>
                <a:latin typeface="+mj-lt"/>
              </a:rPr>
              <a:t>Wyoming</a:t>
            </a:r>
          </a:p>
        </p:txBody>
      </p:sp>
      <p:grpSp>
        <p:nvGrpSpPr>
          <p:cNvPr id="22" name="Group 21">
            <a:extLst>
              <a:ext uri="{FF2B5EF4-FFF2-40B4-BE49-F238E27FC236}">
                <a16:creationId xmlns:a16="http://schemas.microsoft.com/office/drawing/2014/main" id="{1295F201-1270-6758-546E-FF6BC0F1A203}"/>
              </a:ext>
            </a:extLst>
          </p:cNvPr>
          <p:cNvGrpSpPr/>
          <p:nvPr/>
        </p:nvGrpSpPr>
        <p:grpSpPr>
          <a:xfrm>
            <a:off x="693044" y="2224048"/>
            <a:ext cx="3856058" cy="700332"/>
            <a:chOff x="7203297" y="3420335"/>
            <a:chExt cx="3856058" cy="700332"/>
          </a:xfrm>
        </p:grpSpPr>
        <p:sp>
          <p:nvSpPr>
            <p:cNvPr id="24" name="Oval 23">
              <a:extLst>
                <a:ext uri="{FF2B5EF4-FFF2-40B4-BE49-F238E27FC236}">
                  <a16:creationId xmlns:a16="http://schemas.microsoft.com/office/drawing/2014/main" id="{1A10383A-EC4C-971C-69DE-2846B10D60C6}"/>
                </a:ext>
              </a:extLst>
            </p:cNvPr>
            <p:cNvSpPr/>
            <p:nvPr/>
          </p:nvSpPr>
          <p:spPr>
            <a:xfrm>
              <a:off x="7203297" y="3420335"/>
              <a:ext cx="700332" cy="700332"/>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FA181C2-A171-45EC-9466-5F21D1E1ECE7}"/>
                </a:ext>
              </a:extLst>
            </p:cNvPr>
            <p:cNvSpPr txBox="1"/>
            <p:nvPr/>
          </p:nvSpPr>
          <p:spPr>
            <a:xfrm>
              <a:off x="8071696" y="3599294"/>
              <a:ext cx="2987659" cy="338554"/>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No state income tax.</a:t>
              </a:r>
            </a:p>
          </p:txBody>
        </p:sp>
      </p:grpSp>
      <p:grpSp>
        <p:nvGrpSpPr>
          <p:cNvPr id="27" name="Group 26">
            <a:extLst>
              <a:ext uri="{FF2B5EF4-FFF2-40B4-BE49-F238E27FC236}">
                <a16:creationId xmlns:a16="http://schemas.microsoft.com/office/drawing/2014/main" id="{4FE0B7F5-5E87-BE9E-2060-5E056FF5E3F8}"/>
              </a:ext>
            </a:extLst>
          </p:cNvPr>
          <p:cNvGrpSpPr/>
          <p:nvPr/>
        </p:nvGrpSpPr>
        <p:grpSpPr>
          <a:xfrm>
            <a:off x="693044" y="3441082"/>
            <a:ext cx="3856058" cy="700332"/>
            <a:chOff x="7203297" y="3420335"/>
            <a:chExt cx="3856058" cy="700332"/>
          </a:xfrm>
        </p:grpSpPr>
        <p:sp>
          <p:nvSpPr>
            <p:cNvPr id="28" name="Oval 27">
              <a:extLst>
                <a:ext uri="{FF2B5EF4-FFF2-40B4-BE49-F238E27FC236}">
                  <a16:creationId xmlns:a16="http://schemas.microsoft.com/office/drawing/2014/main" id="{1EB1AB89-012F-1533-B426-A01D3BA84BDD}"/>
                </a:ext>
              </a:extLst>
            </p:cNvPr>
            <p:cNvSpPr/>
            <p:nvPr/>
          </p:nvSpPr>
          <p:spPr>
            <a:xfrm>
              <a:off x="7203297" y="3420335"/>
              <a:ext cx="700332" cy="700332"/>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72514EE-543D-354F-7EC6-C9D85C4464E8}"/>
                </a:ext>
              </a:extLst>
            </p:cNvPr>
            <p:cNvSpPr txBox="1"/>
            <p:nvPr/>
          </p:nvSpPr>
          <p:spPr>
            <a:xfrm>
              <a:off x="8071696" y="3599294"/>
              <a:ext cx="2987659" cy="338554"/>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Low filing and annual fees.</a:t>
              </a:r>
            </a:p>
          </p:txBody>
        </p:sp>
      </p:grpSp>
      <p:grpSp>
        <p:nvGrpSpPr>
          <p:cNvPr id="30" name="Group 29">
            <a:extLst>
              <a:ext uri="{FF2B5EF4-FFF2-40B4-BE49-F238E27FC236}">
                <a16:creationId xmlns:a16="http://schemas.microsoft.com/office/drawing/2014/main" id="{06E06F39-EA41-7BE2-1ADF-093962ED8079}"/>
              </a:ext>
            </a:extLst>
          </p:cNvPr>
          <p:cNvGrpSpPr/>
          <p:nvPr/>
        </p:nvGrpSpPr>
        <p:grpSpPr>
          <a:xfrm>
            <a:off x="693044" y="4658115"/>
            <a:ext cx="4424079" cy="700332"/>
            <a:chOff x="7203297" y="3420335"/>
            <a:chExt cx="4424079" cy="700332"/>
          </a:xfrm>
        </p:grpSpPr>
        <p:sp>
          <p:nvSpPr>
            <p:cNvPr id="31" name="Oval 30">
              <a:extLst>
                <a:ext uri="{FF2B5EF4-FFF2-40B4-BE49-F238E27FC236}">
                  <a16:creationId xmlns:a16="http://schemas.microsoft.com/office/drawing/2014/main" id="{32984F0F-B38A-0D1E-BFF3-3AC044E19D97}"/>
                </a:ext>
              </a:extLst>
            </p:cNvPr>
            <p:cNvSpPr/>
            <p:nvPr/>
          </p:nvSpPr>
          <p:spPr>
            <a:xfrm>
              <a:off x="7203297" y="3420335"/>
              <a:ext cx="700332" cy="700332"/>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E45578E-816A-36E4-E9A6-30B01A4EB857}"/>
                </a:ext>
              </a:extLst>
            </p:cNvPr>
            <p:cNvSpPr txBox="1"/>
            <p:nvPr/>
          </p:nvSpPr>
          <p:spPr>
            <a:xfrm>
              <a:off x="8071696" y="3498959"/>
              <a:ext cx="3555680" cy="584775"/>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Strong privacy protections (e.g., no public disclosure of LLC members).</a:t>
              </a:r>
            </a:p>
          </p:txBody>
        </p:sp>
      </p:grpSp>
      <p:pic>
        <p:nvPicPr>
          <p:cNvPr id="33" name="Picture 2" descr="Tax ">
            <a:extLst>
              <a:ext uri="{FF2B5EF4-FFF2-40B4-BE49-F238E27FC236}">
                <a16:creationId xmlns:a16="http://schemas.microsoft.com/office/drawing/2014/main" id="{610F8A4B-FDE0-108A-8F39-78C0B26E6888}"/>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8509" y="2432686"/>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ow price ">
            <a:extLst>
              <a:ext uri="{FF2B5EF4-FFF2-40B4-BE49-F238E27FC236}">
                <a16:creationId xmlns:a16="http://schemas.microsoft.com/office/drawing/2014/main" id="{91179B51-C2A0-476F-1625-BB12820D046E}"/>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78089" y="3661859"/>
            <a:ext cx="316882" cy="3168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File ">
            <a:extLst>
              <a:ext uri="{FF2B5EF4-FFF2-40B4-BE49-F238E27FC236}">
                <a16:creationId xmlns:a16="http://schemas.microsoft.com/office/drawing/2014/main" id="{54778390-E5EE-4FFF-8E4C-A56AFFA2E9A1}"/>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8028" y="4859809"/>
            <a:ext cx="296943" cy="2969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eflection of a mountain in a lake&#10;&#10;Description automatically generated">
            <a:extLst>
              <a:ext uri="{FF2B5EF4-FFF2-40B4-BE49-F238E27FC236}">
                <a16:creationId xmlns:a16="http://schemas.microsoft.com/office/drawing/2014/main" id="{1D5411AC-156A-449D-AD6C-92DF19AB01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3483" y="301086"/>
            <a:ext cx="6255827" cy="6255827"/>
          </a:xfrm>
          <a:prstGeom prst="rect">
            <a:avLst/>
          </a:prstGeom>
        </p:spPr>
      </p:pic>
    </p:spTree>
    <p:extLst>
      <p:ext uri="{BB962C8B-B14F-4D97-AF65-F5344CB8AC3E}">
        <p14:creationId xmlns:p14="http://schemas.microsoft.com/office/powerpoint/2010/main" val="2505255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chemeClr val="accent3"/>
            </a:gs>
          </a:gsLst>
          <a:lin ang="2700000" scaled="0"/>
        </a:gradFill>
        <a:effectLst/>
      </p:bgPr>
    </p:bg>
    <p:spTree>
      <p:nvGrpSpPr>
        <p:cNvPr id="1" name="">
          <a:extLst>
            <a:ext uri="{FF2B5EF4-FFF2-40B4-BE49-F238E27FC236}">
              <a16:creationId xmlns:a16="http://schemas.microsoft.com/office/drawing/2014/main" id="{0C0B20AE-80E3-DD2C-7A81-C3B74173CE9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14A5D98-6AE3-716E-6E12-4BDA76BF69D0}"/>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70103" y="-2550696"/>
            <a:ext cx="8089976" cy="6858000"/>
          </a:xfrm>
          <a:prstGeom prst="rect">
            <a:avLst/>
          </a:prstGeom>
        </p:spPr>
      </p:pic>
      <p:pic>
        <p:nvPicPr>
          <p:cNvPr id="13" name="Picture 12">
            <a:extLst>
              <a:ext uri="{FF2B5EF4-FFF2-40B4-BE49-F238E27FC236}">
                <a16:creationId xmlns:a16="http://schemas.microsoft.com/office/drawing/2014/main" id="{98A4831C-C44D-F25C-D7C4-081613D812AA}"/>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21632" y="-2767280"/>
            <a:ext cx="8089976" cy="6858000"/>
          </a:xfrm>
          <a:prstGeom prst="rect">
            <a:avLst/>
          </a:prstGeom>
        </p:spPr>
      </p:pic>
      <p:pic>
        <p:nvPicPr>
          <p:cNvPr id="9" name="Picture 8">
            <a:extLst>
              <a:ext uri="{FF2B5EF4-FFF2-40B4-BE49-F238E27FC236}">
                <a16:creationId xmlns:a16="http://schemas.microsoft.com/office/drawing/2014/main" id="{99A486EE-F6EF-79E0-5BAF-04EB5DB108AF}"/>
              </a:ext>
            </a:extLst>
          </p:cNvPr>
          <p:cNvPicPr>
            <a:picLocks noChangeAspect="1"/>
          </p:cNvPicPr>
          <p:nvPr/>
        </p:nvPicPr>
        <p:blipFill>
          <a:blip r:embed="rId5">
            <a:alphaModFix amt="6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03276" y="0"/>
            <a:ext cx="7585448" cy="6858000"/>
          </a:xfrm>
          <a:prstGeom prst="rect">
            <a:avLst/>
          </a:prstGeom>
        </p:spPr>
      </p:pic>
      <p:sp>
        <p:nvSpPr>
          <p:cNvPr id="4" name="Slide Number Placeholder 3">
            <a:extLst>
              <a:ext uri="{FF2B5EF4-FFF2-40B4-BE49-F238E27FC236}">
                <a16:creationId xmlns:a16="http://schemas.microsoft.com/office/drawing/2014/main" id="{597AC25C-5CAF-4F57-BDE8-9FD30DA94B1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2F42F6-3E29-46CD-8D6D-8779DDC56208}" type="slidenum">
              <a:rPr kumimoji="0" lang="en-US" sz="1200" b="0" i="0" u="none" strike="noStrike" kern="1200" cap="none" spc="0" normalizeH="0" baseline="0" noProof="0" smtClean="0">
                <a:ln>
                  <a:noFill/>
                </a:ln>
                <a:solidFill>
                  <a:srgbClr val="EEF0F2"/>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EEF0F2"/>
              </a:solidFill>
              <a:effectLst/>
              <a:uLnTx/>
              <a:uFillTx/>
              <a:latin typeface="+mn-lt"/>
              <a:ea typeface="+mn-ea"/>
              <a:cs typeface="+mn-cs"/>
            </a:endParaRPr>
          </a:p>
        </p:txBody>
      </p:sp>
      <p:pic>
        <p:nvPicPr>
          <p:cNvPr id="12" name="Picture 11">
            <a:extLst>
              <a:ext uri="{FF2B5EF4-FFF2-40B4-BE49-F238E27FC236}">
                <a16:creationId xmlns:a16="http://schemas.microsoft.com/office/drawing/2014/main" id="{C87A0777-70F5-905C-F5F9-27232B375FB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7017" y="6433113"/>
            <a:ext cx="1523498" cy="211597"/>
          </a:xfrm>
          <a:prstGeom prst="rect">
            <a:avLst/>
          </a:prstGeom>
        </p:spPr>
      </p:pic>
      <p:sp>
        <p:nvSpPr>
          <p:cNvPr id="5" name="TextBox 4">
            <a:extLst>
              <a:ext uri="{FF2B5EF4-FFF2-40B4-BE49-F238E27FC236}">
                <a16:creationId xmlns:a16="http://schemas.microsoft.com/office/drawing/2014/main" id="{448F2E71-2E19-C850-8CF8-42C33EFE4C3C}"/>
              </a:ext>
            </a:extLst>
          </p:cNvPr>
          <p:cNvSpPr txBox="1"/>
          <p:nvPr/>
        </p:nvSpPr>
        <p:spPr>
          <a:xfrm>
            <a:off x="1239579" y="2136339"/>
            <a:ext cx="971284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accent1"/>
                </a:solidFill>
                <a:effectLst/>
                <a:uLnTx/>
                <a:uFillTx/>
                <a:latin typeface="Brother 1816"/>
                <a:ea typeface="+mn-ea"/>
                <a:cs typeface="+mn-cs"/>
              </a:rPr>
              <a:t>Anonymous LLCs and Protecting Your Privacy</a:t>
            </a:r>
          </a:p>
        </p:txBody>
      </p:sp>
    </p:spTree>
    <p:extLst>
      <p:ext uri="{BB962C8B-B14F-4D97-AF65-F5344CB8AC3E}">
        <p14:creationId xmlns:p14="http://schemas.microsoft.com/office/powerpoint/2010/main" val="4085650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695BF7AF-3BAE-B1A4-89D5-91BEF8F31790}"/>
            </a:ext>
          </a:extLst>
        </p:cNvPr>
        <p:cNvGrpSpPr/>
        <p:nvPr/>
      </p:nvGrpSpPr>
      <p:grpSpPr>
        <a:xfrm>
          <a:off x="0" y="0"/>
          <a:ext cx="0" cy="0"/>
          <a:chOff x="0" y="0"/>
          <a:chExt cx="0" cy="0"/>
        </a:xfrm>
      </p:grpSpPr>
      <p:sp>
        <p:nvSpPr>
          <p:cNvPr id="40" name="TextBox 39">
            <a:extLst>
              <a:ext uri="{FF2B5EF4-FFF2-40B4-BE49-F238E27FC236}">
                <a16:creationId xmlns:a16="http://schemas.microsoft.com/office/drawing/2014/main" id="{159C0F0D-D49F-8F88-30BE-7B16C35E840C}"/>
              </a:ext>
            </a:extLst>
          </p:cNvPr>
          <p:cNvSpPr txBox="1"/>
          <p:nvPr/>
        </p:nvSpPr>
        <p:spPr>
          <a:xfrm>
            <a:off x="1255961" y="435839"/>
            <a:ext cx="968584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1B41"/>
                </a:solidFill>
                <a:effectLst/>
                <a:uLnTx/>
                <a:uFillTx/>
                <a:latin typeface="Brother 1816"/>
                <a:ea typeface="+mn-ea"/>
                <a:cs typeface="+mn-cs"/>
              </a:rPr>
              <a:t>Someone May Try To Figure 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1B41"/>
                </a:solidFill>
                <a:effectLst/>
                <a:uLnTx/>
                <a:uFillTx/>
                <a:latin typeface="Brother 1816"/>
                <a:ea typeface="+mn-ea"/>
                <a:cs typeface="+mn-cs"/>
              </a:rPr>
              <a:t>Where You Live And What You Own</a:t>
            </a:r>
          </a:p>
        </p:txBody>
      </p:sp>
      <p:sp>
        <p:nvSpPr>
          <p:cNvPr id="74" name="Slide Number Placeholder 73">
            <a:extLst>
              <a:ext uri="{FF2B5EF4-FFF2-40B4-BE49-F238E27FC236}">
                <a16:creationId xmlns:a16="http://schemas.microsoft.com/office/drawing/2014/main" id="{D34EAC26-4C0C-2C7C-6DBC-C84547C461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2F42F6-3E29-46CD-8D6D-8779DDC56208}" type="slidenum">
              <a:rPr kumimoji="0" lang="en-US" sz="1200" b="0"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2" name="Rectangle: Top Corners Rounded 1">
            <a:extLst>
              <a:ext uri="{FF2B5EF4-FFF2-40B4-BE49-F238E27FC236}">
                <a16:creationId xmlns:a16="http://schemas.microsoft.com/office/drawing/2014/main" id="{6325C4C0-1F32-0AEE-D7BD-00C609790FC3}"/>
              </a:ext>
            </a:extLst>
          </p:cNvPr>
          <p:cNvSpPr/>
          <p:nvPr/>
        </p:nvSpPr>
        <p:spPr>
          <a:xfrm>
            <a:off x="657726" y="2332222"/>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Rectangle: Top Corners Rounded 6">
            <a:extLst>
              <a:ext uri="{FF2B5EF4-FFF2-40B4-BE49-F238E27FC236}">
                <a16:creationId xmlns:a16="http://schemas.microsoft.com/office/drawing/2014/main" id="{CA3958EC-1AFD-0640-CD65-01B09E5D6D29}"/>
              </a:ext>
            </a:extLst>
          </p:cNvPr>
          <p:cNvSpPr/>
          <p:nvPr/>
        </p:nvSpPr>
        <p:spPr>
          <a:xfrm flipH="1" flipV="1">
            <a:off x="657725" y="3998563"/>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9" name="Straight Connector 8">
            <a:extLst>
              <a:ext uri="{FF2B5EF4-FFF2-40B4-BE49-F238E27FC236}">
                <a16:creationId xmlns:a16="http://schemas.microsoft.com/office/drawing/2014/main" id="{D4503168-08EB-EE14-C36E-710889138048}"/>
              </a:ext>
            </a:extLst>
          </p:cNvPr>
          <p:cNvCxnSpPr>
            <a:cxnSpLocks/>
          </p:cNvCxnSpPr>
          <p:nvPr/>
        </p:nvCxnSpPr>
        <p:spPr>
          <a:xfrm>
            <a:off x="706120" y="5447789"/>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Rectangle: Top Corners Rounded 26">
            <a:extLst>
              <a:ext uri="{FF2B5EF4-FFF2-40B4-BE49-F238E27FC236}">
                <a16:creationId xmlns:a16="http://schemas.microsoft.com/office/drawing/2014/main" id="{91CB20A8-4EF8-A118-04C7-B97AD3BD256E}"/>
              </a:ext>
            </a:extLst>
          </p:cNvPr>
          <p:cNvSpPr/>
          <p:nvPr/>
        </p:nvSpPr>
        <p:spPr>
          <a:xfrm>
            <a:off x="4409440" y="2332222"/>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8" name="Rectangle: Top Corners Rounded 27">
            <a:extLst>
              <a:ext uri="{FF2B5EF4-FFF2-40B4-BE49-F238E27FC236}">
                <a16:creationId xmlns:a16="http://schemas.microsoft.com/office/drawing/2014/main" id="{D5339632-C6C0-D591-3BA6-F03646C094AC}"/>
              </a:ext>
            </a:extLst>
          </p:cNvPr>
          <p:cNvSpPr/>
          <p:nvPr/>
        </p:nvSpPr>
        <p:spPr>
          <a:xfrm flipH="1" flipV="1">
            <a:off x="4409439" y="3998563"/>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29" name="Straight Connector 28">
            <a:extLst>
              <a:ext uri="{FF2B5EF4-FFF2-40B4-BE49-F238E27FC236}">
                <a16:creationId xmlns:a16="http://schemas.microsoft.com/office/drawing/2014/main" id="{959CF837-7615-2B41-DBE9-DBE93B984A6D}"/>
              </a:ext>
            </a:extLst>
          </p:cNvPr>
          <p:cNvCxnSpPr>
            <a:cxnSpLocks/>
          </p:cNvCxnSpPr>
          <p:nvPr/>
        </p:nvCxnSpPr>
        <p:spPr>
          <a:xfrm>
            <a:off x="4457834" y="5447789"/>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Rectangle: Top Corners Rounded 35">
            <a:extLst>
              <a:ext uri="{FF2B5EF4-FFF2-40B4-BE49-F238E27FC236}">
                <a16:creationId xmlns:a16="http://schemas.microsoft.com/office/drawing/2014/main" id="{C573A062-9C2C-520E-0E0D-E9CBFC0852AA}"/>
              </a:ext>
            </a:extLst>
          </p:cNvPr>
          <p:cNvSpPr/>
          <p:nvPr/>
        </p:nvSpPr>
        <p:spPr>
          <a:xfrm>
            <a:off x="8161153" y="2332222"/>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Rectangle: Top Corners Rounded 36">
            <a:extLst>
              <a:ext uri="{FF2B5EF4-FFF2-40B4-BE49-F238E27FC236}">
                <a16:creationId xmlns:a16="http://schemas.microsoft.com/office/drawing/2014/main" id="{F10BA845-3544-35EC-030D-7B51D4367ABD}"/>
              </a:ext>
            </a:extLst>
          </p:cNvPr>
          <p:cNvSpPr/>
          <p:nvPr/>
        </p:nvSpPr>
        <p:spPr>
          <a:xfrm flipH="1" flipV="1">
            <a:off x="8161152" y="3998563"/>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38" name="Straight Connector 37">
            <a:extLst>
              <a:ext uri="{FF2B5EF4-FFF2-40B4-BE49-F238E27FC236}">
                <a16:creationId xmlns:a16="http://schemas.microsoft.com/office/drawing/2014/main" id="{30A9B7F4-3DAD-E644-1A8A-797FC6BED641}"/>
              </a:ext>
            </a:extLst>
          </p:cNvPr>
          <p:cNvCxnSpPr>
            <a:cxnSpLocks/>
          </p:cNvCxnSpPr>
          <p:nvPr/>
        </p:nvCxnSpPr>
        <p:spPr>
          <a:xfrm>
            <a:off x="8209547" y="5447789"/>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43E378D1-D7E4-AC29-615B-E9EE5705A58A}"/>
              </a:ext>
            </a:extLst>
          </p:cNvPr>
          <p:cNvSpPr txBox="1"/>
          <p:nvPr/>
        </p:nvSpPr>
        <p:spPr>
          <a:xfrm>
            <a:off x="981757" y="-1936144"/>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EBDC2">
                    <a:lumMod val="20000"/>
                    <a:lumOff val="80000"/>
                  </a:srgbClr>
                </a:solidFill>
                <a:effectLst/>
                <a:uLnTx/>
                <a:uFillTx/>
                <a:latin typeface="Brother 1816"/>
                <a:ea typeface="Roboto" panose="02000000000000000000" pitchFamily="2" charset="0"/>
                <a:cs typeface="+mn-cs"/>
              </a:rPr>
              <a:t>1</a:t>
            </a:r>
          </a:p>
        </p:txBody>
      </p:sp>
      <p:sp>
        <p:nvSpPr>
          <p:cNvPr id="76" name="TextBox 75">
            <a:extLst>
              <a:ext uri="{FF2B5EF4-FFF2-40B4-BE49-F238E27FC236}">
                <a16:creationId xmlns:a16="http://schemas.microsoft.com/office/drawing/2014/main" id="{62A905CA-0E89-F34D-6558-D9B528F95751}"/>
              </a:ext>
            </a:extLst>
          </p:cNvPr>
          <p:cNvSpPr txBox="1"/>
          <p:nvPr/>
        </p:nvSpPr>
        <p:spPr>
          <a:xfrm>
            <a:off x="939427" y="-1969110"/>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srgbClr val="7EBDC2"/>
                  </a:solidFill>
                </a:ln>
                <a:noFill/>
                <a:effectLst/>
                <a:uLnTx/>
                <a:uFillTx/>
                <a:latin typeface="Brother 1816"/>
                <a:ea typeface="Roboto" panose="02000000000000000000" pitchFamily="2" charset="0"/>
                <a:cs typeface="+mn-cs"/>
              </a:rPr>
              <a:t>1</a:t>
            </a:r>
          </a:p>
        </p:txBody>
      </p:sp>
      <p:sp>
        <p:nvSpPr>
          <p:cNvPr id="79" name="TextBox 78">
            <a:extLst>
              <a:ext uri="{FF2B5EF4-FFF2-40B4-BE49-F238E27FC236}">
                <a16:creationId xmlns:a16="http://schemas.microsoft.com/office/drawing/2014/main" id="{7CF06D9C-9BEF-FC48-ECB1-683D66A31BC0}"/>
              </a:ext>
            </a:extLst>
          </p:cNvPr>
          <p:cNvSpPr txBox="1"/>
          <p:nvPr/>
        </p:nvSpPr>
        <p:spPr>
          <a:xfrm>
            <a:off x="4733471" y="-1936144"/>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EBDC2">
                    <a:lumMod val="20000"/>
                    <a:lumOff val="80000"/>
                  </a:srgbClr>
                </a:solidFill>
                <a:effectLst/>
                <a:uLnTx/>
                <a:uFillTx/>
                <a:latin typeface="Brother 1816"/>
                <a:ea typeface="Roboto" panose="02000000000000000000" pitchFamily="2" charset="0"/>
                <a:cs typeface="+mn-cs"/>
              </a:rPr>
              <a:t>2</a:t>
            </a:r>
          </a:p>
        </p:txBody>
      </p:sp>
      <p:sp>
        <p:nvSpPr>
          <p:cNvPr id="80" name="TextBox 79">
            <a:extLst>
              <a:ext uri="{FF2B5EF4-FFF2-40B4-BE49-F238E27FC236}">
                <a16:creationId xmlns:a16="http://schemas.microsoft.com/office/drawing/2014/main" id="{D639B969-A6FE-8CAA-D50C-44C0C7FB8ADF}"/>
              </a:ext>
            </a:extLst>
          </p:cNvPr>
          <p:cNvSpPr txBox="1"/>
          <p:nvPr/>
        </p:nvSpPr>
        <p:spPr>
          <a:xfrm>
            <a:off x="4691141" y="-1969110"/>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srgbClr val="7EBDC2"/>
                  </a:solidFill>
                </a:ln>
                <a:noFill/>
                <a:effectLst/>
                <a:uLnTx/>
                <a:uFillTx/>
                <a:latin typeface="Brother 1816"/>
                <a:ea typeface="Roboto" panose="02000000000000000000" pitchFamily="2" charset="0"/>
                <a:cs typeface="+mn-cs"/>
              </a:rPr>
              <a:t>2</a:t>
            </a:r>
          </a:p>
        </p:txBody>
      </p:sp>
      <p:sp>
        <p:nvSpPr>
          <p:cNvPr id="85" name="TextBox 84">
            <a:extLst>
              <a:ext uri="{FF2B5EF4-FFF2-40B4-BE49-F238E27FC236}">
                <a16:creationId xmlns:a16="http://schemas.microsoft.com/office/drawing/2014/main" id="{75A1BC21-6CB4-48CF-58F7-D1F397C53EB7}"/>
              </a:ext>
            </a:extLst>
          </p:cNvPr>
          <p:cNvSpPr txBox="1"/>
          <p:nvPr/>
        </p:nvSpPr>
        <p:spPr>
          <a:xfrm>
            <a:off x="8485184" y="-1936144"/>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EBDC2">
                    <a:lumMod val="20000"/>
                    <a:lumOff val="80000"/>
                  </a:srgbClr>
                </a:solidFill>
                <a:effectLst/>
                <a:uLnTx/>
                <a:uFillTx/>
                <a:latin typeface="Brother 1816"/>
                <a:ea typeface="Roboto" panose="02000000000000000000" pitchFamily="2" charset="0"/>
                <a:cs typeface="+mn-cs"/>
              </a:rPr>
              <a:t>3</a:t>
            </a:r>
          </a:p>
        </p:txBody>
      </p:sp>
      <p:sp>
        <p:nvSpPr>
          <p:cNvPr id="86" name="TextBox 85">
            <a:extLst>
              <a:ext uri="{FF2B5EF4-FFF2-40B4-BE49-F238E27FC236}">
                <a16:creationId xmlns:a16="http://schemas.microsoft.com/office/drawing/2014/main" id="{A4F3117B-64F3-C149-876B-D8B55A9D45B7}"/>
              </a:ext>
            </a:extLst>
          </p:cNvPr>
          <p:cNvSpPr txBox="1"/>
          <p:nvPr/>
        </p:nvSpPr>
        <p:spPr>
          <a:xfrm>
            <a:off x="8442854" y="-1969110"/>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srgbClr val="7EBDC2"/>
                  </a:solidFill>
                </a:ln>
                <a:noFill/>
                <a:effectLst/>
                <a:uLnTx/>
                <a:uFillTx/>
                <a:latin typeface="Brother 1816"/>
                <a:ea typeface="Roboto" panose="02000000000000000000" pitchFamily="2" charset="0"/>
                <a:cs typeface="+mn-cs"/>
              </a:rPr>
              <a:t>3</a:t>
            </a:r>
          </a:p>
        </p:txBody>
      </p:sp>
      <p:pic>
        <p:nvPicPr>
          <p:cNvPr id="4" name="Picture 3">
            <a:extLst>
              <a:ext uri="{FF2B5EF4-FFF2-40B4-BE49-F238E27FC236}">
                <a16:creationId xmlns:a16="http://schemas.microsoft.com/office/drawing/2014/main" id="{6A1C1592-2143-AD17-32E5-CD5F562DD15D}"/>
              </a:ext>
            </a:extLst>
          </p:cNvPr>
          <p:cNvPicPr>
            <a:picLocks noChangeAspect="1"/>
          </p:cNvPicPr>
          <p:nvPr/>
        </p:nvPicPr>
        <p:blipFill>
          <a:blip r:embed="rId3"/>
          <a:stretch>
            <a:fillRect/>
          </a:stretch>
        </p:blipFill>
        <p:spPr>
          <a:xfrm>
            <a:off x="962723" y="2581596"/>
            <a:ext cx="10266554" cy="2139881"/>
          </a:xfrm>
          <a:prstGeom prst="rect">
            <a:avLst/>
          </a:prstGeom>
        </p:spPr>
      </p:pic>
      <p:sp>
        <p:nvSpPr>
          <p:cNvPr id="16" name="TextBox 15">
            <a:extLst>
              <a:ext uri="{FF2B5EF4-FFF2-40B4-BE49-F238E27FC236}">
                <a16:creationId xmlns:a16="http://schemas.microsoft.com/office/drawing/2014/main" id="{81807B89-B491-B4DD-40D0-6868EF6B684E}"/>
              </a:ext>
            </a:extLst>
          </p:cNvPr>
          <p:cNvSpPr txBox="1"/>
          <p:nvPr/>
        </p:nvSpPr>
        <p:spPr>
          <a:xfrm>
            <a:off x="960592" y="4320827"/>
            <a:ext cx="271899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Privacy vs.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Anonymity</a:t>
            </a:r>
          </a:p>
        </p:txBody>
      </p:sp>
      <p:sp>
        <p:nvSpPr>
          <p:cNvPr id="23" name="TextBox 22">
            <a:extLst>
              <a:ext uri="{FF2B5EF4-FFF2-40B4-BE49-F238E27FC236}">
                <a16:creationId xmlns:a16="http://schemas.microsoft.com/office/drawing/2014/main" id="{CEFEE4C7-0C13-8771-CB8D-3C314BE64445}"/>
              </a:ext>
            </a:extLst>
          </p:cNvPr>
          <p:cNvSpPr txBox="1"/>
          <p:nvPr/>
        </p:nvSpPr>
        <p:spPr>
          <a:xfrm>
            <a:off x="4942920" y="4326809"/>
            <a:ext cx="221543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Reducing your attack surfaces</a:t>
            </a:r>
          </a:p>
        </p:txBody>
      </p:sp>
      <p:sp>
        <p:nvSpPr>
          <p:cNvPr id="32" name="TextBox 31">
            <a:extLst>
              <a:ext uri="{FF2B5EF4-FFF2-40B4-BE49-F238E27FC236}">
                <a16:creationId xmlns:a16="http://schemas.microsoft.com/office/drawing/2014/main" id="{B9FCB08C-E10D-DE4D-A1A4-ADE9C2D1AB7F}"/>
              </a:ext>
            </a:extLst>
          </p:cNvPr>
          <p:cNvSpPr txBox="1"/>
          <p:nvPr/>
        </p:nvSpPr>
        <p:spPr>
          <a:xfrm>
            <a:off x="8758488" y="4326808"/>
            <a:ext cx="204383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You can’t </a:t>
            </a:r>
            <a:r>
              <a:rPr kumimoji="0" lang="en-US" b="0" i="0" u="none" strike="noStrike" kern="1200" cap="none" spc="0" normalizeH="0" baseline="0" noProof="0" dirty="0" err="1">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unring</a:t>
            </a: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 the bell</a:t>
            </a:r>
          </a:p>
        </p:txBody>
      </p:sp>
    </p:spTree>
    <p:extLst>
      <p:ext uri="{BB962C8B-B14F-4D97-AF65-F5344CB8AC3E}">
        <p14:creationId xmlns:p14="http://schemas.microsoft.com/office/powerpoint/2010/main" val="796432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06C430-BE2E-4812-8349-3A200BFE8A84}"/>
              </a:ext>
            </a:extLst>
          </p:cNvPr>
          <p:cNvSpPr>
            <a:spLocks noGrp="1"/>
          </p:cNvSpPr>
          <p:nvPr>
            <p:ph type="sldNum" sz="quarter" idx="12"/>
          </p:nvPr>
        </p:nvSpPr>
        <p:spPr/>
        <p:txBody>
          <a:bodyPr/>
          <a:lstStyle/>
          <a:p>
            <a:fld id="{D92F42F6-3E29-46CD-8D6D-8779DDC56208}" type="slidenum">
              <a:rPr lang="en-US" smtClean="0"/>
              <a:t>18</a:t>
            </a:fld>
            <a:endParaRPr lang="en-US"/>
          </a:p>
        </p:txBody>
      </p:sp>
      <p:grpSp>
        <p:nvGrpSpPr>
          <p:cNvPr id="248" name="Group 247">
            <a:extLst>
              <a:ext uri="{FF2B5EF4-FFF2-40B4-BE49-F238E27FC236}">
                <a16:creationId xmlns:a16="http://schemas.microsoft.com/office/drawing/2014/main" id="{507363B5-7E01-4DD8-DEA4-9EB22DCFDAC7}"/>
              </a:ext>
            </a:extLst>
          </p:cNvPr>
          <p:cNvGrpSpPr/>
          <p:nvPr/>
        </p:nvGrpSpPr>
        <p:grpSpPr>
          <a:xfrm>
            <a:off x="2539746" y="1840584"/>
            <a:ext cx="7100200" cy="3176832"/>
            <a:chOff x="181325" y="794176"/>
            <a:chExt cx="11817041" cy="5287281"/>
          </a:xfrm>
        </p:grpSpPr>
        <p:sp>
          <p:nvSpPr>
            <p:cNvPr id="3" name="Graphic 260">
              <a:extLst>
                <a:ext uri="{FF2B5EF4-FFF2-40B4-BE49-F238E27FC236}">
                  <a16:creationId xmlns:a16="http://schemas.microsoft.com/office/drawing/2014/main" id="{9F47D9EB-B41F-4C76-BD83-487179A215F0}"/>
                </a:ext>
              </a:extLst>
            </p:cNvPr>
            <p:cNvSpPr/>
            <p:nvPr/>
          </p:nvSpPr>
          <p:spPr>
            <a:xfrm>
              <a:off x="763653" y="2591381"/>
              <a:ext cx="7722686" cy="3490076"/>
            </a:xfrm>
            <a:custGeom>
              <a:avLst/>
              <a:gdLst>
                <a:gd name="connsiteX0" fmla="*/ 7631634 w 7722686"/>
                <a:gd name="connsiteY0" fmla="*/ 1776143 h 3490076"/>
                <a:gd name="connsiteX1" fmla="*/ 7418066 w 7722686"/>
                <a:gd name="connsiteY1" fmla="*/ 1851088 h 3490076"/>
                <a:gd name="connsiteX2" fmla="*/ 5323530 w 7722686"/>
                <a:gd name="connsiteY2" fmla="*/ 3169234 h 3490076"/>
                <a:gd name="connsiteX3" fmla="*/ 3228994 w 7722686"/>
                <a:gd name="connsiteY3" fmla="*/ 1851088 h 3490076"/>
                <a:gd name="connsiteX4" fmla="*/ 3084003 w 7722686"/>
                <a:gd name="connsiteY4" fmla="*/ 1464118 h 3490076"/>
                <a:gd name="connsiteX5" fmla="*/ 3001221 w 7722686"/>
                <a:gd name="connsiteY5" fmla="*/ 846435 h 3490076"/>
                <a:gd name="connsiteX6" fmla="*/ 2841045 w 7722686"/>
                <a:gd name="connsiteY6" fmla="*/ 686259 h 3490076"/>
                <a:gd name="connsiteX7" fmla="*/ 991427 w 7722686"/>
                <a:gd name="connsiteY7" fmla="*/ 686259 h 3490076"/>
                <a:gd name="connsiteX8" fmla="*/ 160176 w 7722686"/>
                <a:gd name="connsiteY8" fmla="*/ 0 h 3490076"/>
                <a:gd name="connsiteX9" fmla="*/ 0 w 7722686"/>
                <a:gd name="connsiteY9" fmla="*/ 160176 h 3490076"/>
                <a:gd name="connsiteX10" fmla="*/ 160176 w 7722686"/>
                <a:gd name="connsiteY10" fmla="*/ 320352 h 3490076"/>
                <a:gd name="connsiteX11" fmla="*/ 686749 w 7722686"/>
                <a:gd name="connsiteY11" fmla="*/ 846435 h 3490076"/>
                <a:gd name="connsiteX12" fmla="*/ 686749 w 7722686"/>
                <a:gd name="connsiteY12" fmla="*/ 846925 h 3490076"/>
                <a:gd name="connsiteX13" fmla="*/ 846925 w 7722686"/>
                <a:gd name="connsiteY13" fmla="*/ 1007101 h 3490076"/>
                <a:gd name="connsiteX14" fmla="*/ 2685767 w 7722686"/>
                <a:gd name="connsiteY14" fmla="*/ 1007101 h 3490076"/>
                <a:gd name="connsiteX15" fmla="*/ 2775407 w 7722686"/>
                <a:gd name="connsiteY15" fmla="*/ 1549839 h 3490076"/>
                <a:gd name="connsiteX16" fmla="*/ 2940481 w 7722686"/>
                <a:gd name="connsiteY16" fmla="*/ 1990691 h 3490076"/>
                <a:gd name="connsiteX17" fmla="*/ 3898109 w 7722686"/>
                <a:gd name="connsiteY17" fmla="*/ 3072737 h 3490076"/>
                <a:gd name="connsiteX18" fmla="*/ 5324020 w 7722686"/>
                <a:gd name="connsiteY18" fmla="*/ 3490076 h 3490076"/>
                <a:gd name="connsiteX19" fmla="*/ 6749930 w 7722686"/>
                <a:gd name="connsiteY19" fmla="*/ 3072737 h 3490076"/>
                <a:gd name="connsiteX20" fmla="*/ 7707558 w 7722686"/>
                <a:gd name="connsiteY20" fmla="*/ 1990691 h 3490076"/>
                <a:gd name="connsiteX21" fmla="*/ 7631634 w 7722686"/>
                <a:gd name="connsiteY21" fmla="*/ 1776143 h 3490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22686" h="3490076">
                  <a:moveTo>
                    <a:pt x="7631634" y="1776143"/>
                  </a:moveTo>
                  <a:cubicBezTo>
                    <a:pt x="7551791" y="1737935"/>
                    <a:pt x="7456273" y="1771244"/>
                    <a:pt x="7418066" y="1851088"/>
                  </a:cubicBezTo>
                  <a:cubicBezTo>
                    <a:pt x="7033545" y="2651968"/>
                    <a:pt x="6211112" y="3169234"/>
                    <a:pt x="5323530" y="3169234"/>
                  </a:cubicBezTo>
                  <a:cubicBezTo>
                    <a:pt x="4435949" y="3169234"/>
                    <a:pt x="3613515" y="2651968"/>
                    <a:pt x="3228994" y="1851088"/>
                  </a:cubicBezTo>
                  <a:cubicBezTo>
                    <a:pt x="3169235" y="1726669"/>
                    <a:pt x="3120741" y="1596863"/>
                    <a:pt x="3084003" y="1464118"/>
                  </a:cubicBezTo>
                  <a:cubicBezTo>
                    <a:pt x="3029141" y="1263775"/>
                    <a:pt x="3001221" y="1056085"/>
                    <a:pt x="3001221" y="846435"/>
                  </a:cubicBezTo>
                  <a:cubicBezTo>
                    <a:pt x="3001221" y="758265"/>
                    <a:pt x="2929705" y="686259"/>
                    <a:pt x="2841045" y="686259"/>
                  </a:cubicBezTo>
                  <a:lnTo>
                    <a:pt x="991427" y="686259"/>
                  </a:lnTo>
                  <a:cubicBezTo>
                    <a:pt x="916482" y="295860"/>
                    <a:pt x="572128" y="0"/>
                    <a:pt x="160176" y="0"/>
                  </a:cubicBezTo>
                  <a:cubicBezTo>
                    <a:pt x="72006" y="0"/>
                    <a:pt x="0" y="71516"/>
                    <a:pt x="0" y="160176"/>
                  </a:cubicBezTo>
                  <a:cubicBezTo>
                    <a:pt x="0" y="248347"/>
                    <a:pt x="71516" y="320352"/>
                    <a:pt x="160176" y="320352"/>
                  </a:cubicBezTo>
                  <a:cubicBezTo>
                    <a:pt x="450159" y="320352"/>
                    <a:pt x="686259" y="556453"/>
                    <a:pt x="686749" y="846435"/>
                  </a:cubicBezTo>
                  <a:cubicBezTo>
                    <a:pt x="686749" y="846435"/>
                    <a:pt x="686749" y="846435"/>
                    <a:pt x="686749" y="846925"/>
                  </a:cubicBezTo>
                  <a:cubicBezTo>
                    <a:pt x="686749" y="935096"/>
                    <a:pt x="758265" y="1007101"/>
                    <a:pt x="846925" y="1007101"/>
                  </a:cubicBezTo>
                  <a:lnTo>
                    <a:pt x="2685767" y="1007101"/>
                  </a:lnTo>
                  <a:cubicBezTo>
                    <a:pt x="2697033" y="1191279"/>
                    <a:pt x="2726913" y="1373008"/>
                    <a:pt x="2775407" y="1549839"/>
                  </a:cubicBezTo>
                  <a:cubicBezTo>
                    <a:pt x="2817043" y="1700708"/>
                    <a:pt x="2872394" y="1849128"/>
                    <a:pt x="2940481" y="1990691"/>
                  </a:cubicBezTo>
                  <a:cubicBezTo>
                    <a:pt x="3153070" y="2433012"/>
                    <a:pt x="3484199" y="2807246"/>
                    <a:pt x="3898109" y="3072737"/>
                  </a:cubicBezTo>
                  <a:cubicBezTo>
                    <a:pt x="4323286" y="3345575"/>
                    <a:pt x="4816550" y="3490076"/>
                    <a:pt x="5324020" y="3490076"/>
                  </a:cubicBezTo>
                  <a:cubicBezTo>
                    <a:pt x="5831489" y="3490076"/>
                    <a:pt x="6324264" y="3345575"/>
                    <a:pt x="6749930" y="3072737"/>
                  </a:cubicBezTo>
                  <a:cubicBezTo>
                    <a:pt x="7163841" y="2807246"/>
                    <a:pt x="7494970" y="2433012"/>
                    <a:pt x="7707558" y="1990691"/>
                  </a:cubicBezTo>
                  <a:cubicBezTo>
                    <a:pt x="7744786" y="1909868"/>
                    <a:pt x="7710987" y="1814350"/>
                    <a:pt x="7631634" y="1776143"/>
                  </a:cubicBezTo>
                  <a:close/>
                </a:path>
              </a:pathLst>
            </a:custGeom>
            <a:solidFill>
              <a:schemeClr val="accent3"/>
            </a:solidFill>
            <a:ln w="4898" cap="flat">
              <a:noFill/>
              <a:prstDash val="solid"/>
              <a:miter/>
            </a:ln>
          </p:spPr>
          <p:txBody>
            <a:bodyPr rtlCol="0" anchor="ctr"/>
            <a:lstStyle/>
            <a:p>
              <a:endParaRPr lang="en-PK"/>
            </a:p>
          </p:txBody>
        </p:sp>
        <p:sp>
          <p:nvSpPr>
            <p:cNvPr id="4" name="Graphic 260">
              <a:extLst>
                <a:ext uri="{FF2B5EF4-FFF2-40B4-BE49-F238E27FC236}">
                  <a16:creationId xmlns:a16="http://schemas.microsoft.com/office/drawing/2014/main" id="{F2A3E063-8FC5-3369-2170-B87F35D3E4E7}"/>
                </a:ext>
              </a:extLst>
            </p:cNvPr>
            <p:cNvSpPr/>
            <p:nvPr/>
          </p:nvSpPr>
          <p:spPr>
            <a:xfrm>
              <a:off x="3686842" y="794176"/>
              <a:ext cx="7723379" cy="3489096"/>
            </a:xfrm>
            <a:custGeom>
              <a:avLst/>
              <a:gdLst>
                <a:gd name="connsiteX0" fmla="*/ 7563204 w 7723379"/>
                <a:gd name="connsiteY0" fmla="*/ 3169724 h 3489096"/>
                <a:gd name="connsiteX1" fmla="*/ 7036631 w 7723379"/>
                <a:gd name="connsiteY1" fmla="*/ 2643151 h 3489096"/>
                <a:gd name="connsiteX2" fmla="*/ 6876455 w 7723379"/>
                <a:gd name="connsiteY2" fmla="*/ 2482975 h 3489096"/>
                <a:gd name="connsiteX3" fmla="*/ 5037613 w 7723379"/>
                <a:gd name="connsiteY3" fmla="*/ 2482975 h 3489096"/>
                <a:gd name="connsiteX4" fmla="*/ 4947974 w 7723379"/>
                <a:gd name="connsiteY4" fmla="*/ 1940238 h 3489096"/>
                <a:gd name="connsiteX5" fmla="*/ 4782899 w 7723379"/>
                <a:gd name="connsiteY5" fmla="*/ 1499386 h 3489096"/>
                <a:gd name="connsiteX6" fmla="*/ 3825271 w 7723379"/>
                <a:gd name="connsiteY6" fmla="*/ 417340 h 3489096"/>
                <a:gd name="connsiteX7" fmla="*/ 2399361 w 7723379"/>
                <a:gd name="connsiteY7" fmla="*/ 0 h 3489096"/>
                <a:gd name="connsiteX8" fmla="*/ 973450 w 7723379"/>
                <a:gd name="connsiteY8" fmla="*/ 417340 h 3489096"/>
                <a:gd name="connsiteX9" fmla="*/ 15822 w 7723379"/>
                <a:gd name="connsiteY9" fmla="*/ 1499386 h 3489096"/>
                <a:gd name="connsiteX10" fmla="*/ 90767 w 7723379"/>
                <a:gd name="connsiteY10" fmla="*/ 1712954 h 3489096"/>
                <a:gd name="connsiteX11" fmla="*/ 159834 w 7723379"/>
                <a:gd name="connsiteY11" fmla="*/ 1728629 h 3489096"/>
                <a:gd name="connsiteX12" fmla="*/ 304335 w 7723379"/>
                <a:gd name="connsiteY12" fmla="*/ 1638009 h 3489096"/>
                <a:gd name="connsiteX13" fmla="*/ 2398871 w 7723379"/>
                <a:gd name="connsiteY13" fmla="*/ 319862 h 3489096"/>
                <a:gd name="connsiteX14" fmla="*/ 4493406 w 7723379"/>
                <a:gd name="connsiteY14" fmla="*/ 1638009 h 3489096"/>
                <a:gd name="connsiteX15" fmla="*/ 4638398 w 7723379"/>
                <a:gd name="connsiteY15" fmla="*/ 2024979 h 3489096"/>
                <a:gd name="connsiteX16" fmla="*/ 4721180 w 7723379"/>
                <a:gd name="connsiteY16" fmla="*/ 2642661 h 3489096"/>
                <a:gd name="connsiteX17" fmla="*/ 4881356 w 7723379"/>
                <a:gd name="connsiteY17" fmla="*/ 2802837 h 3489096"/>
                <a:gd name="connsiteX18" fmla="*/ 6731954 w 7723379"/>
                <a:gd name="connsiteY18" fmla="*/ 2802837 h 3489096"/>
                <a:gd name="connsiteX19" fmla="*/ 7563204 w 7723379"/>
                <a:gd name="connsiteY19" fmla="*/ 3489097 h 3489096"/>
                <a:gd name="connsiteX20" fmla="*/ 7723380 w 7723379"/>
                <a:gd name="connsiteY20" fmla="*/ 3328921 h 3489096"/>
                <a:gd name="connsiteX21" fmla="*/ 7563204 w 7723379"/>
                <a:gd name="connsiteY21" fmla="*/ 3169724 h 348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23379" h="3489096">
                  <a:moveTo>
                    <a:pt x="7563204" y="3169724"/>
                  </a:moveTo>
                  <a:cubicBezTo>
                    <a:pt x="7272731" y="3169724"/>
                    <a:pt x="7036631" y="2933623"/>
                    <a:pt x="7036631" y="2643151"/>
                  </a:cubicBezTo>
                  <a:cubicBezTo>
                    <a:pt x="7036631" y="2554981"/>
                    <a:pt x="6965116" y="2482975"/>
                    <a:pt x="6876455" y="2482975"/>
                  </a:cubicBezTo>
                  <a:lnTo>
                    <a:pt x="5037613" y="2482975"/>
                  </a:lnTo>
                  <a:cubicBezTo>
                    <a:pt x="5026348" y="2298797"/>
                    <a:pt x="4996467" y="2117068"/>
                    <a:pt x="4947974" y="1940238"/>
                  </a:cubicBezTo>
                  <a:cubicBezTo>
                    <a:pt x="4906338" y="1789368"/>
                    <a:pt x="4850986" y="1640948"/>
                    <a:pt x="4782899" y="1499386"/>
                  </a:cubicBezTo>
                  <a:cubicBezTo>
                    <a:pt x="4570310" y="1057064"/>
                    <a:pt x="4239182" y="682830"/>
                    <a:pt x="3825271" y="417340"/>
                  </a:cubicBezTo>
                  <a:cubicBezTo>
                    <a:pt x="3400094" y="144501"/>
                    <a:pt x="2906830" y="0"/>
                    <a:pt x="2399361" y="0"/>
                  </a:cubicBezTo>
                  <a:cubicBezTo>
                    <a:pt x="1891891" y="0"/>
                    <a:pt x="1399117" y="144501"/>
                    <a:pt x="973450" y="417340"/>
                  </a:cubicBezTo>
                  <a:cubicBezTo>
                    <a:pt x="559539" y="682830"/>
                    <a:pt x="228410" y="1057064"/>
                    <a:pt x="15822" y="1499386"/>
                  </a:cubicBezTo>
                  <a:cubicBezTo>
                    <a:pt x="-22385" y="1579229"/>
                    <a:pt x="10924" y="1674747"/>
                    <a:pt x="90767" y="1712954"/>
                  </a:cubicBezTo>
                  <a:cubicBezTo>
                    <a:pt x="113299" y="1723730"/>
                    <a:pt x="136811" y="1728629"/>
                    <a:pt x="159834" y="1728629"/>
                  </a:cubicBezTo>
                  <a:cubicBezTo>
                    <a:pt x="219593" y="1728629"/>
                    <a:pt x="276414" y="1695320"/>
                    <a:pt x="304335" y="1638009"/>
                  </a:cubicBezTo>
                  <a:cubicBezTo>
                    <a:pt x="688856" y="837128"/>
                    <a:pt x="1511289" y="319862"/>
                    <a:pt x="2398871" y="319862"/>
                  </a:cubicBezTo>
                  <a:cubicBezTo>
                    <a:pt x="3286452" y="319862"/>
                    <a:pt x="4108886" y="837128"/>
                    <a:pt x="4493406" y="1638009"/>
                  </a:cubicBezTo>
                  <a:cubicBezTo>
                    <a:pt x="4553166" y="1762427"/>
                    <a:pt x="4601660" y="1892234"/>
                    <a:pt x="4638398" y="2024979"/>
                  </a:cubicBezTo>
                  <a:cubicBezTo>
                    <a:pt x="4693260" y="2225322"/>
                    <a:pt x="4721180" y="2433012"/>
                    <a:pt x="4721180" y="2642661"/>
                  </a:cubicBezTo>
                  <a:cubicBezTo>
                    <a:pt x="4721180" y="2730831"/>
                    <a:pt x="4792696" y="2802837"/>
                    <a:pt x="4881356" y="2802837"/>
                  </a:cubicBezTo>
                  <a:lnTo>
                    <a:pt x="6731954" y="2802837"/>
                  </a:lnTo>
                  <a:cubicBezTo>
                    <a:pt x="6806899" y="3193236"/>
                    <a:pt x="7151253" y="3489097"/>
                    <a:pt x="7563204" y="3489097"/>
                  </a:cubicBezTo>
                  <a:cubicBezTo>
                    <a:pt x="7651374" y="3489097"/>
                    <a:pt x="7723380" y="3417581"/>
                    <a:pt x="7723380" y="3328921"/>
                  </a:cubicBezTo>
                  <a:cubicBezTo>
                    <a:pt x="7723380" y="3240260"/>
                    <a:pt x="7651374" y="3169724"/>
                    <a:pt x="7563204" y="3169724"/>
                  </a:cubicBezTo>
                  <a:close/>
                </a:path>
              </a:pathLst>
            </a:custGeom>
            <a:solidFill>
              <a:schemeClr val="accent2"/>
            </a:solidFill>
            <a:ln w="4898" cap="flat">
              <a:noFill/>
              <a:prstDash val="solid"/>
              <a:miter/>
            </a:ln>
          </p:spPr>
          <p:txBody>
            <a:bodyPr rtlCol="0" anchor="ctr"/>
            <a:lstStyle/>
            <a:p>
              <a:endParaRPr lang="en-PK"/>
            </a:p>
          </p:txBody>
        </p:sp>
        <p:sp>
          <p:nvSpPr>
            <p:cNvPr id="5" name="Graphic 260">
              <a:extLst>
                <a:ext uri="{FF2B5EF4-FFF2-40B4-BE49-F238E27FC236}">
                  <a16:creationId xmlns:a16="http://schemas.microsoft.com/office/drawing/2014/main" id="{F559A520-3022-8CC6-6827-6FB044C3A74D}"/>
                </a:ext>
              </a:extLst>
            </p:cNvPr>
            <p:cNvSpPr/>
            <p:nvPr/>
          </p:nvSpPr>
          <p:spPr>
            <a:xfrm rot="-2700000">
              <a:off x="181325" y="2789350"/>
              <a:ext cx="1385240" cy="1385240"/>
            </a:xfrm>
            <a:custGeom>
              <a:avLst/>
              <a:gdLst>
                <a:gd name="connsiteX0" fmla="*/ 1385241 w 1385240"/>
                <a:gd name="connsiteY0" fmla="*/ 692620 h 1385240"/>
                <a:gd name="connsiteX1" fmla="*/ 692620 w 1385240"/>
                <a:gd name="connsiteY1" fmla="*/ 1385241 h 1385240"/>
                <a:gd name="connsiteX2" fmla="*/ 0 w 1385240"/>
                <a:gd name="connsiteY2" fmla="*/ 692620 h 1385240"/>
                <a:gd name="connsiteX3" fmla="*/ 692620 w 1385240"/>
                <a:gd name="connsiteY3" fmla="*/ 0 h 1385240"/>
                <a:gd name="connsiteX4" fmla="*/ 1385241 w 1385240"/>
                <a:gd name="connsiteY4" fmla="*/ 692620 h 13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240" h="1385240">
                  <a:moveTo>
                    <a:pt x="1385241" y="692620"/>
                  </a:moveTo>
                  <a:cubicBezTo>
                    <a:pt x="1385241" y="1075144"/>
                    <a:pt x="1075144" y="1385241"/>
                    <a:pt x="692620" y="1385241"/>
                  </a:cubicBezTo>
                  <a:cubicBezTo>
                    <a:pt x="310097" y="1385241"/>
                    <a:pt x="0" y="1075144"/>
                    <a:pt x="0" y="692620"/>
                  </a:cubicBezTo>
                  <a:cubicBezTo>
                    <a:pt x="0" y="310097"/>
                    <a:pt x="310097" y="0"/>
                    <a:pt x="692620" y="0"/>
                  </a:cubicBezTo>
                  <a:cubicBezTo>
                    <a:pt x="1075144" y="0"/>
                    <a:pt x="1385241" y="310097"/>
                    <a:pt x="1385241" y="692620"/>
                  </a:cubicBezTo>
                  <a:close/>
                </a:path>
              </a:pathLst>
            </a:custGeom>
            <a:solidFill>
              <a:schemeClr val="accent3">
                <a:lumMod val="20000"/>
                <a:lumOff val="80000"/>
              </a:schemeClr>
            </a:solidFill>
            <a:ln w="4898" cap="flat">
              <a:noFill/>
              <a:prstDash val="solid"/>
              <a:miter/>
            </a:ln>
            <a:effectLst/>
          </p:spPr>
          <p:txBody>
            <a:bodyPr rtlCol="0" anchor="ctr"/>
            <a:lstStyle/>
            <a:p>
              <a:endParaRPr lang="en-PK"/>
            </a:p>
          </p:txBody>
        </p:sp>
        <p:sp>
          <p:nvSpPr>
            <p:cNvPr id="6" name="Graphic 260">
              <a:extLst>
                <a:ext uri="{FF2B5EF4-FFF2-40B4-BE49-F238E27FC236}">
                  <a16:creationId xmlns:a16="http://schemas.microsoft.com/office/drawing/2014/main" id="{8B784291-40E8-4B17-8D9F-DFBC23C20D5B}"/>
                </a:ext>
              </a:extLst>
            </p:cNvPr>
            <p:cNvSpPr/>
            <p:nvPr/>
          </p:nvSpPr>
          <p:spPr>
            <a:xfrm rot="-2700000">
              <a:off x="10613126" y="2681283"/>
              <a:ext cx="1385240" cy="1385240"/>
            </a:xfrm>
            <a:custGeom>
              <a:avLst/>
              <a:gdLst>
                <a:gd name="connsiteX0" fmla="*/ 1385241 w 1385240"/>
                <a:gd name="connsiteY0" fmla="*/ 692621 h 1385240"/>
                <a:gd name="connsiteX1" fmla="*/ 692621 w 1385240"/>
                <a:gd name="connsiteY1" fmla="*/ 1385241 h 1385240"/>
                <a:gd name="connsiteX2" fmla="*/ 1 w 1385240"/>
                <a:gd name="connsiteY2" fmla="*/ 692621 h 1385240"/>
                <a:gd name="connsiteX3" fmla="*/ 692621 w 1385240"/>
                <a:gd name="connsiteY3" fmla="*/ 0 h 1385240"/>
                <a:gd name="connsiteX4" fmla="*/ 1385241 w 1385240"/>
                <a:gd name="connsiteY4" fmla="*/ 692621 h 138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5240" h="1385240">
                  <a:moveTo>
                    <a:pt x="1385241" y="692621"/>
                  </a:moveTo>
                  <a:cubicBezTo>
                    <a:pt x="1385241" y="1075144"/>
                    <a:pt x="1075144" y="1385241"/>
                    <a:pt x="692621" y="1385241"/>
                  </a:cubicBezTo>
                  <a:cubicBezTo>
                    <a:pt x="310097" y="1385241"/>
                    <a:pt x="1" y="1075144"/>
                    <a:pt x="1" y="692621"/>
                  </a:cubicBezTo>
                  <a:cubicBezTo>
                    <a:pt x="1" y="310097"/>
                    <a:pt x="310097" y="0"/>
                    <a:pt x="692621" y="0"/>
                  </a:cubicBezTo>
                  <a:cubicBezTo>
                    <a:pt x="1075144" y="0"/>
                    <a:pt x="1385241" y="310097"/>
                    <a:pt x="1385241" y="692621"/>
                  </a:cubicBezTo>
                  <a:close/>
                </a:path>
              </a:pathLst>
            </a:custGeom>
            <a:solidFill>
              <a:schemeClr val="accent2">
                <a:lumMod val="20000"/>
                <a:lumOff val="80000"/>
              </a:schemeClr>
            </a:solidFill>
            <a:ln w="4898" cap="flat">
              <a:noFill/>
              <a:prstDash val="solid"/>
              <a:miter/>
            </a:ln>
            <a:effectLst/>
          </p:spPr>
          <p:txBody>
            <a:bodyPr rtlCol="0" anchor="ctr"/>
            <a:lstStyle/>
            <a:p>
              <a:endParaRPr lang="en-PK"/>
            </a:p>
          </p:txBody>
        </p:sp>
        <p:sp>
          <p:nvSpPr>
            <p:cNvPr id="7" name="Graphic 260">
              <a:extLst>
                <a:ext uri="{FF2B5EF4-FFF2-40B4-BE49-F238E27FC236}">
                  <a16:creationId xmlns:a16="http://schemas.microsoft.com/office/drawing/2014/main" id="{513F04D1-644A-0C9F-6AE2-33EC2EA064E0}"/>
                </a:ext>
              </a:extLst>
            </p:cNvPr>
            <p:cNvSpPr/>
            <p:nvPr/>
          </p:nvSpPr>
          <p:spPr>
            <a:xfrm>
              <a:off x="3733524" y="1084648"/>
              <a:ext cx="4706337" cy="4706337"/>
            </a:xfrm>
            <a:custGeom>
              <a:avLst/>
              <a:gdLst>
                <a:gd name="connsiteX0" fmla="*/ 4706338 w 4706337"/>
                <a:gd name="connsiteY0" fmla="*/ 2353169 h 4706337"/>
                <a:gd name="connsiteX1" fmla="*/ 2353169 w 4706337"/>
                <a:gd name="connsiteY1" fmla="*/ 4706337 h 4706337"/>
                <a:gd name="connsiteX2" fmla="*/ 0 w 4706337"/>
                <a:gd name="connsiteY2" fmla="*/ 2353168 h 4706337"/>
                <a:gd name="connsiteX3" fmla="*/ 2353169 w 4706337"/>
                <a:gd name="connsiteY3" fmla="*/ 0 h 4706337"/>
                <a:gd name="connsiteX4" fmla="*/ 4706338 w 4706337"/>
                <a:gd name="connsiteY4" fmla="*/ 2353169 h 470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6337" h="4706337">
                  <a:moveTo>
                    <a:pt x="4706338" y="2353169"/>
                  </a:moveTo>
                  <a:cubicBezTo>
                    <a:pt x="4706338" y="3652788"/>
                    <a:pt x="3652788" y="4706337"/>
                    <a:pt x="2353169" y="4706337"/>
                  </a:cubicBezTo>
                  <a:cubicBezTo>
                    <a:pt x="1053550" y="4706337"/>
                    <a:pt x="0" y="3652788"/>
                    <a:pt x="0" y="2353168"/>
                  </a:cubicBezTo>
                  <a:cubicBezTo>
                    <a:pt x="0" y="1053549"/>
                    <a:pt x="1053549" y="0"/>
                    <a:pt x="2353169" y="0"/>
                  </a:cubicBezTo>
                  <a:cubicBezTo>
                    <a:pt x="3652788" y="0"/>
                    <a:pt x="4706338" y="1053549"/>
                    <a:pt x="4706338" y="2353169"/>
                  </a:cubicBezTo>
                  <a:close/>
                </a:path>
              </a:pathLst>
            </a:custGeom>
            <a:solidFill>
              <a:srgbClr val="F4F8F9"/>
            </a:solidFill>
            <a:ln w="4898" cap="flat">
              <a:noFill/>
              <a:prstDash val="solid"/>
              <a:miter/>
            </a:ln>
            <a:effectLst/>
          </p:spPr>
          <p:txBody>
            <a:bodyPr rtlCol="0" anchor="ctr"/>
            <a:lstStyle/>
            <a:p>
              <a:endParaRPr lang="en-PK"/>
            </a:p>
          </p:txBody>
        </p:sp>
      </p:grpSp>
      <p:sp>
        <p:nvSpPr>
          <p:cNvPr id="249" name="TextBox 248">
            <a:extLst>
              <a:ext uri="{FF2B5EF4-FFF2-40B4-BE49-F238E27FC236}">
                <a16:creationId xmlns:a16="http://schemas.microsoft.com/office/drawing/2014/main" id="{71D68598-6AED-F582-F831-257F170B754C}"/>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Privacy vs. Anonymity</a:t>
            </a:r>
          </a:p>
        </p:txBody>
      </p:sp>
      <p:pic>
        <p:nvPicPr>
          <p:cNvPr id="250" name="Picture 2" descr="Is not equal to mathematical symbol ">
            <a:extLst>
              <a:ext uri="{FF2B5EF4-FFF2-40B4-BE49-F238E27FC236}">
                <a16:creationId xmlns:a16="http://schemas.microsoft.com/office/drawing/2014/main" id="{18A5E131-9F88-B146-738C-B03AE6D50EF3}"/>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81783" y="2849203"/>
            <a:ext cx="1211855" cy="1211855"/>
          </a:xfrm>
          <a:prstGeom prst="rect">
            <a:avLst/>
          </a:prstGeom>
          <a:noFill/>
          <a:extLst>
            <a:ext uri="{909E8E84-426E-40DD-AFC4-6F175D3DCCD1}">
              <a14:hiddenFill xmlns:a14="http://schemas.microsoft.com/office/drawing/2010/main">
                <a:solidFill>
                  <a:srgbClr val="FFFFFF"/>
                </a:solidFill>
              </a14:hiddenFill>
            </a:ext>
          </a:extLst>
        </p:spPr>
      </p:pic>
      <p:sp>
        <p:nvSpPr>
          <p:cNvPr id="251" name="TextBox 250">
            <a:extLst>
              <a:ext uri="{FF2B5EF4-FFF2-40B4-BE49-F238E27FC236}">
                <a16:creationId xmlns:a16="http://schemas.microsoft.com/office/drawing/2014/main" id="{27954619-BC65-4F90-A6E5-CFC15B071F50}"/>
              </a:ext>
            </a:extLst>
          </p:cNvPr>
          <p:cNvSpPr txBox="1"/>
          <p:nvPr/>
        </p:nvSpPr>
        <p:spPr>
          <a:xfrm>
            <a:off x="387459" y="3979132"/>
            <a:ext cx="3080534" cy="307777"/>
          </a:xfrm>
          <a:prstGeom prst="rect">
            <a:avLst/>
          </a:prstGeom>
          <a:noFill/>
        </p:spPr>
        <p:txBody>
          <a:bodyPr wrap="square">
            <a:spAutoFit/>
          </a:bodyPr>
          <a:lstStyle/>
          <a:p>
            <a:pPr algn="r"/>
            <a:r>
              <a:rPr lang="en-US" sz="1400" b="1" dirty="0">
                <a:solidFill>
                  <a:schemeClr val="accent3"/>
                </a:solidFill>
                <a:latin typeface="+mj-lt"/>
              </a:rPr>
              <a:t>Anonymity is a thing of the past</a:t>
            </a:r>
          </a:p>
        </p:txBody>
      </p:sp>
      <p:sp>
        <p:nvSpPr>
          <p:cNvPr id="252" name="TextBox 251">
            <a:extLst>
              <a:ext uri="{FF2B5EF4-FFF2-40B4-BE49-F238E27FC236}">
                <a16:creationId xmlns:a16="http://schemas.microsoft.com/office/drawing/2014/main" id="{D7B7F6E0-A415-1A8B-8E51-591865293B44}"/>
              </a:ext>
            </a:extLst>
          </p:cNvPr>
          <p:cNvSpPr txBox="1"/>
          <p:nvPr/>
        </p:nvSpPr>
        <p:spPr>
          <a:xfrm>
            <a:off x="387458" y="4346367"/>
            <a:ext cx="3080534" cy="1046440"/>
          </a:xfrm>
          <a:prstGeom prst="rect">
            <a:avLst/>
          </a:prstGeom>
          <a:noFill/>
        </p:spPr>
        <p:txBody>
          <a:bodyPr wrap="square">
            <a:spAutoFit/>
          </a:bodyPr>
          <a:lstStyle/>
          <a:p>
            <a:pPr algn="r">
              <a:spcBef>
                <a:spcPts val="1200"/>
              </a:spcBef>
            </a:pPr>
            <a:r>
              <a:rPr lang="en-US" sz="1400" dirty="0">
                <a:solidFill>
                  <a:schemeClr val="tx1">
                    <a:lumMod val="65000"/>
                    <a:lumOff val="35000"/>
                  </a:schemeClr>
                </a:solidFill>
                <a:latin typeface="Roboto" panose="02000000000000000000" pitchFamily="2" charset="0"/>
                <a:ea typeface="Roboto" panose="02000000000000000000" pitchFamily="2" charset="0"/>
              </a:rPr>
              <a:t>Bearer Bonds</a:t>
            </a:r>
          </a:p>
          <a:p>
            <a:pPr algn="r">
              <a:spcBef>
                <a:spcPts val="1200"/>
              </a:spcBef>
            </a:pPr>
            <a:r>
              <a:rPr lang="en-US" sz="1400" dirty="0">
                <a:solidFill>
                  <a:schemeClr val="tx1">
                    <a:lumMod val="65000"/>
                    <a:lumOff val="35000"/>
                  </a:schemeClr>
                </a:solidFill>
                <a:latin typeface="Roboto" panose="02000000000000000000" pitchFamily="2" charset="0"/>
                <a:ea typeface="Roboto" panose="02000000000000000000" pitchFamily="2" charset="0"/>
              </a:rPr>
              <a:t>Bearer Shares</a:t>
            </a:r>
          </a:p>
          <a:p>
            <a:pPr algn="r">
              <a:spcBef>
                <a:spcPts val="1200"/>
              </a:spcBef>
            </a:pPr>
            <a:r>
              <a:rPr lang="en-US" sz="1400" dirty="0">
                <a:solidFill>
                  <a:schemeClr val="tx1">
                    <a:lumMod val="65000"/>
                    <a:lumOff val="35000"/>
                  </a:schemeClr>
                </a:solidFill>
                <a:latin typeface="Roboto" panose="02000000000000000000" pitchFamily="2" charset="0"/>
                <a:ea typeface="Roboto" panose="02000000000000000000" pitchFamily="2" charset="0"/>
              </a:rPr>
              <a:t>Bitcoin and Crypto</a:t>
            </a:r>
          </a:p>
        </p:txBody>
      </p:sp>
      <p:sp>
        <p:nvSpPr>
          <p:cNvPr id="253" name="TextBox 252">
            <a:extLst>
              <a:ext uri="{FF2B5EF4-FFF2-40B4-BE49-F238E27FC236}">
                <a16:creationId xmlns:a16="http://schemas.microsoft.com/office/drawing/2014/main" id="{8EFA39BF-BD0C-BB15-AB3E-162959818C6A}"/>
              </a:ext>
            </a:extLst>
          </p:cNvPr>
          <p:cNvSpPr txBox="1"/>
          <p:nvPr/>
        </p:nvSpPr>
        <p:spPr>
          <a:xfrm>
            <a:off x="8707911" y="3979132"/>
            <a:ext cx="2466367" cy="307777"/>
          </a:xfrm>
          <a:prstGeom prst="rect">
            <a:avLst/>
          </a:prstGeom>
          <a:noFill/>
        </p:spPr>
        <p:txBody>
          <a:bodyPr wrap="square">
            <a:spAutoFit/>
          </a:bodyPr>
          <a:lstStyle/>
          <a:p>
            <a:r>
              <a:rPr lang="en-US" sz="1400" b="1" dirty="0">
                <a:solidFill>
                  <a:schemeClr val="accent2"/>
                </a:solidFill>
                <a:latin typeface="+mj-lt"/>
              </a:rPr>
              <a:t>Privacy is achievable</a:t>
            </a:r>
          </a:p>
        </p:txBody>
      </p:sp>
      <p:sp>
        <p:nvSpPr>
          <p:cNvPr id="254" name="TextBox 253">
            <a:extLst>
              <a:ext uri="{FF2B5EF4-FFF2-40B4-BE49-F238E27FC236}">
                <a16:creationId xmlns:a16="http://schemas.microsoft.com/office/drawing/2014/main" id="{57758687-FF0C-28ED-56EF-8BB941DDCE5F}"/>
              </a:ext>
            </a:extLst>
          </p:cNvPr>
          <p:cNvSpPr txBox="1"/>
          <p:nvPr/>
        </p:nvSpPr>
        <p:spPr>
          <a:xfrm>
            <a:off x="8707911" y="4346367"/>
            <a:ext cx="3080534" cy="677108"/>
          </a:xfrm>
          <a:prstGeom prst="rect">
            <a:avLst/>
          </a:prstGeom>
          <a:noFill/>
        </p:spPr>
        <p:txBody>
          <a:bodyPr wrap="square">
            <a:spAutoFit/>
          </a:bodyPr>
          <a:lstStyle/>
          <a:p>
            <a:pPr>
              <a:spcBef>
                <a:spcPts val="1200"/>
              </a:spcBef>
            </a:pPr>
            <a:r>
              <a:rPr lang="en-US" sz="1400" dirty="0">
                <a:solidFill>
                  <a:schemeClr val="tx1">
                    <a:lumMod val="65000"/>
                    <a:lumOff val="35000"/>
                  </a:schemeClr>
                </a:solidFill>
                <a:latin typeface="Roboto" panose="02000000000000000000" pitchFamily="2" charset="0"/>
                <a:ea typeface="Roboto" panose="02000000000000000000" pitchFamily="2" charset="0"/>
              </a:rPr>
              <a:t>Who has your information?</a:t>
            </a:r>
          </a:p>
          <a:p>
            <a:pPr>
              <a:spcBef>
                <a:spcPts val="1200"/>
              </a:spcBef>
            </a:pPr>
            <a:r>
              <a:rPr lang="en-US" sz="1400" dirty="0">
                <a:solidFill>
                  <a:schemeClr val="tx1">
                    <a:lumMod val="65000"/>
                    <a:lumOff val="35000"/>
                  </a:schemeClr>
                </a:solidFill>
                <a:latin typeface="Roboto" panose="02000000000000000000" pitchFamily="2" charset="0"/>
                <a:ea typeface="Roboto" panose="02000000000000000000" pitchFamily="2" charset="0"/>
              </a:rPr>
              <a:t>Who respects your privacy?</a:t>
            </a:r>
          </a:p>
        </p:txBody>
      </p:sp>
      <p:pic>
        <p:nvPicPr>
          <p:cNvPr id="7170" name="Picture 2" descr="Anonymous ">
            <a:extLst>
              <a:ext uri="{FF2B5EF4-FFF2-40B4-BE49-F238E27FC236}">
                <a16:creationId xmlns:a16="http://schemas.microsoft.com/office/drawing/2014/main" id="{3F8E7E4E-73D0-EDF2-62D0-1DC018D8864B}"/>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52896" y="3262634"/>
            <a:ext cx="384992" cy="38499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nsurance ">
            <a:extLst>
              <a:ext uri="{FF2B5EF4-FFF2-40B4-BE49-F238E27FC236}">
                <a16:creationId xmlns:a16="http://schemas.microsoft.com/office/drawing/2014/main" id="{863BCA8A-3790-0081-99DB-B41BB91FB125}"/>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52849" y="3235872"/>
            <a:ext cx="386255" cy="38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820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180D4-06DB-D0B2-EEF3-4DBAA819CB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1CF3B29-A63C-509A-B3B5-3D617861E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599" y="-356746"/>
            <a:ext cx="6839602" cy="7571492"/>
          </a:xfrm>
          <a:prstGeom prst="rect">
            <a:avLst/>
          </a:prstGeom>
        </p:spPr>
      </p:pic>
      <p:sp>
        <p:nvSpPr>
          <p:cNvPr id="2" name="TextBox 1">
            <a:extLst>
              <a:ext uri="{FF2B5EF4-FFF2-40B4-BE49-F238E27FC236}">
                <a16:creationId xmlns:a16="http://schemas.microsoft.com/office/drawing/2014/main" id="{DC2B151B-0183-2CF2-6ADA-2284B7EB6B16}"/>
              </a:ext>
            </a:extLst>
          </p:cNvPr>
          <p:cNvSpPr txBox="1"/>
          <p:nvPr/>
        </p:nvSpPr>
        <p:spPr>
          <a:xfrm>
            <a:off x="615364" y="660735"/>
            <a:ext cx="3758332" cy="1200329"/>
          </a:xfrm>
          <a:prstGeom prst="rect">
            <a:avLst/>
          </a:prstGeom>
          <a:noFill/>
        </p:spPr>
        <p:txBody>
          <a:bodyPr wrap="square">
            <a:spAutoFit/>
          </a:bodyPr>
          <a:lstStyle/>
          <a:p>
            <a:r>
              <a:rPr lang="en-US" sz="3600" b="1" dirty="0">
                <a:solidFill>
                  <a:schemeClr val="accent1"/>
                </a:solidFill>
                <a:latin typeface="+mj-lt"/>
              </a:rPr>
              <a:t>Reducing your attack surfaces</a:t>
            </a:r>
          </a:p>
        </p:txBody>
      </p:sp>
      <p:sp>
        <p:nvSpPr>
          <p:cNvPr id="23" name="Slide Number Placeholder 22">
            <a:extLst>
              <a:ext uri="{FF2B5EF4-FFF2-40B4-BE49-F238E27FC236}">
                <a16:creationId xmlns:a16="http://schemas.microsoft.com/office/drawing/2014/main" id="{B33A7514-E3B2-4796-4F93-466C03151867}"/>
              </a:ext>
            </a:extLst>
          </p:cNvPr>
          <p:cNvSpPr>
            <a:spLocks noGrp="1"/>
          </p:cNvSpPr>
          <p:nvPr>
            <p:ph type="sldNum" sz="quarter" idx="12"/>
          </p:nvPr>
        </p:nvSpPr>
        <p:spPr/>
        <p:txBody>
          <a:bodyPr/>
          <a:lstStyle/>
          <a:p>
            <a:fld id="{D92F42F6-3E29-46CD-8D6D-8779DDC56208}" type="slidenum">
              <a:rPr lang="en-US" smtClean="0"/>
              <a:t>19</a:t>
            </a:fld>
            <a:endParaRPr lang="en-US"/>
          </a:p>
        </p:txBody>
      </p:sp>
      <p:sp>
        <p:nvSpPr>
          <p:cNvPr id="7" name="TextBox 6">
            <a:extLst>
              <a:ext uri="{FF2B5EF4-FFF2-40B4-BE49-F238E27FC236}">
                <a16:creationId xmlns:a16="http://schemas.microsoft.com/office/drawing/2014/main" id="{A3C75F08-87BD-CAE3-ED2E-A7B8CB2473C6}"/>
              </a:ext>
            </a:extLst>
          </p:cNvPr>
          <p:cNvSpPr txBox="1"/>
          <p:nvPr/>
        </p:nvSpPr>
        <p:spPr>
          <a:xfrm>
            <a:off x="1386131" y="2321248"/>
            <a:ext cx="3373156" cy="307777"/>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Can’t hire a security detail (yet!)</a:t>
            </a:r>
          </a:p>
        </p:txBody>
      </p:sp>
      <p:sp>
        <p:nvSpPr>
          <p:cNvPr id="6" name="Oval 5">
            <a:extLst>
              <a:ext uri="{FF2B5EF4-FFF2-40B4-BE49-F238E27FC236}">
                <a16:creationId xmlns:a16="http://schemas.microsoft.com/office/drawing/2014/main" id="{426F738A-E13D-2B34-3DFC-F411B0AA1003}"/>
              </a:ext>
            </a:extLst>
          </p:cNvPr>
          <p:cNvSpPr/>
          <p:nvPr/>
        </p:nvSpPr>
        <p:spPr>
          <a:xfrm>
            <a:off x="685799" y="2212109"/>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3F6F3E5-BAAE-AA1C-B815-3678A2832C01}"/>
              </a:ext>
            </a:extLst>
          </p:cNvPr>
          <p:cNvSpPr txBox="1"/>
          <p:nvPr/>
        </p:nvSpPr>
        <p:spPr>
          <a:xfrm>
            <a:off x="1386131" y="3065668"/>
            <a:ext cx="3373156" cy="307777"/>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Limiting disclosure</a:t>
            </a:r>
          </a:p>
        </p:txBody>
      </p:sp>
      <p:sp>
        <p:nvSpPr>
          <p:cNvPr id="10" name="Oval 9">
            <a:extLst>
              <a:ext uri="{FF2B5EF4-FFF2-40B4-BE49-F238E27FC236}">
                <a16:creationId xmlns:a16="http://schemas.microsoft.com/office/drawing/2014/main" id="{FEB2FF66-718F-BC10-ACC7-91BE30A1C80E}"/>
              </a:ext>
            </a:extLst>
          </p:cNvPr>
          <p:cNvSpPr/>
          <p:nvPr/>
        </p:nvSpPr>
        <p:spPr>
          <a:xfrm>
            <a:off x="685799" y="2956529"/>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56D4279-AD76-08E8-3304-A2B209FB8541}"/>
              </a:ext>
            </a:extLst>
          </p:cNvPr>
          <p:cNvSpPr txBox="1"/>
          <p:nvPr/>
        </p:nvSpPr>
        <p:spPr>
          <a:xfrm>
            <a:off x="1386131" y="3810088"/>
            <a:ext cx="3373156" cy="307777"/>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Secretary of State Records</a:t>
            </a:r>
          </a:p>
        </p:txBody>
      </p:sp>
      <p:sp>
        <p:nvSpPr>
          <p:cNvPr id="13" name="Oval 12">
            <a:extLst>
              <a:ext uri="{FF2B5EF4-FFF2-40B4-BE49-F238E27FC236}">
                <a16:creationId xmlns:a16="http://schemas.microsoft.com/office/drawing/2014/main" id="{13A385CF-232B-FA61-13BD-5F9CA2EA35FA}"/>
              </a:ext>
            </a:extLst>
          </p:cNvPr>
          <p:cNvSpPr/>
          <p:nvPr/>
        </p:nvSpPr>
        <p:spPr>
          <a:xfrm>
            <a:off x="685799" y="3700949"/>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D6E3A23-1F96-647D-784C-484485F65FE6}"/>
              </a:ext>
            </a:extLst>
          </p:cNvPr>
          <p:cNvSpPr txBox="1"/>
          <p:nvPr/>
        </p:nvSpPr>
        <p:spPr>
          <a:xfrm>
            <a:off x="1386131" y="4554509"/>
            <a:ext cx="3373156" cy="307777"/>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Property Records</a:t>
            </a:r>
          </a:p>
        </p:txBody>
      </p:sp>
      <p:sp>
        <p:nvSpPr>
          <p:cNvPr id="19" name="Oval 18">
            <a:extLst>
              <a:ext uri="{FF2B5EF4-FFF2-40B4-BE49-F238E27FC236}">
                <a16:creationId xmlns:a16="http://schemas.microsoft.com/office/drawing/2014/main" id="{37A41906-6F14-2698-F1F9-9FA5F5F2ECCE}"/>
              </a:ext>
            </a:extLst>
          </p:cNvPr>
          <p:cNvSpPr/>
          <p:nvPr/>
        </p:nvSpPr>
        <p:spPr>
          <a:xfrm>
            <a:off x="685799" y="4445370"/>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4A48253-B622-DD9A-E309-174692CA2EFA}"/>
              </a:ext>
            </a:extLst>
          </p:cNvPr>
          <p:cNvSpPr txBox="1"/>
          <p:nvPr/>
        </p:nvSpPr>
        <p:spPr>
          <a:xfrm>
            <a:off x="1381326" y="5248342"/>
            <a:ext cx="3373156" cy="307777"/>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Nominees</a:t>
            </a:r>
          </a:p>
        </p:txBody>
      </p:sp>
      <p:sp>
        <p:nvSpPr>
          <p:cNvPr id="32" name="Oval 31">
            <a:extLst>
              <a:ext uri="{FF2B5EF4-FFF2-40B4-BE49-F238E27FC236}">
                <a16:creationId xmlns:a16="http://schemas.microsoft.com/office/drawing/2014/main" id="{67C6963D-0D53-0CBC-6A36-3D06B81CF99B}"/>
              </a:ext>
            </a:extLst>
          </p:cNvPr>
          <p:cNvSpPr/>
          <p:nvPr/>
        </p:nvSpPr>
        <p:spPr>
          <a:xfrm>
            <a:off x="680994" y="5139203"/>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B1BB2F74-047D-ABAC-FF6D-B8B024900B6D}"/>
              </a:ext>
            </a:extLst>
          </p:cNvPr>
          <p:cNvSpPr/>
          <p:nvPr/>
        </p:nvSpPr>
        <p:spPr>
          <a:xfrm>
            <a:off x="851762" y="2353451"/>
            <a:ext cx="194129" cy="243371"/>
          </a:xfrm>
          <a:custGeom>
            <a:avLst/>
            <a:gdLst>
              <a:gd name="connsiteX0" fmla="*/ 600799 w 654918"/>
              <a:gd name="connsiteY0" fmla="*/ 108560 h 821042"/>
              <a:gd name="connsiteX1" fmla="*/ 486718 w 654918"/>
              <a:gd name="connsiteY1" fmla="*/ 82329 h 821042"/>
              <a:gd name="connsiteX2" fmla="*/ 364303 w 654918"/>
              <a:gd name="connsiteY2" fmla="*/ 12976 h 821042"/>
              <a:gd name="connsiteX3" fmla="*/ 290595 w 654918"/>
              <a:gd name="connsiteY3" fmla="*/ 12976 h 821042"/>
              <a:gd name="connsiteX4" fmla="*/ 168180 w 654918"/>
              <a:gd name="connsiteY4" fmla="*/ 82329 h 821042"/>
              <a:gd name="connsiteX5" fmla="*/ 54099 w 654918"/>
              <a:gd name="connsiteY5" fmla="*/ 108560 h 821042"/>
              <a:gd name="connsiteX6" fmla="*/ 0 w 654918"/>
              <a:gd name="connsiteY6" fmla="*/ 167794 h 821042"/>
              <a:gd name="connsiteX7" fmla="*/ 0 w 654918"/>
              <a:gd name="connsiteY7" fmla="*/ 462069 h 821042"/>
              <a:gd name="connsiteX8" fmla="*/ 181013 w 654918"/>
              <a:gd name="connsiteY8" fmla="*/ 754925 h 821042"/>
              <a:gd name="connsiteX9" fmla="*/ 300819 w 654918"/>
              <a:gd name="connsiteY9" fmla="*/ 814829 h 821042"/>
              <a:gd name="connsiteX10" fmla="*/ 327422 w 654918"/>
              <a:gd name="connsiteY10" fmla="*/ 821042 h 821042"/>
              <a:gd name="connsiteX11" fmla="*/ 354062 w 654918"/>
              <a:gd name="connsiteY11" fmla="*/ 814829 h 821042"/>
              <a:gd name="connsiteX12" fmla="*/ 473868 w 654918"/>
              <a:gd name="connsiteY12" fmla="*/ 754925 h 821042"/>
              <a:gd name="connsiteX13" fmla="*/ 654881 w 654918"/>
              <a:gd name="connsiteY13" fmla="*/ 462069 h 821042"/>
              <a:gd name="connsiteX14" fmla="*/ 654918 w 654918"/>
              <a:gd name="connsiteY14" fmla="*/ 167794 h 821042"/>
              <a:gd name="connsiteX15" fmla="*/ 600819 w 654918"/>
              <a:gd name="connsiteY15" fmla="*/ 108560 h 821042"/>
              <a:gd name="connsiteX16" fmla="*/ 467744 w 654918"/>
              <a:gd name="connsiteY16" fmla="*/ 353010 h 821042"/>
              <a:gd name="connsiteX17" fmla="*/ 318916 w 654918"/>
              <a:gd name="connsiteY17" fmla="*/ 504515 h 821042"/>
              <a:gd name="connsiteX18" fmla="*/ 297708 w 654918"/>
              <a:gd name="connsiteY18" fmla="*/ 513407 h 821042"/>
              <a:gd name="connsiteX19" fmla="*/ 297633 w 654918"/>
              <a:gd name="connsiteY19" fmla="*/ 513407 h 821042"/>
              <a:gd name="connsiteX20" fmla="*/ 276388 w 654918"/>
              <a:gd name="connsiteY20" fmla="*/ 504403 h 821042"/>
              <a:gd name="connsiteX21" fmla="*/ 187091 w 654918"/>
              <a:gd name="connsiteY21" fmla="*/ 412428 h 821042"/>
              <a:gd name="connsiteX22" fmla="*/ 187723 w 654918"/>
              <a:gd name="connsiteY22" fmla="*/ 370346 h 821042"/>
              <a:gd name="connsiteX23" fmla="*/ 229805 w 654918"/>
              <a:gd name="connsiteY23" fmla="*/ 370979 h 821042"/>
              <a:gd name="connsiteX24" fmla="*/ 297893 w 654918"/>
              <a:gd name="connsiteY24" fmla="*/ 441077 h 821042"/>
              <a:gd name="connsiteX25" fmla="*/ 425366 w 654918"/>
              <a:gd name="connsiteY25" fmla="*/ 311337 h 821042"/>
              <a:gd name="connsiteX26" fmla="*/ 467448 w 654918"/>
              <a:gd name="connsiteY26" fmla="*/ 310965 h 821042"/>
              <a:gd name="connsiteX27" fmla="*/ 467820 w 654918"/>
              <a:gd name="connsiteY27" fmla="*/ 353046 h 821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4918" h="821042">
                <a:moveTo>
                  <a:pt x="600799" y="108560"/>
                </a:moveTo>
                <a:cubicBezTo>
                  <a:pt x="561731" y="104840"/>
                  <a:pt x="523334" y="96022"/>
                  <a:pt x="486718" y="82329"/>
                </a:cubicBezTo>
                <a:cubicBezTo>
                  <a:pt x="442516" y="65846"/>
                  <a:pt x="401365" y="42518"/>
                  <a:pt x="364303" y="12976"/>
                </a:cubicBezTo>
                <a:cubicBezTo>
                  <a:pt x="342611" y="-4325"/>
                  <a:pt x="312288" y="-4325"/>
                  <a:pt x="290595" y="12976"/>
                </a:cubicBezTo>
                <a:cubicBezTo>
                  <a:pt x="253575" y="42481"/>
                  <a:pt x="212387" y="65810"/>
                  <a:pt x="168180" y="82329"/>
                </a:cubicBezTo>
                <a:cubicBezTo>
                  <a:pt x="131568" y="96022"/>
                  <a:pt x="93171" y="104840"/>
                  <a:pt x="54099" y="108560"/>
                </a:cubicBezTo>
                <a:cubicBezTo>
                  <a:pt x="23254" y="111500"/>
                  <a:pt x="0" y="136987"/>
                  <a:pt x="0" y="167794"/>
                </a:cubicBezTo>
                <a:lnTo>
                  <a:pt x="0" y="462069"/>
                </a:lnTo>
                <a:cubicBezTo>
                  <a:pt x="0" y="586866"/>
                  <a:pt x="69353" y="699080"/>
                  <a:pt x="181013" y="754925"/>
                </a:cubicBezTo>
                <a:lnTo>
                  <a:pt x="300819" y="814829"/>
                </a:lnTo>
                <a:cubicBezTo>
                  <a:pt x="309153" y="818996"/>
                  <a:pt x="318306" y="821042"/>
                  <a:pt x="327422" y="821042"/>
                </a:cubicBezTo>
                <a:cubicBezTo>
                  <a:pt x="336575" y="821042"/>
                  <a:pt x="345691" y="818958"/>
                  <a:pt x="354062" y="814829"/>
                </a:cubicBezTo>
                <a:lnTo>
                  <a:pt x="473868" y="754925"/>
                </a:lnTo>
                <a:cubicBezTo>
                  <a:pt x="585491" y="699077"/>
                  <a:pt x="654881" y="586856"/>
                  <a:pt x="654881" y="462069"/>
                </a:cubicBezTo>
                <a:lnTo>
                  <a:pt x="654918" y="167794"/>
                </a:lnTo>
                <a:cubicBezTo>
                  <a:pt x="654918" y="136950"/>
                  <a:pt x="631664" y="111500"/>
                  <a:pt x="600819" y="108560"/>
                </a:cubicBezTo>
                <a:close/>
                <a:moveTo>
                  <a:pt x="467744" y="353010"/>
                </a:moveTo>
                <a:lnTo>
                  <a:pt x="318916" y="504515"/>
                </a:lnTo>
                <a:cubicBezTo>
                  <a:pt x="313335" y="510207"/>
                  <a:pt x="305671" y="513407"/>
                  <a:pt x="297708" y="513407"/>
                </a:cubicBezTo>
                <a:lnTo>
                  <a:pt x="297633" y="513407"/>
                </a:lnTo>
                <a:cubicBezTo>
                  <a:pt x="289597" y="513407"/>
                  <a:pt x="281932" y="510133"/>
                  <a:pt x="276388" y="504403"/>
                </a:cubicBezTo>
                <a:lnTo>
                  <a:pt x="187091" y="412428"/>
                </a:lnTo>
                <a:cubicBezTo>
                  <a:pt x="175631" y="400633"/>
                  <a:pt x="175929" y="381807"/>
                  <a:pt x="187723" y="370346"/>
                </a:cubicBezTo>
                <a:cubicBezTo>
                  <a:pt x="199518" y="358886"/>
                  <a:pt x="218382" y="359147"/>
                  <a:pt x="229805" y="370979"/>
                </a:cubicBezTo>
                <a:lnTo>
                  <a:pt x="297893" y="441077"/>
                </a:lnTo>
                <a:lnTo>
                  <a:pt x="425366" y="311337"/>
                </a:lnTo>
                <a:cubicBezTo>
                  <a:pt x="436900" y="299579"/>
                  <a:pt x="455690" y="299431"/>
                  <a:pt x="467448" y="310965"/>
                </a:cubicBezTo>
                <a:cubicBezTo>
                  <a:pt x="479168" y="322499"/>
                  <a:pt x="479354" y="341326"/>
                  <a:pt x="467820" y="353046"/>
                </a:cubicBezTo>
                <a:close/>
              </a:path>
            </a:pathLst>
          </a:custGeom>
          <a:solidFill>
            <a:srgbClr val="4E8B9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44D90FB-8D51-FD57-1C20-FD3818C23E4A}"/>
              </a:ext>
            </a:extLst>
          </p:cNvPr>
          <p:cNvSpPr/>
          <p:nvPr/>
        </p:nvSpPr>
        <p:spPr>
          <a:xfrm>
            <a:off x="871692" y="3123451"/>
            <a:ext cx="154268" cy="192211"/>
          </a:xfrm>
          <a:custGeom>
            <a:avLst/>
            <a:gdLst>
              <a:gd name="connsiteX0" fmla="*/ 384103 w 458683"/>
              <a:gd name="connsiteY0" fmla="*/ 111824 h 571500"/>
              <a:gd name="connsiteX1" fmla="*/ 346860 w 458683"/>
              <a:gd name="connsiteY1" fmla="*/ 74581 h 571500"/>
              <a:gd name="connsiteX2" fmla="*/ 346860 w 458683"/>
              <a:gd name="connsiteY2" fmla="*/ 0 h 571500"/>
              <a:gd name="connsiteX3" fmla="*/ 36250 w 458683"/>
              <a:gd name="connsiteY3" fmla="*/ 0 h 571500"/>
              <a:gd name="connsiteX4" fmla="*/ 36250 w 458683"/>
              <a:gd name="connsiteY4" fmla="*/ 49720 h 571500"/>
              <a:gd name="connsiteX5" fmla="*/ 11389 w 458683"/>
              <a:gd name="connsiteY5" fmla="*/ 49720 h 571500"/>
              <a:gd name="connsiteX6" fmla="*/ 48 w 458683"/>
              <a:gd name="connsiteY6" fmla="*/ 63240 h 571500"/>
              <a:gd name="connsiteX7" fmla="*/ 11389 w 458683"/>
              <a:gd name="connsiteY7" fmla="*/ 74581 h 571500"/>
              <a:gd name="connsiteX8" fmla="*/ 61205 w 458683"/>
              <a:gd name="connsiteY8" fmla="*/ 74581 h 571500"/>
              <a:gd name="connsiteX9" fmla="*/ 73588 w 458683"/>
              <a:gd name="connsiteY9" fmla="*/ 86963 h 571500"/>
              <a:gd name="connsiteX10" fmla="*/ 61205 w 458683"/>
              <a:gd name="connsiteY10" fmla="*/ 99346 h 571500"/>
              <a:gd name="connsiteX11" fmla="*/ 36250 w 458683"/>
              <a:gd name="connsiteY11" fmla="*/ 99346 h 571500"/>
              <a:gd name="connsiteX12" fmla="*/ 36250 w 458683"/>
              <a:gd name="connsiteY12" fmla="*/ 124301 h 571500"/>
              <a:gd name="connsiteX13" fmla="*/ 11389 w 458683"/>
              <a:gd name="connsiteY13" fmla="*/ 124301 h 571500"/>
              <a:gd name="connsiteX14" fmla="*/ 48 w 458683"/>
              <a:gd name="connsiteY14" fmla="*/ 137821 h 571500"/>
              <a:gd name="connsiteX15" fmla="*/ 11389 w 458683"/>
              <a:gd name="connsiteY15" fmla="*/ 149162 h 571500"/>
              <a:gd name="connsiteX16" fmla="*/ 61205 w 458683"/>
              <a:gd name="connsiteY16" fmla="*/ 149162 h 571500"/>
              <a:gd name="connsiteX17" fmla="*/ 72546 w 458683"/>
              <a:gd name="connsiteY17" fmla="*/ 162681 h 571500"/>
              <a:gd name="connsiteX18" fmla="*/ 61205 w 458683"/>
              <a:gd name="connsiteY18" fmla="*/ 174022 h 571500"/>
              <a:gd name="connsiteX19" fmla="*/ 36250 w 458683"/>
              <a:gd name="connsiteY19" fmla="*/ 174022 h 571500"/>
              <a:gd name="connsiteX20" fmla="*/ 36250 w 458683"/>
              <a:gd name="connsiteY20" fmla="*/ 198882 h 571500"/>
              <a:gd name="connsiteX21" fmla="*/ 11389 w 458683"/>
              <a:gd name="connsiteY21" fmla="*/ 198882 h 571500"/>
              <a:gd name="connsiteX22" fmla="*/ 48 w 458683"/>
              <a:gd name="connsiteY22" fmla="*/ 212401 h 571500"/>
              <a:gd name="connsiteX23" fmla="*/ 11389 w 458683"/>
              <a:gd name="connsiteY23" fmla="*/ 223742 h 571500"/>
              <a:gd name="connsiteX24" fmla="*/ 61205 w 458683"/>
              <a:gd name="connsiteY24" fmla="*/ 223742 h 571500"/>
              <a:gd name="connsiteX25" fmla="*/ 72546 w 458683"/>
              <a:gd name="connsiteY25" fmla="*/ 237262 h 571500"/>
              <a:gd name="connsiteX26" fmla="*/ 61205 w 458683"/>
              <a:gd name="connsiteY26" fmla="*/ 248603 h 571500"/>
              <a:gd name="connsiteX27" fmla="*/ 36250 w 458683"/>
              <a:gd name="connsiteY27" fmla="*/ 248603 h 571500"/>
              <a:gd name="connsiteX28" fmla="*/ 36250 w 458683"/>
              <a:gd name="connsiteY28" fmla="*/ 273368 h 571500"/>
              <a:gd name="connsiteX29" fmla="*/ 11389 w 458683"/>
              <a:gd name="connsiteY29" fmla="*/ 273368 h 571500"/>
              <a:gd name="connsiteX30" fmla="*/ 48 w 458683"/>
              <a:gd name="connsiteY30" fmla="*/ 286887 h 571500"/>
              <a:gd name="connsiteX31" fmla="*/ 11389 w 458683"/>
              <a:gd name="connsiteY31" fmla="*/ 298228 h 571500"/>
              <a:gd name="connsiteX32" fmla="*/ 61205 w 458683"/>
              <a:gd name="connsiteY32" fmla="*/ 298228 h 571500"/>
              <a:gd name="connsiteX33" fmla="*/ 73588 w 458683"/>
              <a:gd name="connsiteY33" fmla="*/ 310610 h 571500"/>
              <a:gd name="connsiteX34" fmla="*/ 61205 w 458683"/>
              <a:gd name="connsiteY34" fmla="*/ 322993 h 571500"/>
              <a:gd name="connsiteX35" fmla="*/ 36250 w 458683"/>
              <a:gd name="connsiteY35" fmla="*/ 322993 h 571500"/>
              <a:gd name="connsiteX36" fmla="*/ 36250 w 458683"/>
              <a:gd name="connsiteY36" fmla="*/ 347853 h 571500"/>
              <a:gd name="connsiteX37" fmla="*/ 11389 w 458683"/>
              <a:gd name="connsiteY37" fmla="*/ 347853 h 571500"/>
              <a:gd name="connsiteX38" fmla="*/ 48 w 458683"/>
              <a:gd name="connsiteY38" fmla="*/ 361372 h 571500"/>
              <a:gd name="connsiteX39" fmla="*/ 11389 w 458683"/>
              <a:gd name="connsiteY39" fmla="*/ 372713 h 571500"/>
              <a:gd name="connsiteX40" fmla="*/ 61205 w 458683"/>
              <a:gd name="connsiteY40" fmla="*/ 372713 h 571500"/>
              <a:gd name="connsiteX41" fmla="*/ 74724 w 458683"/>
              <a:gd name="connsiteY41" fmla="*/ 384054 h 571500"/>
              <a:gd name="connsiteX42" fmla="*/ 63383 w 458683"/>
              <a:gd name="connsiteY42" fmla="*/ 397574 h 571500"/>
              <a:gd name="connsiteX43" fmla="*/ 61205 w 458683"/>
              <a:gd name="connsiteY43" fmla="*/ 397574 h 571500"/>
              <a:gd name="connsiteX44" fmla="*/ 36250 w 458683"/>
              <a:gd name="connsiteY44" fmla="*/ 397574 h 571500"/>
              <a:gd name="connsiteX45" fmla="*/ 36250 w 458683"/>
              <a:gd name="connsiteY45" fmla="*/ 422434 h 571500"/>
              <a:gd name="connsiteX46" fmla="*/ 11389 w 458683"/>
              <a:gd name="connsiteY46" fmla="*/ 422434 h 571500"/>
              <a:gd name="connsiteX47" fmla="*/ 48 w 458683"/>
              <a:gd name="connsiteY47" fmla="*/ 435953 h 571500"/>
              <a:gd name="connsiteX48" fmla="*/ 11389 w 458683"/>
              <a:gd name="connsiteY48" fmla="*/ 447294 h 571500"/>
              <a:gd name="connsiteX49" fmla="*/ 61205 w 458683"/>
              <a:gd name="connsiteY49" fmla="*/ 447294 h 571500"/>
              <a:gd name="connsiteX50" fmla="*/ 72546 w 458683"/>
              <a:gd name="connsiteY50" fmla="*/ 460813 h 571500"/>
              <a:gd name="connsiteX51" fmla="*/ 61205 w 458683"/>
              <a:gd name="connsiteY51" fmla="*/ 472154 h 571500"/>
              <a:gd name="connsiteX52" fmla="*/ 36250 w 458683"/>
              <a:gd name="connsiteY52" fmla="*/ 472154 h 571500"/>
              <a:gd name="connsiteX53" fmla="*/ 36250 w 458683"/>
              <a:gd name="connsiteY53" fmla="*/ 497015 h 571500"/>
              <a:gd name="connsiteX54" fmla="*/ 11389 w 458683"/>
              <a:gd name="connsiteY54" fmla="*/ 497015 h 571500"/>
              <a:gd name="connsiteX55" fmla="*/ 48 w 458683"/>
              <a:gd name="connsiteY55" fmla="*/ 510534 h 571500"/>
              <a:gd name="connsiteX56" fmla="*/ 11389 w 458683"/>
              <a:gd name="connsiteY56" fmla="*/ 521875 h 571500"/>
              <a:gd name="connsiteX57" fmla="*/ 61205 w 458683"/>
              <a:gd name="connsiteY57" fmla="*/ 521875 h 571500"/>
              <a:gd name="connsiteX58" fmla="*/ 72546 w 458683"/>
              <a:gd name="connsiteY58" fmla="*/ 535394 h 571500"/>
              <a:gd name="connsiteX59" fmla="*/ 61205 w 458683"/>
              <a:gd name="connsiteY59" fmla="*/ 546735 h 571500"/>
              <a:gd name="connsiteX60" fmla="*/ 36250 w 458683"/>
              <a:gd name="connsiteY60" fmla="*/ 546735 h 571500"/>
              <a:gd name="connsiteX61" fmla="*/ 36250 w 458683"/>
              <a:gd name="connsiteY61" fmla="*/ 571500 h 571500"/>
              <a:gd name="connsiteX62" fmla="*/ 458683 w 458683"/>
              <a:gd name="connsiteY62" fmla="*/ 571500 h 571500"/>
              <a:gd name="connsiteX63" fmla="*/ 458683 w 458683"/>
              <a:gd name="connsiteY63" fmla="*/ 111824 h 571500"/>
              <a:gd name="connsiteX64" fmla="*/ 272374 w 458683"/>
              <a:gd name="connsiteY64" fmla="*/ 136684 h 571500"/>
              <a:gd name="connsiteX65" fmla="*/ 322000 w 458683"/>
              <a:gd name="connsiteY65" fmla="*/ 136684 h 571500"/>
              <a:gd name="connsiteX66" fmla="*/ 335519 w 458683"/>
              <a:gd name="connsiteY66" fmla="*/ 148025 h 571500"/>
              <a:gd name="connsiteX67" fmla="*/ 324178 w 458683"/>
              <a:gd name="connsiteY67" fmla="*/ 161544 h 571500"/>
              <a:gd name="connsiteX68" fmla="*/ 322000 w 458683"/>
              <a:gd name="connsiteY68" fmla="*/ 161544 h 571500"/>
              <a:gd name="connsiteX69" fmla="*/ 272374 w 458683"/>
              <a:gd name="connsiteY69" fmla="*/ 161544 h 571500"/>
              <a:gd name="connsiteX70" fmla="*/ 258855 w 458683"/>
              <a:gd name="connsiteY70" fmla="*/ 150203 h 571500"/>
              <a:gd name="connsiteX71" fmla="*/ 270196 w 458683"/>
              <a:gd name="connsiteY71" fmla="*/ 136684 h 571500"/>
              <a:gd name="connsiteX72" fmla="*/ 272374 w 458683"/>
              <a:gd name="connsiteY72" fmla="*/ 136684 h 571500"/>
              <a:gd name="connsiteX73" fmla="*/ 222654 w 458683"/>
              <a:gd name="connsiteY73" fmla="*/ 496919 h 571500"/>
              <a:gd name="connsiteX74" fmla="*/ 210182 w 458683"/>
              <a:gd name="connsiteY74" fmla="*/ 509403 h 571500"/>
              <a:gd name="connsiteX75" fmla="*/ 209795 w 458683"/>
              <a:gd name="connsiteY75" fmla="*/ 509397 h 571500"/>
              <a:gd name="connsiteX76" fmla="*/ 135691 w 458683"/>
              <a:gd name="connsiteY76" fmla="*/ 509397 h 571500"/>
              <a:gd name="connsiteX77" fmla="*/ 123213 w 458683"/>
              <a:gd name="connsiteY77" fmla="*/ 496919 h 571500"/>
              <a:gd name="connsiteX78" fmla="*/ 123213 w 458683"/>
              <a:gd name="connsiteY78" fmla="*/ 422434 h 571500"/>
              <a:gd name="connsiteX79" fmla="*/ 135304 w 458683"/>
              <a:gd name="connsiteY79" fmla="*/ 409581 h 571500"/>
              <a:gd name="connsiteX80" fmla="*/ 135691 w 458683"/>
              <a:gd name="connsiteY80" fmla="*/ 409575 h 571500"/>
              <a:gd name="connsiteX81" fmla="*/ 209795 w 458683"/>
              <a:gd name="connsiteY81" fmla="*/ 409575 h 571500"/>
              <a:gd name="connsiteX82" fmla="*/ 222273 w 458683"/>
              <a:gd name="connsiteY82" fmla="*/ 422053 h 571500"/>
              <a:gd name="connsiteX83" fmla="*/ 222654 w 458683"/>
              <a:gd name="connsiteY83" fmla="*/ 347853 h 571500"/>
              <a:gd name="connsiteX84" fmla="*/ 210182 w 458683"/>
              <a:gd name="connsiteY84" fmla="*/ 360337 h 571500"/>
              <a:gd name="connsiteX85" fmla="*/ 209795 w 458683"/>
              <a:gd name="connsiteY85" fmla="*/ 360331 h 571500"/>
              <a:gd name="connsiteX86" fmla="*/ 135691 w 458683"/>
              <a:gd name="connsiteY86" fmla="*/ 360331 h 571500"/>
              <a:gd name="connsiteX87" fmla="*/ 123213 w 458683"/>
              <a:gd name="connsiteY87" fmla="*/ 347853 h 571500"/>
              <a:gd name="connsiteX88" fmla="*/ 123213 w 458683"/>
              <a:gd name="connsiteY88" fmla="*/ 273368 h 571500"/>
              <a:gd name="connsiteX89" fmla="*/ 135691 w 458683"/>
              <a:gd name="connsiteY89" fmla="*/ 260890 h 571500"/>
              <a:gd name="connsiteX90" fmla="*/ 209795 w 458683"/>
              <a:gd name="connsiteY90" fmla="*/ 260890 h 571500"/>
              <a:gd name="connsiteX91" fmla="*/ 222273 w 458683"/>
              <a:gd name="connsiteY91" fmla="*/ 273368 h 571500"/>
              <a:gd name="connsiteX92" fmla="*/ 219320 w 458683"/>
              <a:gd name="connsiteY92" fmla="*/ 157925 h 571500"/>
              <a:gd name="connsiteX93" fmla="*/ 169314 w 458683"/>
              <a:gd name="connsiteY93" fmla="*/ 207645 h 571500"/>
              <a:gd name="connsiteX94" fmla="*/ 160551 w 458683"/>
              <a:gd name="connsiteY94" fmla="*/ 211169 h 571500"/>
              <a:gd name="connsiteX95" fmla="*/ 151693 w 458683"/>
              <a:gd name="connsiteY95" fmla="*/ 207645 h 571500"/>
              <a:gd name="connsiteX96" fmla="*/ 126832 w 458683"/>
              <a:gd name="connsiteY96" fmla="*/ 182785 h 571500"/>
              <a:gd name="connsiteX97" fmla="*/ 126880 w 458683"/>
              <a:gd name="connsiteY97" fmla="*/ 165211 h 571500"/>
              <a:gd name="connsiteX98" fmla="*/ 144454 w 458683"/>
              <a:gd name="connsiteY98" fmla="*/ 165259 h 571500"/>
              <a:gd name="connsiteX99" fmla="*/ 160551 w 458683"/>
              <a:gd name="connsiteY99" fmla="*/ 180975 h 571500"/>
              <a:gd name="connsiteX100" fmla="*/ 201413 w 458683"/>
              <a:gd name="connsiteY100" fmla="*/ 140113 h 571500"/>
              <a:gd name="connsiteX101" fmla="*/ 219272 w 458683"/>
              <a:gd name="connsiteY101" fmla="*/ 140065 h 571500"/>
              <a:gd name="connsiteX102" fmla="*/ 219320 w 458683"/>
              <a:gd name="connsiteY102" fmla="*/ 157925 h 571500"/>
              <a:gd name="connsiteX103" fmla="*/ 396580 w 458683"/>
              <a:gd name="connsiteY103" fmla="*/ 496919 h 571500"/>
              <a:gd name="connsiteX104" fmla="*/ 272755 w 458683"/>
              <a:gd name="connsiteY104" fmla="*/ 496919 h 571500"/>
              <a:gd name="connsiteX105" fmla="*/ 260373 w 458683"/>
              <a:gd name="connsiteY105" fmla="*/ 484537 h 571500"/>
              <a:gd name="connsiteX106" fmla="*/ 272755 w 458683"/>
              <a:gd name="connsiteY106" fmla="*/ 472154 h 571500"/>
              <a:gd name="connsiteX107" fmla="*/ 396580 w 458683"/>
              <a:gd name="connsiteY107" fmla="*/ 472154 h 571500"/>
              <a:gd name="connsiteX108" fmla="*/ 408963 w 458683"/>
              <a:gd name="connsiteY108" fmla="*/ 484537 h 571500"/>
              <a:gd name="connsiteX109" fmla="*/ 396580 w 458683"/>
              <a:gd name="connsiteY109" fmla="*/ 496919 h 571500"/>
              <a:gd name="connsiteX110" fmla="*/ 259897 w 458683"/>
              <a:gd name="connsiteY110" fmla="*/ 434816 h 571500"/>
              <a:gd name="connsiteX111" fmla="*/ 272374 w 458683"/>
              <a:gd name="connsiteY111" fmla="*/ 422434 h 571500"/>
              <a:gd name="connsiteX112" fmla="*/ 322000 w 458683"/>
              <a:gd name="connsiteY112" fmla="*/ 422434 h 571500"/>
              <a:gd name="connsiteX113" fmla="*/ 335519 w 458683"/>
              <a:gd name="connsiteY113" fmla="*/ 433775 h 571500"/>
              <a:gd name="connsiteX114" fmla="*/ 324178 w 458683"/>
              <a:gd name="connsiteY114" fmla="*/ 447294 h 571500"/>
              <a:gd name="connsiteX115" fmla="*/ 322000 w 458683"/>
              <a:gd name="connsiteY115" fmla="*/ 447294 h 571500"/>
              <a:gd name="connsiteX116" fmla="*/ 272374 w 458683"/>
              <a:gd name="connsiteY116" fmla="*/ 447294 h 571500"/>
              <a:gd name="connsiteX117" fmla="*/ 259897 w 458683"/>
              <a:gd name="connsiteY117" fmla="*/ 434816 h 571500"/>
              <a:gd name="connsiteX118" fmla="*/ 396580 w 458683"/>
              <a:gd name="connsiteY118" fmla="*/ 347853 h 571500"/>
              <a:gd name="connsiteX119" fmla="*/ 272755 w 458683"/>
              <a:gd name="connsiteY119" fmla="*/ 347853 h 571500"/>
              <a:gd name="connsiteX120" fmla="*/ 259236 w 458683"/>
              <a:gd name="connsiteY120" fmla="*/ 336512 h 571500"/>
              <a:gd name="connsiteX121" fmla="*/ 270577 w 458683"/>
              <a:gd name="connsiteY121" fmla="*/ 322993 h 571500"/>
              <a:gd name="connsiteX122" fmla="*/ 272755 w 458683"/>
              <a:gd name="connsiteY122" fmla="*/ 322993 h 571500"/>
              <a:gd name="connsiteX123" fmla="*/ 396580 w 458683"/>
              <a:gd name="connsiteY123" fmla="*/ 322993 h 571500"/>
              <a:gd name="connsiteX124" fmla="*/ 407921 w 458683"/>
              <a:gd name="connsiteY124" fmla="*/ 336512 h 571500"/>
              <a:gd name="connsiteX125" fmla="*/ 396580 w 458683"/>
              <a:gd name="connsiteY125" fmla="*/ 347853 h 571500"/>
              <a:gd name="connsiteX126" fmla="*/ 259897 w 458683"/>
              <a:gd name="connsiteY126" fmla="*/ 285750 h 571500"/>
              <a:gd name="connsiteX127" fmla="*/ 272374 w 458683"/>
              <a:gd name="connsiteY127" fmla="*/ 273368 h 571500"/>
              <a:gd name="connsiteX128" fmla="*/ 322000 w 458683"/>
              <a:gd name="connsiteY128" fmla="*/ 273368 h 571500"/>
              <a:gd name="connsiteX129" fmla="*/ 334382 w 458683"/>
              <a:gd name="connsiteY129" fmla="*/ 285750 h 571500"/>
              <a:gd name="connsiteX130" fmla="*/ 322000 w 458683"/>
              <a:gd name="connsiteY130" fmla="*/ 298133 h 571500"/>
              <a:gd name="connsiteX131" fmla="*/ 272374 w 458683"/>
              <a:gd name="connsiteY131" fmla="*/ 298133 h 571500"/>
              <a:gd name="connsiteX132" fmla="*/ 259897 w 458683"/>
              <a:gd name="connsiteY132" fmla="*/ 285750 h 571500"/>
              <a:gd name="connsiteX133" fmla="*/ 396580 w 458683"/>
              <a:gd name="connsiteY133" fmla="*/ 211169 h 571500"/>
              <a:gd name="connsiteX134" fmla="*/ 272755 w 458683"/>
              <a:gd name="connsiteY134" fmla="*/ 211169 h 571500"/>
              <a:gd name="connsiteX135" fmla="*/ 260373 w 458683"/>
              <a:gd name="connsiteY135" fmla="*/ 198787 h 571500"/>
              <a:gd name="connsiteX136" fmla="*/ 272755 w 458683"/>
              <a:gd name="connsiteY136" fmla="*/ 186404 h 571500"/>
              <a:gd name="connsiteX137" fmla="*/ 396580 w 458683"/>
              <a:gd name="connsiteY137" fmla="*/ 186404 h 571500"/>
              <a:gd name="connsiteX138" fmla="*/ 408963 w 458683"/>
              <a:gd name="connsiteY138" fmla="*/ 198787 h 571500"/>
              <a:gd name="connsiteX139" fmla="*/ 396580 w 458683"/>
              <a:gd name="connsiteY139" fmla="*/ 211169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8683" h="571500">
                <a:moveTo>
                  <a:pt x="384103" y="111824"/>
                </a:moveTo>
                <a:cubicBezTo>
                  <a:pt x="363556" y="111771"/>
                  <a:pt x="346912" y="95128"/>
                  <a:pt x="346860" y="74581"/>
                </a:cubicBezTo>
                <a:lnTo>
                  <a:pt x="346860" y="0"/>
                </a:lnTo>
                <a:lnTo>
                  <a:pt x="36250" y="0"/>
                </a:lnTo>
                <a:lnTo>
                  <a:pt x="36250" y="49720"/>
                </a:lnTo>
                <a:lnTo>
                  <a:pt x="11389" y="49720"/>
                </a:lnTo>
                <a:cubicBezTo>
                  <a:pt x="4524" y="50322"/>
                  <a:pt x="-553" y="56375"/>
                  <a:pt x="48" y="63240"/>
                </a:cubicBezTo>
                <a:cubicBezTo>
                  <a:pt x="577" y="69271"/>
                  <a:pt x="5358" y="74052"/>
                  <a:pt x="11389" y="74581"/>
                </a:cubicBezTo>
                <a:lnTo>
                  <a:pt x="61205" y="74581"/>
                </a:lnTo>
                <a:cubicBezTo>
                  <a:pt x="68044" y="74581"/>
                  <a:pt x="73588" y="80125"/>
                  <a:pt x="73588" y="86963"/>
                </a:cubicBezTo>
                <a:cubicBezTo>
                  <a:pt x="73588" y="93802"/>
                  <a:pt x="68044" y="99346"/>
                  <a:pt x="61205" y="99346"/>
                </a:cubicBezTo>
                <a:lnTo>
                  <a:pt x="36250" y="99346"/>
                </a:lnTo>
                <a:lnTo>
                  <a:pt x="36250" y="124301"/>
                </a:lnTo>
                <a:lnTo>
                  <a:pt x="11389" y="124301"/>
                </a:lnTo>
                <a:cubicBezTo>
                  <a:pt x="4524" y="124903"/>
                  <a:pt x="-553" y="130956"/>
                  <a:pt x="48" y="137821"/>
                </a:cubicBezTo>
                <a:cubicBezTo>
                  <a:pt x="577" y="143852"/>
                  <a:pt x="5358" y="148633"/>
                  <a:pt x="11389" y="149162"/>
                </a:cubicBezTo>
                <a:lnTo>
                  <a:pt x="61205" y="149162"/>
                </a:lnTo>
                <a:cubicBezTo>
                  <a:pt x="68070" y="149763"/>
                  <a:pt x="73148" y="155816"/>
                  <a:pt x="72546" y="162681"/>
                </a:cubicBezTo>
                <a:cubicBezTo>
                  <a:pt x="72018" y="168712"/>
                  <a:pt x="67236" y="173493"/>
                  <a:pt x="61205" y="174022"/>
                </a:cubicBezTo>
                <a:lnTo>
                  <a:pt x="36250" y="174022"/>
                </a:lnTo>
                <a:lnTo>
                  <a:pt x="36250" y="198882"/>
                </a:lnTo>
                <a:lnTo>
                  <a:pt x="11389" y="198882"/>
                </a:lnTo>
                <a:cubicBezTo>
                  <a:pt x="4524" y="199484"/>
                  <a:pt x="-553" y="205536"/>
                  <a:pt x="48" y="212401"/>
                </a:cubicBezTo>
                <a:cubicBezTo>
                  <a:pt x="577" y="218432"/>
                  <a:pt x="5358" y="223214"/>
                  <a:pt x="11389" y="223742"/>
                </a:cubicBezTo>
                <a:lnTo>
                  <a:pt x="61205" y="223742"/>
                </a:lnTo>
                <a:cubicBezTo>
                  <a:pt x="68070" y="224344"/>
                  <a:pt x="73148" y="230397"/>
                  <a:pt x="72546" y="237262"/>
                </a:cubicBezTo>
                <a:cubicBezTo>
                  <a:pt x="72018" y="243293"/>
                  <a:pt x="67236" y="248074"/>
                  <a:pt x="61205" y="248603"/>
                </a:cubicBezTo>
                <a:lnTo>
                  <a:pt x="36250" y="248603"/>
                </a:lnTo>
                <a:lnTo>
                  <a:pt x="36250" y="273368"/>
                </a:lnTo>
                <a:lnTo>
                  <a:pt x="11389" y="273368"/>
                </a:lnTo>
                <a:cubicBezTo>
                  <a:pt x="4524" y="273969"/>
                  <a:pt x="-553" y="280022"/>
                  <a:pt x="48" y="286887"/>
                </a:cubicBezTo>
                <a:cubicBezTo>
                  <a:pt x="577" y="292918"/>
                  <a:pt x="5358" y="297699"/>
                  <a:pt x="11389" y="298228"/>
                </a:cubicBezTo>
                <a:lnTo>
                  <a:pt x="61205" y="298228"/>
                </a:lnTo>
                <a:cubicBezTo>
                  <a:pt x="68044" y="298228"/>
                  <a:pt x="73588" y="303772"/>
                  <a:pt x="73588" y="310610"/>
                </a:cubicBezTo>
                <a:cubicBezTo>
                  <a:pt x="73588" y="317449"/>
                  <a:pt x="68044" y="322993"/>
                  <a:pt x="61205" y="322993"/>
                </a:cubicBezTo>
                <a:lnTo>
                  <a:pt x="36250" y="322993"/>
                </a:lnTo>
                <a:lnTo>
                  <a:pt x="36250" y="347853"/>
                </a:lnTo>
                <a:lnTo>
                  <a:pt x="11389" y="347853"/>
                </a:lnTo>
                <a:cubicBezTo>
                  <a:pt x="4524" y="348455"/>
                  <a:pt x="-553" y="354507"/>
                  <a:pt x="48" y="361372"/>
                </a:cubicBezTo>
                <a:cubicBezTo>
                  <a:pt x="577" y="367403"/>
                  <a:pt x="5358" y="372185"/>
                  <a:pt x="11389" y="372713"/>
                </a:cubicBezTo>
                <a:lnTo>
                  <a:pt x="61205" y="372713"/>
                </a:lnTo>
                <a:cubicBezTo>
                  <a:pt x="68070" y="372112"/>
                  <a:pt x="74123" y="377189"/>
                  <a:pt x="74724" y="384054"/>
                </a:cubicBezTo>
                <a:cubicBezTo>
                  <a:pt x="75326" y="390919"/>
                  <a:pt x="70248" y="396972"/>
                  <a:pt x="63383" y="397574"/>
                </a:cubicBezTo>
                <a:cubicBezTo>
                  <a:pt x="62659" y="397637"/>
                  <a:pt x="61930" y="397637"/>
                  <a:pt x="61205" y="397574"/>
                </a:cubicBezTo>
                <a:lnTo>
                  <a:pt x="36250" y="397574"/>
                </a:lnTo>
                <a:lnTo>
                  <a:pt x="36250" y="422434"/>
                </a:lnTo>
                <a:lnTo>
                  <a:pt x="11389" y="422434"/>
                </a:lnTo>
                <a:cubicBezTo>
                  <a:pt x="4524" y="423035"/>
                  <a:pt x="-553" y="429088"/>
                  <a:pt x="48" y="435953"/>
                </a:cubicBezTo>
                <a:cubicBezTo>
                  <a:pt x="577" y="441984"/>
                  <a:pt x="5358" y="446766"/>
                  <a:pt x="11389" y="447294"/>
                </a:cubicBezTo>
                <a:lnTo>
                  <a:pt x="61205" y="447294"/>
                </a:lnTo>
                <a:cubicBezTo>
                  <a:pt x="68070" y="447896"/>
                  <a:pt x="73148" y="453948"/>
                  <a:pt x="72546" y="460813"/>
                </a:cubicBezTo>
                <a:cubicBezTo>
                  <a:pt x="72018" y="466844"/>
                  <a:pt x="67236" y="471626"/>
                  <a:pt x="61205" y="472154"/>
                </a:cubicBezTo>
                <a:lnTo>
                  <a:pt x="36250" y="472154"/>
                </a:lnTo>
                <a:lnTo>
                  <a:pt x="36250" y="497015"/>
                </a:lnTo>
                <a:lnTo>
                  <a:pt x="11389" y="497015"/>
                </a:lnTo>
                <a:cubicBezTo>
                  <a:pt x="4524" y="497616"/>
                  <a:pt x="-553" y="503669"/>
                  <a:pt x="48" y="510534"/>
                </a:cubicBezTo>
                <a:cubicBezTo>
                  <a:pt x="577" y="516565"/>
                  <a:pt x="5358" y="521346"/>
                  <a:pt x="11389" y="521875"/>
                </a:cubicBezTo>
                <a:lnTo>
                  <a:pt x="61205" y="521875"/>
                </a:lnTo>
                <a:cubicBezTo>
                  <a:pt x="68070" y="522476"/>
                  <a:pt x="73148" y="528529"/>
                  <a:pt x="72546" y="535394"/>
                </a:cubicBezTo>
                <a:cubicBezTo>
                  <a:pt x="72018" y="541425"/>
                  <a:pt x="67236" y="546207"/>
                  <a:pt x="61205" y="546735"/>
                </a:cubicBezTo>
                <a:lnTo>
                  <a:pt x="36250" y="546735"/>
                </a:lnTo>
                <a:lnTo>
                  <a:pt x="36250" y="571500"/>
                </a:lnTo>
                <a:lnTo>
                  <a:pt x="458683" y="571500"/>
                </a:lnTo>
                <a:lnTo>
                  <a:pt x="458683" y="111824"/>
                </a:lnTo>
                <a:close/>
                <a:moveTo>
                  <a:pt x="272374" y="136684"/>
                </a:moveTo>
                <a:lnTo>
                  <a:pt x="322000" y="136684"/>
                </a:lnTo>
                <a:cubicBezTo>
                  <a:pt x="328865" y="136082"/>
                  <a:pt x="334917" y="141160"/>
                  <a:pt x="335519" y="148025"/>
                </a:cubicBezTo>
                <a:cubicBezTo>
                  <a:pt x="336120" y="154890"/>
                  <a:pt x="331043" y="160942"/>
                  <a:pt x="324178" y="161544"/>
                </a:cubicBezTo>
                <a:cubicBezTo>
                  <a:pt x="323453" y="161608"/>
                  <a:pt x="322724" y="161608"/>
                  <a:pt x="322000" y="161544"/>
                </a:cubicBezTo>
                <a:lnTo>
                  <a:pt x="272374" y="161544"/>
                </a:lnTo>
                <a:cubicBezTo>
                  <a:pt x="265509" y="162146"/>
                  <a:pt x="259457" y="157068"/>
                  <a:pt x="258855" y="150203"/>
                </a:cubicBezTo>
                <a:cubicBezTo>
                  <a:pt x="258254" y="143338"/>
                  <a:pt x="263331" y="137285"/>
                  <a:pt x="270196" y="136684"/>
                </a:cubicBezTo>
                <a:cubicBezTo>
                  <a:pt x="270921" y="136620"/>
                  <a:pt x="271650" y="136620"/>
                  <a:pt x="272374" y="136684"/>
                </a:cubicBezTo>
                <a:close/>
                <a:moveTo>
                  <a:pt x="222654" y="496919"/>
                </a:moveTo>
                <a:cubicBezTo>
                  <a:pt x="222657" y="503811"/>
                  <a:pt x="217073" y="509400"/>
                  <a:pt x="210182" y="509403"/>
                </a:cubicBezTo>
                <a:cubicBezTo>
                  <a:pt x="210053" y="509403"/>
                  <a:pt x="209924" y="509401"/>
                  <a:pt x="209795" y="509397"/>
                </a:cubicBezTo>
                <a:lnTo>
                  <a:pt x="135691" y="509397"/>
                </a:lnTo>
                <a:cubicBezTo>
                  <a:pt x="128799" y="509397"/>
                  <a:pt x="123213" y="503811"/>
                  <a:pt x="123213" y="496919"/>
                </a:cubicBezTo>
                <a:lnTo>
                  <a:pt x="123213" y="422434"/>
                </a:lnTo>
                <a:cubicBezTo>
                  <a:pt x="123002" y="415546"/>
                  <a:pt x="128416" y="409791"/>
                  <a:pt x="135304" y="409581"/>
                </a:cubicBezTo>
                <a:cubicBezTo>
                  <a:pt x="135433" y="409577"/>
                  <a:pt x="135562" y="409575"/>
                  <a:pt x="135691" y="409575"/>
                </a:cubicBezTo>
                <a:lnTo>
                  <a:pt x="209795" y="409575"/>
                </a:lnTo>
                <a:cubicBezTo>
                  <a:pt x="216686" y="409575"/>
                  <a:pt x="222273" y="415161"/>
                  <a:pt x="222273" y="422053"/>
                </a:cubicBezTo>
                <a:close/>
                <a:moveTo>
                  <a:pt x="222654" y="347853"/>
                </a:moveTo>
                <a:cubicBezTo>
                  <a:pt x="222657" y="354744"/>
                  <a:pt x="217073" y="360333"/>
                  <a:pt x="210182" y="360337"/>
                </a:cubicBezTo>
                <a:cubicBezTo>
                  <a:pt x="210053" y="360337"/>
                  <a:pt x="209924" y="360335"/>
                  <a:pt x="209795" y="360331"/>
                </a:cubicBezTo>
                <a:lnTo>
                  <a:pt x="135691" y="360331"/>
                </a:lnTo>
                <a:cubicBezTo>
                  <a:pt x="128799" y="360331"/>
                  <a:pt x="123213" y="354744"/>
                  <a:pt x="123213" y="347853"/>
                </a:cubicBezTo>
                <a:lnTo>
                  <a:pt x="123213" y="273368"/>
                </a:lnTo>
                <a:cubicBezTo>
                  <a:pt x="123213" y="266476"/>
                  <a:pt x="128799" y="260890"/>
                  <a:pt x="135691" y="260890"/>
                </a:cubicBezTo>
                <a:lnTo>
                  <a:pt x="209795" y="260890"/>
                </a:lnTo>
                <a:cubicBezTo>
                  <a:pt x="216686" y="260890"/>
                  <a:pt x="222273" y="266476"/>
                  <a:pt x="222273" y="273368"/>
                </a:cubicBezTo>
                <a:close/>
                <a:moveTo>
                  <a:pt x="219320" y="157925"/>
                </a:moveTo>
                <a:lnTo>
                  <a:pt x="169314" y="207645"/>
                </a:lnTo>
                <a:cubicBezTo>
                  <a:pt x="166946" y="209889"/>
                  <a:pt x="163813" y="211149"/>
                  <a:pt x="160551" y="211169"/>
                </a:cubicBezTo>
                <a:cubicBezTo>
                  <a:pt x="157259" y="211154"/>
                  <a:pt x="154095" y="209895"/>
                  <a:pt x="151693" y="207645"/>
                </a:cubicBezTo>
                <a:lnTo>
                  <a:pt x="126832" y="182785"/>
                </a:lnTo>
                <a:cubicBezTo>
                  <a:pt x="121993" y="177919"/>
                  <a:pt x="122014" y="170051"/>
                  <a:pt x="126880" y="165211"/>
                </a:cubicBezTo>
                <a:cubicBezTo>
                  <a:pt x="131746" y="160371"/>
                  <a:pt x="139614" y="160393"/>
                  <a:pt x="144454" y="165259"/>
                </a:cubicBezTo>
                <a:lnTo>
                  <a:pt x="160551" y="180975"/>
                </a:lnTo>
                <a:lnTo>
                  <a:pt x="201413" y="140113"/>
                </a:lnTo>
                <a:cubicBezTo>
                  <a:pt x="206332" y="135168"/>
                  <a:pt x="214328" y="135147"/>
                  <a:pt x="219272" y="140065"/>
                </a:cubicBezTo>
                <a:cubicBezTo>
                  <a:pt x="224217" y="144984"/>
                  <a:pt x="224239" y="152980"/>
                  <a:pt x="219320" y="157925"/>
                </a:cubicBezTo>
                <a:close/>
                <a:moveTo>
                  <a:pt x="396580" y="496919"/>
                </a:moveTo>
                <a:lnTo>
                  <a:pt x="272755" y="496919"/>
                </a:lnTo>
                <a:cubicBezTo>
                  <a:pt x="265917" y="496919"/>
                  <a:pt x="260373" y="491375"/>
                  <a:pt x="260373" y="484537"/>
                </a:cubicBezTo>
                <a:cubicBezTo>
                  <a:pt x="260373" y="477698"/>
                  <a:pt x="265917" y="472154"/>
                  <a:pt x="272755" y="472154"/>
                </a:cubicBezTo>
                <a:lnTo>
                  <a:pt x="396580" y="472154"/>
                </a:lnTo>
                <a:cubicBezTo>
                  <a:pt x="403419" y="472154"/>
                  <a:pt x="408963" y="477698"/>
                  <a:pt x="408963" y="484537"/>
                </a:cubicBezTo>
                <a:cubicBezTo>
                  <a:pt x="408963" y="491375"/>
                  <a:pt x="403419" y="496919"/>
                  <a:pt x="396580" y="496919"/>
                </a:cubicBezTo>
                <a:close/>
                <a:moveTo>
                  <a:pt x="259897" y="434816"/>
                </a:moveTo>
                <a:cubicBezTo>
                  <a:pt x="259949" y="427962"/>
                  <a:pt x="265520" y="422434"/>
                  <a:pt x="272374" y="422434"/>
                </a:cubicBezTo>
                <a:lnTo>
                  <a:pt x="322000" y="422434"/>
                </a:lnTo>
                <a:cubicBezTo>
                  <a:pt x="328865" y="421832"/>
                  <a:pt x="334917" y="426910"/>
                  <a:pt x="335519" y="433775"/>
                </a:cubicBezTo>
                <a:cubicBezTo>
                  <a:pt x="336120" y="440640"/>
                  <a:pt x="331043" y="446692"/>
                  <a:pt x="324178" y="447294"/>
                </a:cubicBezTo>
                <a:cubicBezTo>
                  <a:pt x="323453" y="447358"/>
                  <a:pt x="322724" y="447358"/>
                  <a:pt x="322000" y="447294"/>
                </a:cubicBezTo>
                <a:lnTo>
                  <a:pt x="272374" y="447294"/>
                </a:lnTo>
                <a:cubicBezTo>
                  <a:pt x="265483" y="447294"/>
                  <a:pt x="259897" y="441708"/>
                  <a:pt x="259897" y="434816"/>
                </a:cubicBezTo>
                <a:close/>
                <a:moveTo>
                  <a:pt x="396580" y="347853"/>
                </a:moveTo>
                <a:lnTo>
                  <a:pt x="272755" y="347853"/>
                </a:lnTo>
                <a:cubicBezTo>
                  <a:pt x="265890" y="348455"/>
                  <a:pt x="259838" y="343377"/>
                  <a:pt x="259236" y="336512"/>
                </a:cubicBezTo>
                <a:cubicBezTo>
                  <a:pt x="258635" y="329647"/>
                  <a:pt x="263712" y="323594"/>
                  <a:pt x="270577" y="322993"/>
                </a:cubicBezTo>
                <a:cubicBezTo>
                  <a:pt x="271302" y="322929"/>
                  <a:pt x="272031" y="322929"/>
                  <a:pt x="272755" y="322993"/>
                </a:cubicBezTo>
                <a:lnTo>
                  <a:pt x="396580" y="322993"/>
                </a:lnTo>
                <a:cubicBezTo>
                  <a:pt x="403445" y="323594"/>
                  <a:pt x="408523" y="329647"/>
                  <a:pt x="407921" y="336512"/>
                </a:cubicBezTo>
                <a:cubicBezTo>
                  <a:pt x="407393" y="342543"/>
                  <a:pt x="402611" y="347325"/>
                  <a:pt x="396580" y="347853"/>
                </a:cubicBezTo>
                <a:close/>
                <a:moveTo>
                  <a:pt x="259897" y="285750"/>
                </a:moveTo>
                <a:cubicBezTo>
                  <a:pt x="259949" y="278896"/>
                  <a:pt x="265520" y="273367"/>
                  <a:pt x="272374" y="273368"/>
                </a:cubicBezTo>
                <a:lnTo>
                  <a:pt x="322000" y="273368"/>
                </a:lnTo>
                <a:cubicBezTo>
                  <a:pt x="328838" y="273368"/>
                  <a:pt x="334382" y="278911"/>
                  <a:pt x="334382" y="285750"/>
                </a:cubicBezTo>
                <a:cubicBezTo>
                  <a:pt x="334382" y="292589"/>
                  <a:pt x="328838" y="298133"/>
                  <a:pt x="322000" y="298133"/>
                </a:cubicBezTo>
                <a:lnTo>
                  <a:pt x="272374" y="298133"/>
                </a:lnTo>
                <a:cubicBezTo>
                  <a:pt x="265520" y="298133"/>
                  <a:pt x="259949" y="292604"/>
                  <a:pt x="259897" y="285750"/>
                </a:cubicBezTo>
                <a:close/>
                <a:moveTo>
                  <a:pt x="396580" y="211169"/>
                </a:moveTo>
                <a:lnTo>
                  <a:pt x="272755" y="211169"/>
                </a:lnTo>
                <a:cubicBezTo>
                  <a:pt x="265917" y="211169"/>
                  <a:pt x="260373" y="205625"/>
                  <a:pt x="260373" y="198787"/>
                </a:cubicBezTo>
                <a:cubicBezTo>
                  <a:pt x="260373" y="191948"/>
                  <a:pt x="265917" y="186404"/>
                  <a:pt x="272755" y="186404"/>
                </a:cubicBezTo>
                <a:lnTo>
                  <a:pt x="396580" y="186404"/>
                </a:lnTo>
                <a:cubicBezTo>
                  <a:pt x="403419" y="186404"/>
                  <a:pt x="408963" y="191948"/>
                  <a:pt x="408963" y="198787"/>
                </a:cubicBezTo>
                <a:cubicBezTo>
                  <a:pt x="408963" y="205625"/>
                  <a:pt x="403419" y="211169"/>
                  <a:pt x="396580" y="211169"/>
                </a:cubicBezTo>
                <a:close/>
              </a:path>
            </a:pathLst>
          </a:custGeom>
          <a:solidFill>
            <a:srgbClr val="4E8B90"/>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2F244F1-8462-A32D-B5FA-FF521DC682D2}"/>
              </a:ext>
            </a:extLst>
          </p:cNvPr>
          <p:cNvSpPr/>
          <p:nvPr/>
        </p:nvSpPr>
        <p:spPr>
          <a:xfrm>
            <a:off x="814080" y="3859720"/>
            <a:ext cx="269493" cy="208513"/>
          </a:xfrm>
          <a:custGeom>
            <a:avLst/>
            <a:gdLst>
              <a:gd name="connsiteX0" fmla="*/ 746784 w 846834"/>
              <a:gd name="connsiteY0" fmla="*/ 71662 h 655217"/>
              <a:gd name="connsiteX1" fmla="*/ 455005 w 846834"/>
              <a:gd name="connsiteY1" fmla="*/ 71662 h 655217"/>
              <a:gd name="connsiteX2" fmla="*/ 455005 w 846834"/>
              <a:gd name="connsiteY2" fmla="*/ 293566 h 655217"/>
              <a:gd name="connsiteX3" fmla="*/ 487599 w 846834"/>
              <a:gd name="connsiteY3" fmla="*/ 318160 h 655217"/>
              <a:gd name="connsiteX4" fmla="*/ 487599 w 846834"/>
              <a:gd name="connsiteY4" fmla="*/ 105447 h 655217"/>
              <a:gd name="connsiteX5" fmla="*/ 746783 w 846834"/>
              <a:gd name="connsiteY5" fmla="*/ 105447 h 655217"/>
              <a:gd name="connsiteX6" fmla="*/ 228196 w 846834"/>
              <a:gd name="connsiteY6" fmla="*/ 432012 h 655217"/>
              <a:gd name="connsiteX7" fmla="*/ 225889 w 846834"/>
              <a:gd name="connsiteY7" fmla="*/ 430784 h 655217"/>
              <a:gd name="connsiteX8" fmla="*/ 209406 w 846834"/>
              <a:gd name="connsiteY8" fmla="*/ 422413 h 655217"/>
              <a:gd name="connsiteX9" fmla="*/ 196309 w 846834"/>
              <a:gd name="connsiteY9" fmla="*/ 435435 h 655217"/>
              <a:gd name="connsiteX10" fmla="*/ 183286 w 846834"/>
              <a:gd name="connsiteY10" fmla="*/ 448532 h 655217"/>
              <a:gd name="connsiteX11" fmla="*/ 191658 w 846834"/>
              <a:gd name="connsiteY11" fmla="*/ 465015 h 655217"/>
              <a:gd name="connsiteX12" fmla="*/ 192886 w 846834"/>
              <a:gd name="connsiteY12" fmla="*/ 467322 h 655217"/>
              <a:gd name="connsiteX13" fmla="*/ 192886 w 846834"/>
              <a:gd name="connsiteY13" fmla="*/ 467359 h 655217"/>
              <a:gd name="connsiteX14" fmla="*/ 178710 w 846834"/>
              <a:gd name="connsiteY14" fmla="*/ 501515 h 655217"/>
              <a:gd name="connsiteX15" fmla="*/ 176217 w 846834"/>
              <a:gd name="connsiteY15" fmla="*/ 502333 h 655217"/>
              <a:gd name="connsiteX16" fmla="*/ 158655 w 846834"/>
              <a:gd name="connsiteY16" fmla="*/ 508026 h 655217"/>
              <a:gd name="connsiteX17" fmla="*/ 158655 w 846834"/>
              <a:gd name="connsiteY17" fmla="*/ 545047 h 655217"/>
              <a:gd name="connsiteX18" fmla="*/ 176217 w 846834"/>
              <a:gd name="connsiteY18" fmla="*/ 550740 h 655217"/>
              <a:gd name="connsiteX19" fmla="*/ 178710 w 846834"/>
              <a:gd name="connsiteY19" fmla="*/ 551558 h 655217"/>
              <a:gd name="connsiteX20" fmla="*/ 178710 w 846834"/>
              <a:gd name="connsiteY20" fmla="*/ 551484 h 655217"/>
              <a:gd name="connsiteX21" fmla="*/ 192886 w 846834"/>
              <a:gd name="connsiteY21" fmla="*/ 585640 h 655217"/>
              <a:gd name="connsiteX22" fmla="*/ 191658 w 846834"/>
              <a:gd name="connsiteY22" fmla="*/ 587946 h 655217"/>
              <a:gd name="connsiteX23" fmla="*/ 183286 w 846834"/>
              <a:gd name="connsiteY23" fmla="*/ 604429 h 655217"/>
              <a:gd name="connsiteX24" fmla="*/ 196309 w 846834"/>
              <a:gd name="connsiteY24" fmla="*/ 617526 h 655217"/>
              <a:gd name="connsiteX25" fmla="*/ 209406 w 846834"/>
              <a:gd name="connsiteY25" fmla="*/ 630549 h 655217"/>
              <a:gd name="connsiteX26" fmla="*/ 225889 w 846834"/>
              <a:gd name="connsiteY26" fmla="*/ 622177 h 655217"/>
              <a:gd name="connsiteX27" fmla="*/ 228196 w 846834"/>
              <a:gd name="connsiteY27" fmla="*/ 620949 h 655217"/>
              <a:gd name="connsiteX28" fmla="*/ 228196 w 846834"/>
              <a:gd name="connsiteY28" fmla="*/ 620987 h 655217"/>
              <a:gd name="connsiteX29" fmla="*/ 262351 w 846834"/>
              <a:gd name="connsiteY29" fmla="*/ 635163 h 655217"/>
              <a:gd name="connsiteX30" fmla="*/ 263170 w 846834"/>
              <a:gd name="connsiteY30" fmla="*/ 637656 h 655217"/>
              <a:gd name="connsiteX31" fmla="*/ 268863 w 846834"/>
              <a:gd name="connsiteY31" fmla="*/ 655218 h 655217"/>
              <a:gd name="connsiteX32" fmla="*/ 305884 w 846834"/>
              <a:gd name="connsiteY32" fmla="*/ 655218 h 655217"/>
              <a:gd name="connsiteX33" fmla="*/ 311576 w 846834"/>
              <a:gd name="connsiteY33" fmla="*/ 637656 h 655217"/>
              <a:gd name="connsiteX34" fmla="*/ 312395 w 846834"/>
              <a:gd name="connsiteY34" fmla="*/ 635163 h 655217"/>
              <a:gd name="connsiteX35" fmla="*/ 312358 w 846834"/>
              <a:gd name="connsiteY35" fmla="*/ 635163 h 655217"/>
              <a:gd name="connsiteX36" fmla="*/ 346513 w 846834"/>
              <a:gd name="connsiteY36" fmla="*/ 620987 h 655217"/>
              <a:gd name="connsiteX37" fmla="*/ 348820 w 846834"/>
              <a:gd name="connsiteY37" fmla="*/ 622214 h 655217"/>
              <a:gd name="connsiteX38" fmla="*/ 365303 w 846834"/>
              <a:gd name="connsiteY38" fmla="*/ 630586 h 655217"/>
              <a:gd name="connsiteX39" fmla="*/ 391423 w 846834"/>
              <a:gd name="connsiteY39" fmla="*/ 604467 h 655217"/>
              <a:gd name="connsiteX40" fmla="*/ 383051 w 846834"/>
              <a:gd name="connsiteY40" fmla="*/ 587984 h 655217"/>
              <a:gd name="connsiteX41" fmla="*/ 381823 w 846834"/>
              <a:gd name="connsiteY41" fmla="*/ 585677 h 655217"/>
              <a:gd name="connsiteX42" fmla="*/ 381823 w 846834"/>
              <a:gd name="connsiteY42" fmla="*/ 585640 h 655217"/>
              <a:gd name="connsiteX43" fmla="*/ 396036 w 846834"/>
              <a:gd name="connsiteY43" fmla="*/ 551484 h 655217"/>
              <a:gd name="connsiteX44" fmla="*/ 398455 w 846834"/>
              <a:gd name="connsiteY44" fmla="*/ 550665 h 655217"/>
              <a:gd name="connsiteX45" fmla="*/ 416091 w 846834"/>
              <a:gd name="connsiteY45" fmla="*/ 544973 h 655217"/>
              <a:gd name="connsiteX46" fmla="*/ 416054 w 846834"/>
              <a:gd name="connsiteY46" fmla="*/ 507989 h 655217"/>
              <a:gd name="connsiteX47" fmla="*/ 398418 w 846834"/>
              <a:gd name="connsiteY47" fmla="*/ 502296 h 655217"/>
              <a:gd name="connsiteX48" fmla="*/ 395999 w 846834"/>
              <a:gd name="connsiteY48" fmla="*/ 501478 h 655217"/>
              <a:gd name="connsiteX49" fmla="*/ 396036 w 846834"/>
              <a:gd name="connsiteY49" fmla="*/ 501515 h 655217"/>
              <a:gd name="connsiteX50" fmla="*/ 381823 w 846834"/>
              <a:gd name="connsiteY50" fmla="*/ 467322 h 655217"/>
              <a:gd name="connsiteX51" fmla="*/ 383051 w 846834"/>
              <a:gd name="connsiteY51" fmla="*/ 465015 h 655217"/>
              <a:gd name="connsiteX52" fmla="*/ 391423 w 846834"/>
              <a:gd name="connsiteY52" fmla="*/ 448532 h 655217"/>
              <a:gd name="connsiteX53" fmla="*/ 378289 w 846834"/>
              <a:gd name="connsiteY53" fmla="*/ 435435 h 655217"/>
              <a:gd name="connsiteX54" fmla="*/ 365266 w 846834"/>
              <a:gd name="connsiteY54" fmla="*/ 422413 h 655217"/>
              <a:gd name="connsiteX55" fmla="*/ 348783 w 846834"/>
              <a:gd name="connsiteY55" fmla="*/ 430784 h 655217"/>
              <a:gd name="connsiteX56" fmla="*/ 346476 w 846834"/>
              <a:gd name="connsiteY56" fmla="*/ 432012 h 655217"/>
              <a:gd name="connsiteX57" fmla="*/ 312358 w 846834"/>
              <a:gd name="connsiteY57" fmla="*/ 417836 h 655217"/>
              <a:gd name="connsiteX58" fmla="*/ 311539 w 846834"/>
              <a:gd name="connsiteY58" fmla="*/ 415343 h 655217"/>
              <a:gd name="connsiteX59" fmla="*/ 305846 w 846834"/>
              <a:gd name="connsiteY59" fmla="*/ 397781 h 655217"/>
              <a:gd name="connsiteX60" fmla="*/ 268863 w 846834"/>
              <a:gd name="connsiteY60" fmla="*/ 397781 h 655217"/>
              <a:gd name="connsiteX61" fmla="*/ 263170 w 846834"/>
              <a:gd name="connsiteY61" fmla="*/ 415343 h 655217"/>
              <a:gd name="connsiteX62" fmla="*/ 262351 w 846834"/>
              <a:gd name="connsiteY62" fmla="*/ 417836 h 655217"/>
              <a:gd name="connsiteX63" fmla="*/ 262351 w 846834"/>
              <a:gd name="connsiteY63" fmla="*/ 417873 h 655217"/>
              <a:gd name="connsiteX64" fmla="*/ 228196 w 846834"/>
              <a:gd name="connsiteY64" fmla="*/ 432049 h 655217"/>
              <a:gd name="connsiteX65" fmla="*/ 287355 w 846834"/>
              <a:gd name="connsiteY65" fmla="*/ 465982 h 655217"/>
              <a:gd name="connsiteX66" fmla="*/ 231432 w 846834"/>
              <a:gd name="connsiteY66" fmla="*/ 503338 h 655217"/>
              <a:gd name="connsiteX67" fmla="*/ 244566 w 846834"/>
              <a:gd name="connsiteY67" fmla="*/ 569269 h 655217"/>
              <a:gd name="connsiteX68" fmla="*/ 310497 w 846834"/>
              <a:gd name="connsiteY68" fmla="*/ 582403 h 655217"/>
              <a:gd name="connsiteX69" fmla="*/ 347854 w 846834"/>
              <a:gd name="connsiteY69" fmla="*/ 526481 h 655217"/>
              <a:gd name="connsiteX70" fmla="*/ 330143 w 846834"/>
              <a:gd name="connsiteY70" fmla="*/ 483693 h 655217"/>
              <a:gd name="connsiteX71" fmla="*/ 287355 w 846834"/>
              <a:gd name="connsiteY71" fmla="*/ 465982 h 655217"/>
              <a:gd name="connsiteX72" fmla="*/ 287355 w 846834"/>
              <a:gd name="connsiteY72" fmla="*/ 0 h 655217"/>
              <a:gd name="connsiteX73" fmla="*/ 407903 w 846834"/>
              <a:gd name="connsiteY73" fmla="*/ 80553 h 655217"/>
              <a:gd name="connsiteX74" fmla="*/ 379588 w 846834"/>
              <a:gd name="connsiteY74" fmla="*/ 222761 h 655217"/>
              <a:gd name="connsiteX75" fmla="*/ 237418 w 846834"/>
              <a:gd name="connsiteY75" fmla="*/ 251039 h 655217"/>
              <a:gd name="connsiteX76" fmla="*/ 156865 w 846834"/>
              <a:gd name="connsiteY76" fmla="*/ 130491 h 655217"/>
              <a:gd name="connsiteX77" fmla="*/ 287348 w 846834"/>
              <a:gd name="connsiteY77" fmla="*/ 8 h 655217"/>
              <a:gd name="connsiteX78" fmla="*/ 287355 w 846834"/>
              <a:gd name="connsiteY78" fmla="*/ 260937 h 655217"/>
              <a:gd name="connsiteX79" fmla="*/ 287355 w 846834"/>
              <a:gd name="connsiteY79" fmla="*/ 260975 h 655217"/>
              <a:gd name="connsiteX80" fmla="*/ 480455 w 846834"/>
              <a:gd name="connsiteY80" fmla="*/ 335016 h 655217"/>
              <a:gd name="connsiteX81" fmla="*/ 574551 w 846834"/>
              <a:gd name="connsiteY81" fmla="*/ 519192 h 655217"/>
              <a:gd name="connsiteX82" fmla="*/ 567594 w 846834"/>
              <a:gd name="connsiteY82" fmla="*/ 540623 h 655217"/>
              <a:gd name="connsiteX83" fmla="*/ 547018 w 846834"/>
              <a:gd name="connsiteY83" fmla="*/ 549739 h 655217"/>
              <a:gd name="connsiteX84" fmla="*/ 433499 w 846834"/>
              <a:gd name="connsiteY84" fmla="*/ 549739 h 655217"/>
              <a:gd name="connsiteX85" fmla="*/ 433499 w 846834"/>
              <a:gd name="connsiteY85" fmla="*/ 495379 h 655217"/>
              <a:gd name="connsiteX86" fmla="*/ 410319 w 846834"/>
              <a:gd name="connsiteY86" fmla="*/ 487864 h 655217"/>
              <a:gd name="connsiteX87" fmla="*/ 401612 w 846834"/>
              <a:gd name="connsiteY87" fmla="*/ 466842 h 655217"/>
              <a:gd name="connsiteX88" fmla="*/ 412625 w 846834"/>
              <a:gd name="connsiteY88" fmla="*/ 445151 h 655217"/>
              <a:gd name="connsiteX89" fmla="*/ 368609 w 846834"/>
              <a:gd name="connsiteY89" fmla="*/ 401135 h 655217"/>
              <a:gd name="connsiteX90" fmla="*/ 346918 w 846834"/>
              <a:gd name="connsiteY90" fmla="*/ 412147 h 655217"/>
              <a:gd name="connsiteX91" fmla="*/ 346918 w 846834"/>
              <a:gd name="connsiteY91" fmla="*/ 412185 h 655217"/>
              <a:gd name="connsiteX92" fmla="*/ 325896 w 846834"/>
              <a:gd name="connsiteY92" fmla="*/ 403478 h 655217"/>
              <a:gd name="connsiteX93" fmla="*/ 318380 w 846834"/>
              <a:gd name="connsiteY93" fmla="*/ 380298 h 655217"/>
              <a:gd name="connsiteX94" fmla="*/ 256133 w 846834"/>
              <a:gd name="connsiteY94" fmla="*/ 380298 h 655217"/>
              <a:gd name="connsiteX95" fmla="*/ 248654 w 846834"/>
              <a:gd name="connsiteY95" fmla="*/ 403478 h 655217"/>
              <a:gd name="connsiteX96" fmla="*/ 248617 w 846834"/>
              <a:gd name="connsiteY96" fmla="*/ 403478 h 655217"/>
              <a:gd name="connsiteX97" fmla="*/ 227558 w 846834"/>
              <a:gd name="connsiteY97" fmla="*/ 412185 h 655217"/>
              <a:gd name="connsiteX98" fmla="*/ 205867 w 846834"/>
              <a:gd name="connsiteY98" fmla="*/ 401172 h 655217"/>
              <a:gd name="connsiteX99" fmla="*/ 161814 w 846834"/>
              <a:gd name="connsiteY99" fmla="*/ 445188 h 655217"/>
              <a:gd name="connsiteX100" fmla="*/ 172902 w 846834"/>
              <a:gd name="connsiteY100" fmla="*/ 466879 h 655217"/>
              <a:gd name="connsiteX101" fmla="*/ 172939 w 846834"/>
              <a:gd name="connsiteY101" fmla="*/ 466842 h 655217"/>
              <a:gd name="connsiteX102" fmla="*/ 164232 w 846834"/>
              <a:gd name="connsiteY102" fmla="*/ 487864 h 655217"/>
              <a:gd name="connsiteX103" fmla="*/ 141090 w 846834"/>
              <a:gd name="connsiteY103" fmla="*/ 495379 h 655217"/>
              <a:gd name="connsiteX104" fmla="*/ 141090 w 846834"/>
              <a:gd name="connsiteY104" fmla="*/ 549739 h 655217"/>
              <a:gd name="connsiteX105" fmla="*/ 27685 w 846834"/>
              <a:gd name="connsiteY105" fmla="*/ 549739 h 655217"/>
              <a:gd name="connsiteX106" fmla="*/ 7109 w 846834"/>
              <a:gd name="connsiteY106" fmla="*/ 540623 h 655217"/>
              <a:gd name="connsiteX107" fmla="*/ 151 w 846834"/>
              <a:gd name="connsiteY107" fmla="*/ 519192 h 655217"/>
              <a:gd name="connsiteX108" fmla="*/ 94248 w 846834"/>
              <a:gd name="connsiteY108" fmla="*/ 335016 h 655217"/>
              <a:gd name="connsiteX109" fmla="*/ 287348 w 846834"/>
              <a:gd name="connsiteY109" fmla="*/ 260975 h 655217"/>
              <a:gd name="connsiteX110" fmla="*/ 846834 w 846834"/>
              <a:gd name="connsiteY110" fmla="*/ 173947 h 655217"/>
              <a:gd name="connsiteX111" fmla="*/ 555055 w 846834"/>
              <a:gd name="connsiteY111" fmla="*/ 173947 h 655217"/>
              <a:gd name="connsiteX112" fmla="*/ 555055 w 846834"/>
              <a:gd name="connsiteY112" fmla="*/ 401023 h 655217"/>
              <a:gd name="connsiteX113" fmla="*/ 591853 w 846834"/>
              <a:gd name="connsiteY113" fmla="*/ 517371 h 655217"/>
              <a:gd name="connsiteX114" fmla="*/ 582663 w 846834"/>
              <a:gd name="connsiteY114" fmla="*/ 549741 h 655217"/>
              <a:gd name="connsiteX115" fmla="*/ 846829 w 846834"/>
              <a:gd name="connsiteY115" fmla="*/ 549741 h 655217"/>
              <a:gd name="connsiteX116" fmla="*/ 790689 w 846834"/>
              <a:gd name="connsiteY116" fmla="*/ 482767 h 655217"/>
              <a:gd name="connsiteX117" fmla="*/ 790689 w 846834"/>
              <a:gd name="connsiteY117" fmla="*/ 482804 h 655217"/>
              <a:gd name="connsiteX118" fmla="*/ 802632 w 846834"/>
              <a:gd name="connsiteY118" fmla="*/ 494748 h 655217"/>
              <a:gd name="connsiteX119" fmla="*/ 790689 w 846834"/>
              <a:gd name="connsiteY119" fmla="*/ 506691 h 655217"/>
              <a:gd name="connsiteX120" fmla="*/ 611314 w 846834"/>
              <a:gd name="connsiteY120" fmla="*/ 506691 h 655217"/>
              <a:gd name="connsiteX121" fmla="*/ 599334 w 846834"/>
              <a:gd name="connsiteY121" fmla="*/ 494748 h 655217"/>
              <a:gd name="connsiteX122" fmla="*/ 611314 w 846834"/>
              <a:gd name="connsiteY122" fmla="*/ 482804 h 655217"/>
              <a:gd name="connsiteX123" fmla="*/ 790689 w 846834"/>
              <a:gd name="connsiteY123" fmla="*/ 443736 h 655217"/>
              <a:gd name="connsiteX124" fmla="*/ 790689 w 846834"/>
              <a:gd name="connsiteY124" fmla="*/ 443774 h 655217"/>
              <a:gd name="connsiteX125" fmla="*/ 802632 w 846834"/>
              <a:gd name="connsiteY125" fmla="*/ 455717 h 655217"/>
              <a:gd name="connsiteX126" fmla="*/ 790689 w 846834"/>
              <a:gd name="connsiteY126" fmla="*/ 467660 h 655217"/>
              <a:gd name="connsiteX127" fmla="*/ 611314 w 846834"/>
              <a:gd name="connsiteY127" fmla="*/ 467660 h 655217"/>
              <a:gd name="connsiteX128" fmla="*/ 599334 w 846834"/>
              <a:gd name="connsiteY128" fmla="*/ 455717 h 655217"/>
              <a:gd name="connsiteX129" fmla="*/ 611314 w 846834"/>
              <a:gd name="connsiteY129" fmla="*/ 443774 h 655217"/>
              <a:gd name="connsiteX130" fmla="*/ 790689 w 846834"/>
              <a:gd name="connsiteY130" fmla="*/ 404706 h 655217"/>
              <a:gd name="connsiteX131" fmla="*/ 790689 w 846834"/>
              <a:gd name="connsiteY131" fmla="*/ 404743 h 655217"/>
              <a:gd name="connsiteX132" fmla="*/ 802632 w 846834"/>
              <a:gd name="connsiteY132" fmla="*/ 416686 h 655217"/>
              <a:gd name="connsiteX133" fmla="*/ 790689 w 846834"/>
              <a:gd name="connsiteY133" fmla="*/ 428630 h 655217"/>
              <a:gd name="connsiteX134" fmla="*/ 611314 w 846834"/>
              <a:gd name="connsiteY134" fmla="*/ 428630 h 655217"/>
              <a:gd name="connsiteX135" fmla="*/ 599334 w 846834"/>
              <a:gd name="connsiteY135" fmla="*/ 416686 h 655217"/>
              <a:gd name="connsiteX136" fmla="*/ 611314 w 846834"/>
              <a:gd name="connsiteY136" fmla="*/ 404743 h 655217"/>
              <a:gd name="connsiteX137" fmla="*/ 790689 w 846834"/>
              <a:gd name="connsiteY137" fmla="*/ 365675 h 655217"/>
              <a:gd name="connsiteX138" fmla="*/ 802632 w 846834"/>
              <a:gd name="connsiteY138" fmla="*/ 377656 h 655217"/>
              <a:gd name="connsiteX139" fmla="*/ 790689 w 846834"/>
              <a:gd name="connsiteY139" fmla="*/ 389599 h 655217"/>
              <a:gd name="connsiteX140" fmla="*/ 611314 w 846834"/>
              <a:gd name="connsiteY140" fmla="*/ 389599 h 655217"/>
              <a:gd name="connsiteX141" fmla="*/ 599334 w 846834"/>
              <a:gd name="connsiteY141" fmla="*/ 377656 h 655217"/>
              <a:gd name="connsiteX142" fmla="*/ 611314 w 846834"/>
              <a:gd name="connsiteY142" fmla="*/ 365675 h 655217"/>
              <a:gd name="connsiteX143" fmla="*/ 790689 w 846834"/>
              <a:gd name="connsiteY143" fmla="*/ 326645 h 655217"/>
              <a:gd name="connsiteX144" fmla="*/ 802632 w 846834"/>
              <a:gd name="connsiteY144" fmla="*/ 338625 h 655217"/>
              <a:gd name="connsiteX145" fmla="*/ 790689 w 846834"/>
              <a:gd name="connsiteY145" fmla="*/ 350569 h 655217"/>
              <a:gd name="connsiteX146" fmla="*/ 611314 w 846834"/>
              <a:gd name="connsiteY146" fmla="*/ 350569 h 655217"/>
              <a:gd name="connsiteX147" fmla="*/ 599334 w 846834"/>
              <a:gd name="connsiteY147" fmla="*/ 338625 h 655217"/>
              <a:gd name="connsiteX148" fmla="*/ 611314 w 846834"/>
              <a:gd name="connsiteY148" fmla="*/ 326645 h 655217"/>
              <a:gd name="connsiteX149" fmla="*/ 780010 w 846834"/>
              <a:gd name="connsiteY149" fmla="*/ 240957 h 655217"/>
              <a:gd name="connsiteX150" fmla="*/ 621953 w 846834"/>
              <a:gd name="connsiteY150" fmla="*/ 240957 h 655217"/>
              <a:gd name="connsiteX151" fmla="*/ 621953 w 846834"/>
              <a:gd name="connsiteY151" fmla="*/ 285494 h 655217"/>
              <a:gd name="connsiteX152" fmla="*/ 780010 w 846834"/>
              <a:gd name="connsiteY152" fmla="*/ 285494 h 655217"/>
              <a:gd name="connsiteX153" fmla="*/ 610008 w 846834"/>
              <a:gd name="connsiteY153" fmla="*/ 217070 h 655217"/>
              <a:gd name="connsiteX154" fmla="*/ 791955 w 846834"/>
              <a:gd name="connsiteY154" fmla="*/ 217070 h 655217"/>
              <a:gd name="connsiteX155" fmla="*/ 800401 w 846834"/>
              <a:gd name="connsiteY155" fmla="*/ 220567 h 655217"/>
              <a:gd name="connsiteX156" fmla="*/ 803898 w 846834"/>
              <a:gd name="connsiteY156" fmla="*/ 229014 h 655217"/>
              <a:gd name="connsiteX157" fmla="*/ 803898 w 846834"/>
              <a:gd name="connsiteY157" fmla="*/ 297437 h 655217"/>
              <a:gd name="connsiteX158" fmla="*/ 800401 w 846834"/>
              <a:gd name="connsiteY158" fmla="*/ 305883 h 655217"/>
              <a:gd name="connsiteX159" fmla="*/ 791955 w 846834"/>
              <a:gd name="connsiteY159" fmla="*/ 309381 h 655217"/>
              <a:gd name="connsiteX160" fmla="*/ 610008 w 846834"/>
              <a:gd name="connsiteY160" fmla="*/ 309381 h 655217"/>
              <a:gd name="connsiteX161" fmla="*/ 601562 w 846834"/>
              <a:gd name="connsiteY161" fmla="*/ 305883 h 655217"/>
              <a:gd name="connsiteX162" fmla="*/ 598065 w 846834"/>
              <a:gd name="connsiteY162" fmla="*/ 297437 h 655217"/>
              <a:gd name="connsiteX163" fmla="*/ 598065 w 846834"/>
              <a:gd name="connsiteY163" fmla="*/ 229014 h 655217"/>
              <a:gd name="connsiteX164" fmla="*/ 601562 w 846834"/>
              <a:gd name="connsiteY164" fmla="*/ 220567 h 655217"/>
              <a:gd name="connsiteX165" fmla="*/ 610008 w 846834"/>
              <a:gd name="connsiteY165" fmla="*/ 217070 h 655217"/>
              <a:gd name="connsiteX166" fmla="*/ 796784 w 846834"/>
              <a:gd name="connsiteY166" fmla="*/ 122825 h 655217"/>
              <a:gd name="connsiteX167" fmla="*/ 505005 w 846834"/>
              <a:gd name="connsiteY167" fmla="*/ 122825 h 655217"/>
              <a:gd name="connsiteX168" fmla="*/ 505005 w 846834"/>
              <a:gd name="connsiteY168" fmla="*/ 334385 h 655217"/>
              <a:gd name="connsiteX169" fmla="*/ 505042 w 846834"/>
              <a:gd name="connsiteY169" fmla="*/ 334385 h 655217"/>
              <a:gd name="connsiteX170" fmla="*/ 537710 w 846834"/>
              <a:gd name="connsiteY170" fmla="*/ 373340 h 655217"/>
              <a:gd name="connsiteX171" fmla="*/ 537710 w 846834"/>
              <a:gd name="connsiteY171" fmla="*/ 156570 h 655217"/>
              <a:gd name="connsiteX172" fmla="*/ 796780 w 846834"/>
              <a:gd name="connsiteY172" fmla="*/ 156570 h 65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846834" h="655217">
                <a:moveTo>
                  <a:pt x="746784" y="71662"/>
                </a:moveTo>
                <a:lnTo>
                  <a:pt x="455005" y="71662"/>
                </a:lnTo>
                <a:lnTo>
                  <a:pt x="455005" y="293566"/>
                </a:lnTo>
                <a:cubicBezTo>
                  <a:pt x="466427" y="301008"/>
                  <a:pt x="477330" y="309230"/>
                  <a:pt x="487599" y="318160"/>
                </a:cubicBezTo>
                <a:lnTo>
                  <a:pt x="487599" y="105447"/>
                </a:lnTo>
                <a:lnTo>
                  <a:pt x="746783" y="105447"/>
                </a:lnTo>
                <a:close/>
                <a:moveTo>
                  <a:pt x="228196" y="432012"/>
                </a:moveTo>
                <a:lnTo>
                  <a:pt x="225889" y="430784"/>
                </a:lnTo>
                <a:lnTo>
                  <a:pt x="209406" y="422413"/>
                </a:lnTo>
                <a:lnTo>
                  <a:pt x="196309" y="435435"/>
                </a:lnTo>
                <a:lnTo>
                  <a:pt x="183286" y="448532"/>
                </a:lnTo>
                <a:lnTo>
                  <a:pt x="191658" y="465015"/>
                </a:lnTo>
                <a:lnTo>
                  <a:pt x="192886" y="467322"/>
                </a:lnTo>
                <a:lnTo>
                  <a:pt x="192886" y="467359"/>
                </a:lnTo>
                <a:cubicBezTo>
                  <a:pt x="186300" y="477889"/>
                  <a:pt x="181501" y="489423"/>
                  <a:pt x="178710" y="501515"/>
                </a:cubicBezTo>
                <a:lnTo>
                  <a:pt x="176217" y="502333"/>
                </a:lnTo>
                <a:lnTo>
                  <a:pt x="158655" y="508026"/>
                </a:lnTo>
                <a:lnTo>
                  <a:pt x="158655" y="545047"/>
                </a:lnTo>
                <a:lnTo>
                  <a:pt x="176217" y="550740"/>
                </a:lnTo>
                <a:lnTo>
                  <a:pt x="178710" y="551558"/>
                </a:lnTo>
                <a:lnTo>
                  <a:pt x="178710" y="551484"/>
                </a:lnTo>
                <a:cubicBezTo>
                  <a:pt x="181500" y="563576"/>
                  <a:pt x="186300" y="575111"/>
                  <a:pt x="192886" y="585640"/>
                </a:cubicBezTo>
                <a:lnTo>
                  <a:pt x="191658" y="587946"/>
                </a:lnTo>
                <a:lnTo>
                  <a:pt x="183286" y="604429"/>
                </a:lnTo>
                <a:lnTo>
                  <a:pt x="196309" y="617526"/>
                </a:lnTo>
                <a:lnTo>
                  <a:pt x="209406" y="630549"/>
                </a:lnTo>
                <a:lnTo>
                  <a:pt x="225889" y="622177"/>
                </a:lnTo>
                <a:lnTo>
                  <a:pt x="228196" y="620949"/>
                </a:lnTo>
                <a:lnTo>
                  <a:pt x="228196" y="620987"/>
                </a:lnTo>
                <a:cubicBezTo>
                  <a:pt x="238726" y="627535"/>
                  <a:pt x="250259" y="632335"/>
                  <a:pt x="262351" y="635163"/>
                </a:cubicBezTo>
                <a:lnTo>
                  <a:pt x="263170" y="637656"/>
                </a:lnTo>
                <a:lnTo>
                  <a:pt x="268863" y="655218"/>
                </a:lnTo>
                <a:lnTo>
                  <a:pt x="305884" y="655218"/>
                </a:lnTo>
                <a:lnTo>
                  <a:pt x="311576" y="637656"/>
                </a:lnTo>
                <a:lnTo>
                  <a:pt x="312395" y="635163"/>
                </a:lnTo>
                <a:lnTo>
                  <a:pt x="312358" y="635163"/>
                </a:lnTo>
                <a:cubicBezTo>
                  <a:pt x="324450" y="632335"/>
                  <a:pt x="335984" y="627535"/>
                  <a:pt x="346513" y="620987"/>
                </a:cubicBezTo>
                <a:lnTo>
                  <a:pt x="348820" y="622214"/>
                </a:lnTo>
                <a:lnTo>
                  <a:pt x="365303" y="630586"/>
                </a:lnTo>
                <a:lnTo>
                  <a:pt x="391423" y="604467"/>
                </a:lnTo>
                <a:lnTo>
                  <a:pt x="383051" y="587984"/>
                </a:lnTo>
                <a:lnTo>
                  <a:pt x="381823" y="585677"/>
                </a:lnTo>
                <a:lnTo>
                  <a:pt x="381823" y="585640"/>
                </a:lnTo>
                <a:cubicBezTo>
                  <a:pt x="388409" y="575110"/>
                  <a:pt x="393208" y="563576"/>
                  <a:pt x="396036" y="551484"/>
                </a:cubicBezTo>
                <a:lnTo>
                  <a:pt x="398455" y="550665"/>
                </a:lnTo>
                <a:lnTo>
                  <a:pt x="416091" y="544973"/>
                </a:lnTo>
                <a:lnTo>
                  <a:pt x="416054" y="507989"/>
                </a:lnTo>
                <a:lnTo>
                  <a:pt x="398418" y="502296"/>
                </a:lnTo>
                <a:lnTo>
                  <a:pt x="395999" y="501478"/>
                </a:lnTo>
                <a:lnTo>
                  <a:pt x="396036" y="501515"/>
                </a:lnTo>
                <a:cubicBezTo>
                  <a:pt x="393209" y="489423"/>
                  <a:pt x="388409" y="477851"/>
                  <a:pt x="381823" y="467322"/>
                </a:cubicBezTo>
                <a:lnTo>
                  <a:pt x="383051" y="465015"/>
                </a:lnTo>
                <a:lnTo>
                  <a:pt x="391423" y="448532"/>
                </a:lnTo>
                <a:lnTo>
                  <a:pt x="378289" y="435435"/>
                </a:lnTo>
                <a:lnTo>
                  <a:pt x="365266" y="422413"/>
                </a:lnTo>
                <a:lnTo>
                  <a:pt x="348783" y="430784"/>
                </a:lnTo>
                <a:lnTo>
                  <a:pt x="346476" y="432012"/>
                </a:lnTo>
                <a:cubicBezTo>
                  <a:pt x="335983" y="425426"/>
                  <a:pt x="324412" y="420627"/>
                  <a:pt x="312358" y="417836"/>
                </a:cubicBezTo>
                <a:lnTo>
                  <a:pt x="311539" y="415343"/>
                </a:lnTo>
                <a:lnTo>
                  <a:pt x="305846" y="397781"/>
                </a:lnTo>
                <a:lnTo>
                  <a:pt x="268863" y="397781"/>
                </a:lnTo>
                <a:lnTo>
                  <a:pt x="263170" y="415343"/>
                </a:lnTo>
                <a:lnTo>
                  <a:pt x="262351" y="417836"/>
                </a:lnTo>
                <a:lnTo>
                  <a:pt x="262351" y="417873"/>
                </a:lnTo>
                <a:cubicBezTo>
                  <a:pt x="250259" y="420664"/>
                  <a:pt x="238725" y="425426"/>
                  <a:pt x="228196" y="432049"/>
                </a:cubicBezTo>
                <a:close/>
                <a:moveTo>
                  <a:pt x="287355" y="465982"/>
                </a:moveTo>
                <a:cubicBezTo>
                  <a:pt x="262872" y="465982"/>
                  <a:pt x="240809" y="480716"/>
                  <a:pt x="231432" y="503338"/>
                </a:cubicBezTo>
                <a:cubicBezTo>
                  <a:pt x="222093" y="525960"/>
                  <a:pt x="227265" y="551968"/>
                  <a:pt x="244566" y="569269"/>
                </a:cubicBezTo>
                <a:cubicBezTo>
                  <a:pt x="261868" y="586570"/>
                  <a:pt x="287913" y="591743"/>
                  <a:pt x="310497" y="582403"/>
                </a:cubicBezTo>
                <a:cubicBezTo>
                  <a:pt x="333119" y="573027"/>
                  <a:pt x="347854" y="550963"/>
                  <a:pt x="347854" y="526481"/>
                </a:cubicBezTo>
                <a:cubicBezTo>
                  <a:pt x="347854" y="510445"/>
                  <a:pt x="341491" y="495041"/>
                  <a:pt x="330143" y="483693"/>
                </a:cubicBezTo>
                <a:cubicBezTo>
                  <a:pt x="318795" y="472345"/>
                  <a:pt x="303391" y="465982"/>
                  <a:pt x="287355" y="465982"/>
                </a:cubicBezTo>
                <a:close/>
                <a:moveTo>
                  <a:pt x="287355" y="0"/>
                </a:moveTo>
                <a:cubicBezTo>
                  <a:pt x="340115" y="0"/>
                  <a:pt x="387700" y="31812"/>
                  <a:pt x="407903" y="80553"/>
                </a:cubicBezTo>
                <a:cubicBezTo>
                  <a:pt x="428069" y="129331"/>
                  <a:pt x="416907" y="185442"/>
                  <a:pt x="379588" y="222761"/>
                </a:cubicBezTo>
                <a:cubicBezTo>
                  <a:pt x="342306" y="260080"/>
                  <a:pt x="286161" y="271242"/>
                  <a:pt x="237418" y="251039"/>
                </a:cubicBezTo>
                <a:cubicBezTo>
                  <a:pt x="188677" y="230836"/>
                  <a:pt x="156865" y="183248"/>
                  <a:pt x="156865" y="130491"/>
                </a:cubicBezTo>
                <a:cubicBezTo>
                  <a:pt x="156865" y="58421"/>
                  <a:pt x="215280" y="8"/>
                  <a:pt x="287348" y="8"/>
                </a:cubicBezTo>
                <a:close/>
                <a:moveTo>
                  <a:pt x="287355" y="260937"/>
                </a:moveTo>
                <a:lnTo>
                  <a:pt x="287355" y="260975"/>
                </a:lnTo>
                <a:cubicBezTo>
                  <a:pt x="358643" y="260975"/>
                  <a:pt x="427439" y="287354"/>
                  <a:pt x="480455" y="335016"/>
                </a:cubicBezTo>
                <a:cubicBezTo>
                  <a:pt x="533475" y="382678"/>
                  <a:pt x="566998" y="448278"/>
                  <a:pt x="574551" y="519192"/>
                </a:cubicBezTo>
                <a:cubicBezTo>
                  <a:pt x="575407" y="527005"/>
                  <a:pt x="572840" y="534781"/>
                  <a:pt x="567594" y="540623"/>
                </a:cubicBezTo>
                <a:cubicBezTo>
                  <a:pt x="562348" y="546427"/>
                  <a:pt x="554869" y="549739"/>
                  <a:pt x="547018" y="549739"/>
                </a:cubicBezTo>
                <a:lnTo>
                  <a:pt x="433499" y="549739"/>
                </a:lnTo>
                <a:lnTo>
                  <a:pt x="433499" y="495379"/>
                </a:lnTo>
                <a:lnTo>
                  <a:pt x="410319" y="487864"/>
                </a:lnTo>
                <a:cubicBezTo>
                  <a:pt x="408012" y="480608"/>
                  <a:pt x="405110" y="473613"/>
                  <a:pt x="401612" y="466842"/>
                </a:cubicBezTo>
                <a:lnTo>
                  <a:pt x="412625" y="445151"/>
                </a:lnTo>
                <a:lnTo>
                  <a:pt x="368609" y="401135"/>
                </a:lnTo>
                <a:lnTo>
                  <a:pt x="346918" y="412147"/>
                </a:lnTo>
                <a:lnTo>
                  <a:pt x="346918" y="412185"/>
                </a:lnTo>
                <a:cubicBezTo>
                  <a:pt x="340183" y="408687"/>
                  <a:pt x="333151" y="405748"/>
                  <a:pt x="325896" y="403478"/>
                </a:cubicBezTo>
                <a:lnTo>
                  <a:pt x="318380" y="380298"/>
                </a:lnTo>
                <a:lnTo>
                  <a:pt x="256133" y="380298"/>
                </a:lnTo>
                <a:lnTo>
                  <a:pt x="248654" y="403478"/>
                </a:lnTo>
                <a:lnTo>
                  <a:pt x="248617" y="403478"/>
                </a:lnTo>
                <a:cubicBezTo>
                  <a:pt x="241361" y="405748"/>
                  <a:pt x="234329" y="408687"/>
                  <a:pt x="227558" y="412185"/>
                </a:cubicBezTo>
                <a:lnTo>
                  <a:pt x="205867" y="401172"/>
                </a:lnTo>
                <a:lnTo>
                  <a:pt x="161814" y="445188"/>
                </a:lnTo>
                <a:lnTo>
                  <a:pt x="172902" y="466879"/>
                </a:lnTo>
                <a:lnTo>
                  <a:pt x="172939" y="466842"/>
                </a:lnTo>
                <a:cubicBezTo>
                  <a:pt x="169441" y="473614"/>
                  <a:pt x="166539" y="480608"/>
                  <a:pt x="164232" y="487864"/>
                </a:cubicBezTo>
                <a:lnTo>
                  <a:pt x="141090" y="495379"/>
                </a:lnTo>
                <a:lnTo>
                  <a:pt x="141090" y="549739"/>
                </a:lnTo>
                <a:lnTo>
                  <a:pt x="27685" y="549739"/>
                </a:lnTo>
                <a:cubicBezTo>
                  <a:pt x="19834" y="549739"/>
                  <a:pt x="12355" y="546427"/>
                  <a:pt x="7109" y="540623"/>
                </a:cubicBezTo>
                <a:cubicBezTo>
                  <a:pt x="1863" y="534781"/>
                  <a:pt x="-667" y="527005"/>
                  <a:pt x="151" y="519192"/>
                </a:cubicBezTo>
                <a:cubicBezTo>
                  <a:pt x="7704" y="448275"/>
                  <a:pt x="41228" y="382679"/>
                  <a:pt x="94248" y="335016"/>
                </a:cubicBezTo>
                <a:cubicBezTo>
                  <a:pt x="147268" y="287353"/>
                  <a:pt x="216063" y="260975"/>
                  <a:pt x="287348" y="260975"/>
                </a:cubicBezTo>
                <a:close/>
                <a:moveTo>
                  <a:pt x="846834" y="173947"/>
                </a:moveTo>
                <a:lnTo>
                  <a:pt x="555055" y="173947"/>
                </a:lnTo>
                <a:lnTo>
                  <a:pt x="555055" y="401023"/>
                </a:lnTo>
                <a:cubicBezTo>
                  <a:pt x="575110" y="436891"/>
                  <a:pt x="587611" y="476480"/>
                  <a:pt x="591853" y="517371"/>
                </a:cubicBezTo>
                <a:cubicBezTo>
                  <a:pt x="593192" y="528942"/>
                  <a:pt x="589881" y="540589"/>
                  <a:pt x="582663" y="549741"/>
                </a:cubicBezTo>
                <a:lnTo>
                  <a:pt x="846829" y="549741"/>
                </a:lnTo>
                <a:close/>
                <a:moveTo>
                  <a:pt x="790689" y="482767"/>
                </a:moveTo>
                <a:lnTo>
                  <a:pt x="790689" y="482804"/>
                </a:lnTo>
                <a:cubicBezTo>
                  <a:pt x="797275" y="482804"/>
                  <a:pt x="802632" y="488125"/>
                  <a:pt x="802632" y="494748"/>
                </a:cubicBezTo>
                <a:cubicBezTo>
                  <a:pt x="802632" y="501333"/>
                  <a:pt x="797275" y="506691"/>
                  <a:pt x="790689" y="506691"/>
                </a:cubicBezTo>
                <a:lnTo>
                  <a:pt x="611314" y="506691"/>
                </a:lnTo>
                <a:cubicBezTo>
                  <a:pt x="604691" y="506691"/>
                  <a:pt x="599334" y="501333"/>
                  <a:pt x="599334" y="494748"/>
                </a:cubicBezTo>
                <a:cubicBezTo>
                  <a:pt x="599334" y="488125"/>
                  <a:pt x="604691" y="482804"/>
                  <a:pt x="611314" y="482804"/>
                </a:cubicBezTo>
                <a:close/>
                <a:moveTo>
                  <a:pt x="790689" y="443736"/>
                </a:moveTo>
                <a:lnTo>
                  <a:pt x="790689" y="443774"/>
                </a:lnTo>
                <a:cubicBezTo>
                  <a:pt x="797275" y="443774"/>
                  <a:pt x="802632" y="449094"/>
                  <a:pt x="802632" y="455717"/>
                </a:cubicBezTo>
                <a:cubicBezTo>
                  <a:pt x="802632" y="462303"/>
                  <a:pt x="797275" y="467660"/>
                  <a:pt x="790689" y="467660"/>
                </a:cubicBezTo>
                <a:lnTo>
                  <a:pt x="611314" y="467660"/>
                </a:lnTo>
                <a:cubicBezTo>
                  <a:pt x="604691" y="467660"/>
                  <a:pt x="599334" y="462303"/>
                  <a:pt x="599334" y="455717"/>
                </a:cubicBezTo>
                <a:cubicBezTo>
                  <a:pt x="599334" y="449094"/>
                  <a:pt x="604691" y="443774"/>
                  <a:pt x="611314" y="443774"/>
                </a:cubicBezTo>
                <a:close/>
                <a:moveTo>
                  <a:pt x="790689" y="404706"/>
                </a:moveTo>
                <a:lnTo>
                  <a:pt x="790689" y="404743"/>
                </a:lnTo>
                <a:cubicBezTo>
                  <a:pt x="797275" y="404743"/>
                  <a:pt x="802632" y="410064"/>
                  <a:pt x="802632" y="416686"/>
                </a:cubicBezTo>
                <a:cubicBezTo>
                  <a:pt x="802632" y="423272"/>
                  <a:pt x="797275" y="428630"/>
                  <a:pt x="790689" y="428630"/>
                </a:cubicBezTo>
                <a:lnTo>
                  <a:pt x="611314" y="428630"/>
                </a:lnTo>
                <a:cubicBezTo>
                  <a:pt x="604691" y="428630"/>
                  <a:pt x="599334" y="423272"/>
                  <a:pt x="599334" y="416686"/>
                </a:cubicBezTo>
                <a:cubicBezTo>
                  <a:pt x="599334" y="410064"/>
                  <a:pt x="604691" y="404743"/>
                  <a:pt x="611314" y="404743"/>
                </a:cubicBezTo>
                <a:close/>
                <a:moveTo>
                  <a:pt x="790689" y="365675"/>
                </a:moveTo>
                <a:cubicBezTo>
                  <a:pt x="797275" y="365675"/>
                  <a:pt x="802632" y="371033"/>
                  <a:pt x="802632" y="377656"/>
                </a:cubicBezTo>
                <a:cubicBezTo>
                  <a:pt x="802632" y="384241"/>
                  <a:pt x="797275" y="389599"/>
                  <a:pt x="790689" y="389599"/>
                </a:cubicBezTo>
                <a:lnTo>
                  <a:pt x="611314" y="389599"/>
                </a:lnTo>
                <a:cubicBezTo>
                  <a:pt x="604691" y="389599"/>
                  <a:pt x="599334" y="384241"/>
                  <a:pt x="599334" y="377656"/>
                </a:cubicBezTo>
                <a:cubicBezTo>
                  <a:pt x="599334" y="371033"/>
                  <a:pt x="604691" y="365675"/>
                  <a:pt x="611314" y="365675"/>
                </a:cubicBezTo>
                <a:close/>
                <a:moveTo>
                  <a:pt x="790689" y="326645"/>
                </a:moveTo>
                <a:cubicBezTo>
                  <a:pt x="797275" y="326645"/>
                  <a:pt x="802632" y="332002"/>
                  <a:pt x="802632" y="338625"/>
                </a:cubicBezTo>
                <a:cubicBezTo>
                  <a:pt x="802632" y="345211"/>
                  <a:pt x="797275" y="350569"/>
                  <a:pt x="790689" y="350569"/>
                </a:cubicBezTo>
                <a:lnTo>
                  <a:pt x="611314" y="350569"/>
                </a:lnTo>
                <a:cubicBezTo>
                  <a:pt x="604691" y="350569"/>
                  <a:pt x="599334" y="345211"/>
                  <a:pt x="599334" y="338625"/>
                </a:cubicBezTo>
                <a:cubicBezTo>
                  <a:pt x="599334" y="332002"/>
                  <a:pt x="604691" y="326645"/>
                  <a:pt x="611314" y="326645"/>
                </a:cubicBezTo>
                <a:close/>
                <a:moveTo>
                  <a:pt x="780010" y="240957"/>
                </a:moveTo>
                <a:lnTo>
                  <a:pt x="621953" y="240957"/>
                </a:lnTo>
                <a:lnTo>
                  <a:pt x="621953" y="285494"/>
                </a:lnTo>
                <a:lnTo>
                  <a:pt x="780010" y="285494"/>
                </a:lnTo>
                <a:close/>
                <a:moveTo>
                  <a:pt x="610008" y="217070"/>
                </a:moveTo>
                <a:lnTo>
                  <a:pt x="791955" y="217070"/>
                </a:lnTo>
                <a:cubicBezTo>
                  <a:pt x="795117" y="217070"/>
                  <a:pt x="798168" y="218298"/>
                  <a:pt x="800401" y="220567"/>
                </a:cubicBezTo>
                <a:cubicBezTo>
                  <a:pt x="802633" y="222800"/>
                  <a:pt x="803898" y="225851"/>
                  <a:pt x="803898" y="229014"/>
                </a:cubicBezTo>
                <a:lnTo>
                  <a:pt x="803898" y="297437"/>
                </a:lnTo>
                <a:cubicBezTo>
                  <a:pt x="803898" y="300600"/>
                  <a:pt x="802633" y="303651"/>
                  <a:pt x="800401" y="305883"/>
                </a:cubicBezTo>
                <a:cubicBezTo>
                  <a:pt x="798168" y="308116"/>
                  <a:pt x="795117" y="309381"/>
                  <a:pt x="791955" y="309381"/>
                </a:cubicBezTo>
                <a:lnTo>
                  <a:pt x="610008" y="309381"/>
                </a:lnTo>
                <a:cubicBezTo>
                  <a:pt x="606846" y="309381"/>
                  <a:pt x="603795" y="308116"/>
                  <a:pt x="601562" y="305883"/>
                </a:cubicBezTo>
                <a:cubicBezTo>
                  <a:pt x="599330" y="303651"/>
                  <a:pt x="598065" y="300600"/>
                  <a:pt x="598065" y="297437"/>
                </a:cubicBezTo>
                <a:lnTo>
                  <a:pt x="598065" y="229014"/>
                </a:lnTo>
                <a:cubicBezTo>
                  <a:pt x="598065" y="225851"/>
                  <a:pt x="599330" y="222800"/>
                  <a:pt x="601562" y="220567"/>
                </a:cubicBezTo>
                <a:cubicBezTo>
                  <a:pt x="603795" y="218298"/>
                  <a:pt x="606846" y="217070"/>
                  <a:pt x="610008" y="217070"/>
                </a:cubicBezTo>
                <a:close/>
                <a:moveTo>
                  <a:pt x="796784" y="122825"/>
                </a:moveTo>
                <a:lnTo>
                  <a:pt x="505005" y="122825"/>
                </a:lnTo>
                <a:lnTo>
                  <a:pt x="505005" y="334385"/>
                </a:lnTo>
                <a:lnTo>
                  <a:pt x="505042" y="334385"/>
                </a:lnTo>
                <a:cubicBezTo>
                  <a:pt x="516985" y="346440"/>
                  <a:pt x="527924" y="359462"/>
                  <a:pt x="537710" y="373340"/>
                </a:cubicBezTo>
                <a:lnTo>
                  <a:pt x="537710" y="156570"/>
                </a:lnTo>
                <a:lnTo>
                  <a:pt x="796780" y="156570"/>
                </a:lnTo>
                <a:close/>
              </a:path>
            </a:pathLst>
          </a:custGeom>
          <a:solidFill>
            <a:srgbClr val="4E8B90"/>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3013800-8A2F-F55A-1191-4686E783630E}"/>
              </a:ext>
            </a:extLst>
          </p:cNvPr>
          <p:cNvSpPr/>
          <p:nvPr/>
        </p:nvSpPr>
        <p:spPr>
          <a:xfrm>
            <a:off x="879807" y="4611770"/>
            <a:ext cx="138039" cy="193255"/>
          </a:xfrm>
          <a:custGeom>
            <a:avLst/>
            <a:gdLst>
              <a:gd name="connsiteX0" fmla="*/ 506016 w 595312"/>
              <a:gd name="connsiteY0" fmla="*/ 0 h 833437"/>
              <a:gd name="connsiteX1" fmla="*/ 89297 w 595312"/>
              <a:gd name="connsiteY1" fmla="*/ 0 h 833437"/>
              <a:gd name="connsiteX2" fmla="*/ 0 w 595312"/>
              <a:gd name="connsiteY2" fmla="*/ 89297 h 833437"/>
              <a:gd name="connsiteX3" fmla="*/ 0 w 595312"/>
              <a:gd name="connsiteY3" fmla="*/ 744141 h 833437"/>
              <a:gd name="connsiteX4" fmla="*/ 89297 w 595312"/>
              <a:gd name="connsiteY4" fmla="*/ 833438 h 833437"/>
              <a:gd name="connsiteX5" fmla="*/ 506016 w 595312"/>
              <a:gd name="connsiteY5" fmla="*/ 833438 h 833437"/>
              <a:gd name="connsiteX6" fmla="*/ 595313 w 595312"/>
              <a:gd name="connsiteY6" fmla="*/ 744141 h 833437"/>
              <a:gd name="connsiteX7" fmla="*/ 595313 w 595312"/>
              <a:gd name="connsiteY7" fmla="*/ 89297 h 833437"/>
              <a:gd name="connsiteX8" fmla="*/ 506016 w 595312"/>
              <a:gd name="connsiteY8" fmla="*/ 0 h 833437"/>
              <a:gd name="connsiteX9" fmla="*/ 130369 w 595312"/>
              <a:gd name="connsiteY9" fmla="*/ 244678 h 833437"/>
              <a:gd name="connsiteX10" fmla="*/ 279197 w 595312"/>
              <a:gd name="connsiteY10" fmla="*/ 125616 h 833437"/>
              <a:gd name="connsiteX11" fmla="*/ 316106 w 595312"/>
              <a:gd name="connsiteY11" fmla="*/ 125616 h 833437"/>
              <a:gd name="connsiteX12" fmla="*/ 464934 w 595312"/>
              <a:gd name="connsiteY12" fmla="*/ 244678 h 833437"/>
              <a:gd name="connsiteX13" fmla="*/ 469697 w 595312"/>
              <a:gd name="connsiteY13" fmla="*/ 286350 h 833437"/>
              <a:gd name="connsiteX14" fmla="*/ 446480 w 595312"/>
              <a:gd name="connsiteY14" fmla="*/ 297661 h 833437"/>
              <a:gd name="connsiteX15" fmla="*/ 446480 w 595312"/>
              <a:gd name="connsiteY15" fmla="*/ 386958 h 833437"/>
              <a:gd name="connsiteX16" fmla="*/ 386948 w 595312"/>
              <a:gd name="connsiteY16" fmla="*/ 446489 h 833437"/>
              <a:gd name="connsiteX17" fmla="*/ 208355 w 595312"/>
              <a:gd name="connsiteY17" fmla="*/ 446489 h 833437"/>
              <a:gd name="connsiteX18" fmla="*/ 148823 w 595312"/>
              <a:gd name="connsiteY18" fmla="*/ 386958 h 833437"/>
              <a:gd name="connsiteX19" fmla="*/ 148823 w 595312"/>
              <a:gd name="connsiteY19" fmla="*/ 297364 h 833437"/>
              <a:gd name="connsiteX20" fmla="*/ 125606 w 595312"/>
              <a:gd name="connsiteY20" fmla="*/ 286351 h 833437"/>
              <a:gd name="connsiteX21" fmla="*/ 130369 w 595312"/>
              <a:gd name="connsiteY21" fmla="*/ 244679 h 833437"/>
              <a:gd name="connsiteX22" fmla="*/ 446484 w 595312"/>
              <a:gd name="connsiteY22" fmla="*/ 684619 h 833437"/>
              <a:gd name="connsiteX23" fmla="*/ 148828 w 595312"/>
              <a:gd name="connsiteY23" fmla="*/ 684619 h 833437"/>
              <a:gd name="connsiteX24" fmla="*/ 119063 w 595312"/>
              <a:gd name="connsiteY24" fmla="*/ 654853 h 833437"/>
              <a:gd name="connsiteX25" fmla="*/ 148828 w 595312"/>
              <a:gd name="connsiteY25" fmla="*/ 625088 h 833437"/>
              <a:gd name="connsiteX26" fmla="*/ 446484 w 595312"/>
              <a:gd name="connsiteY26" fmla="*/ 625088 h 833437"/>
              <a:gd name="connsiteX27" fmla="*/ 476250 w 595312"/>
              <a:gd name="connsiteY27" fmla="*/ 654853 h 833437"/>
              <a:gd name="connsiteX28" fmla="*/ 446484 w 595312"/>
              <a:gd name="connsiteY28" fmla="*/ 684619 h 833437"/>
              <a:gd name="connsiteX29" fmla="*/ 446484 w 595312"/>
              <a:gd name="connsiteY29" fmla="*/ 565556 h 833437"/>
              <a:gd name="connsiteX30" fmla="*/ 148828 w 595312"/>
              <a:gd name="connsiteY30" fmla="*/ 565556 h 833437"/>
              <a:gd name="connsiteX31" fmla="*/ 119063 w 595312"/>
              <a:gd name="connsiteY31" fmla="*/ 535791 h 833437"/>
              <a:gd name="connsiteX32" fmla="*/ 148828 w 595312"/>
              <a:gd name="connsiteY32" fmla="*/ 506025 h 833437"/>
              <a:gd name="connsiteX33" fmla="*/ 446484 w 595312"/>
              <a:gd name="connsiteY33" fmla="*/ 506025 h 833437"/>
              <a:gd name="connsiteX34" fmla="*/ 476250 w 595312"/>
              <a:gd name="connsiteY34" fmla="*/ 535791 h 833437"/>
              <a:gd name="connsiteX35" fmla="*/ 446484 w 595312"/>
              <a:gd name="connsiteY35" fmla="*/ 565556 h 833437"/>
              <a:gd name="connsiteX36" fmla="*/ 386953 w 595312"/>
              <a:gd name="connsiteY36" fmla="*/ 258375 h 833437"/>
              <a:gd name="connsiteX37" fmla="*/ 386953 w 595312"/>
              <a:gd name="connsiteY37" fmla="*/ 386963 h 833437"/>
              <a:gd name="connsiteX38" fmla="*/ 208359 w 595312"/>
              <a:gd name="connsiteY38" fmla="*/ 386963 h 833437"/>
              <a:gd name="connsiteX39" fmla="*/ 208359 w 595312"/>
              <a:gd name="connsiteY39" fmla="*/ 258375 h 833437"/>
              <a:gd name="connsiteX40" fmla="*/ 297656 w 595312"/>
              <a:gd name="connsiteY40" fmla="*/ 186938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95312" h="833437">
                <a:moveTo>
                  <a:pt x="506016" y="0"/>
                </a:moveTo>
                <a:lnTo>
                  <a:pt x="89297" y="0"/>
                </a:lnTo>
                <a:cubicBezTo>
                  <a:pt x="40184" y="0"/>
                  <a:pt x="0" y="40184"/>
                  <a:pt x="0" y="89297"/>
                </a:cubicBezTo>
                <a:lnTo>
                  <a:pt x="0" y="744141"/>
                </a:lnTo>
                <a:cubicBezTo>
                  <a:pt x="0" y="793253"/>
                  <a:pt x="40184" y="833438"/>
                  <a:pt x="89297" y="833438"/>
                </a:cubicBezTo>
                <a:lnTo>
                  <a:pt x="506016" y="833438"/>
                </a:lnTo>
                <a:cubicBezTo>
                  <a:pt x="555128" y="833438"/>
                  <a:pt x="595313" y="793253"/>
                  <a:pt x="595313" y="744141"/>
                </a:cubicBezTo>
                <a:lnTo>
                  <a:pt x="595313" y="89297"/>
                </a:lnTo>
                <a:cubicBezTo>
                  <a:pt x="595313" y="40184"/>
                  <a:pt x="555128" y="0"/>
                  <a:pt x="506016" y="0"/>
                </a:cubicBezTo>
                <a:close/>
                <a:moveTo>
                  <a:pt x="130369" y="244678"/>
                </a:moveTo>
                <a:lnTo>
                  <a:pt x="279197" y="125616"/>
                </a:lnTo>
                <a:cubicBezTo>
                  <a:pt x="289912" y="116984"/>
                  <a:pt x="305391" y="116984"/>
                  <a:pt x="316106" y="125616"/>
                </a:cubicBezTo>
                <a:lnTo>
                  <a:pt x="464934" y="244678"/>
                </a:lnTo>
                <a:cubicBezTo>
                  <a:pt x="478031" y="254799"/>
                  <a:pt x="480115" y="273550"/>
                  <a:pt x="469697" y="286350"/>
                </a:cubicBezTo>
                <a:cubicBezTo>
                  <a:pt x="463744" y="293791"/>
                  <a:pt x="455112" y="297661"/>
                  <a:pt x="446480" y="297661"/>
                </a:cubicBezTo>
                <a:lnTo>
                  <a:pt x="446480" y="386958"/>
                </a:lnTo>
                <a:cubicBezTo>
                  <a:pt x="446480" y="419700"/>
                  <a:pt x="419691" y="446489"/>
                  <a:pt x="386948" y="446489"/>
                </a:cubicBezTo>
                <a:lnTo>
                  <a:pt x="208355" y="446489"/>
                </a:lnTo>
                <a:cubicBezTo>
                  <a:pt x="175612" y="446489"/>
                  <a:pt x="148823" y="419700"/>
                  <a:pt x="148823" y="386958"/>
                </a:cubicBezTo>
                <a:lnTo>
                  <a:pt x="148823" y="297364"/>
                </a:lnTo>
                <a:cubicBezTo>
                  <a:pt x="140191" y="297066"/>
                  <a:pt x="131559" y="293792"/>
                  <a:pt x="125606" y="286351"/>
                </a:cubicBezTo>
                <a:cubicBezTo>
                  <a:pt x="115188" y="273551"/>
                  <a:pt x="117272" y="254799"/>
                  <a:pt x="130369" y="244679"/>
                </a:cubicBezTo>
                <a:close/>
                <a:moveTo>
                  <a:pt x="446484" y="684619"/>
                </a:moveTo>
                <a:lnTo>
                  <a:pt x="148828" y="684619"/>
                </a:lnTo>
                <a:cubicBezTo>
                  <a:pt x="132457" y="684619"/>
                  <a:pt x="119063" y="671225"/>
                  <a:pt x="119063" y="654853"/>
                </a:cubicBezTo>
                <a:cubicBezTo>
                  <a:pt x="119063" y="638482"/>
                  <a:pt x="132457" y="625088"/>
                  <a:pt x="148828" y="625088"/>
                </a:cubicBezTo>
                <a:lnTo>
                  <a:pt x="446484" y="625088"/>
                </a:lnTo>
                <a:cubicBezTo>
                  <a:pt x="462856" y="625088"/>
                  <a:pt x="476250" y="638482"/>
                  <a:pt x="476250" y="654853"/>
                </a:cubicBezTo>
                <a:cubicBezTo>
                  <a:pt x="476250" y="671225"/>
                  <a:pt x="462856" y="684619"/>
                  <a:pt x="446484" y="684619"/>
                </a:cubicBezTo>
                <a:close/>
                <a:moveTo>
                  <a:pt x="446484" y="565556"/>
                </a:moveTo>
                <a:lnTo>
                  <a:pt x="148828" y="565556"/>
                </a:lnTo>
                <a:cubicBezTo>
                  <a:pt x="132457" y="565556"/>
                  <a:pt x="119063" y="552162"/>
                  <a:pt x="119063" y="535791"/>
                </a:cubicBezTo>
                <a:cubicBezTo>
                  <a:pt x="119063" y="519419"/>
                  <a:pt x="132457" y="506025"/>
                  <a:pt x="148828" y="506025"/>
                </a:cubicBezTo>
                <a:lnTo>
                  <a:pt x="446484" y="506025"/>
                </a:lnTo>
                <a:cubicBezTo>
                  <a:pt x="462856" y="506025"/>
                  <a:pt x="476250" y="519419"/>
                  <a:pt x="476250" y="535791"/>
                </a:cubicBezTo>
                <a:cubicBezTo>
                  <a:pt x="476250" y="552162"/>
                  <a:pt x="462856" y="565556"/>
                  <a:pt x="446484" y="565556"/>
                </a:cubicBezTo>
                <a:close/>
                <a:moveTo>
                  <a:pt x="386953" y="258375"/>
                </a:moveTo>
                <a:lnTo>
                  <a:pt x="386953" y="386963"/>
                </a:lnTo>
                <a:lnTo>
                  <a:pt x="208359" y="386963"/>
                </a:lnTo>
                <a:lnTo>
                  <a:pt x="208359" y="258375"/>
                </a:lnTo>
                <a:lnTo>
                  <a:pt x="297656" y="186938"/>
                </a:lnTo>
                <a:close/>
              </a:path>
            </a:pathLst>
          </a:custGeom>
          <a:solidFill>
            <a:srgbClr val="4E8B90"/>
          </a:solidFill>
          <a:ln w="9525" cap="flat">
            <a:noFill/>
            <a:prstDash val="solid"/>
            <a:miter/>
          </a:ln>
        </p:spPr>
        <p:txBody>
          <a:bodyPr rtlCol="0" anchor="ctr"/>
          <a:lstStyle/>
          <a:p>
            <a:endParaRPr lang="en-US"/>
          </a:p>
        </p:txBody>
      </p:sp>
      <p:grpSp>
        <p:nvGrpSpPr>
          <p:cNvPr id="2065" name="Group 2064">
            <a:extLst>
              <a:ext uri="{FF2B5EF4-FFF2-40B4-BE49-F238E27FC236}">
                <a16:creationId xmlns:a16="http://schemas.microsoft.com/office/drawing/2014/main" id="{0B4AC056-E031-2CB4-DCE9-0EA2DABA282D}"/>
              </a:ext>
            </a:extLst>
          </p:cNvPr>
          <p:cNvGrpSpPr/>
          <p:nvPr/>
        </p:nvGrpSpPr>
        <p:grpSpPr>
          <a:xfrm>
            <a:off x="827810" y="5296915"/>
            <a:ext cx="232423" cy="210630"/>
            <a:chOff x="4532817" y="4089269"/>
            <a:chExt cx="1219218" cy="1104900"/>
          </a:xfrm>
          <a:solidFill>
            <a:srgbClr val="4E8B90"/>
          </a:solidFill>
        </p:grpSpPr>
        <p:sp>
          <p:nvSpPr>
            <p:cNvPr id="2049" name="Freeform: Shape 2048">
              <a:extLst>
                <a:ext uri="{FF2B5EF4-FFF2-40B4-BE49-F238E27FC236}">
                  <a16:creationId xmlns:a16="http://schemas.microsoft.com/office/drawing/2014/main" id="{B09AFA82-ADD0-D908-C128-2A9A0F7306C9}"/>
                </a:ext>
              </a:extLst>
            </p:cNvPr>
            <p:cNvSpPr/>
            <p:nvPr/>
          </p:nvSpPr>
          <p:spPr>
            <a:xfrm>
              <a:off x="4666177" y="4089269"/>
              <a:ext cx="304800" cy="304800"/>
            </a:xfrm>
            <a:custGeom>
              <a:avLst/>
              <a:gdLst>
                <a:gd name="connsiteX0" fmla="*/ 152400 w 304800"/>
                <a:gd name="connsiteY0" fmla="*/ 0 h 304800"/>
                <a:gd name="connsiteX1" fmla="*/ 0 w 304800"/>
                <a:gd name="connsiteY1" fmla="*/ 152400 h 304800"/>
                <a:gd name="connsiteX2" fmla="*/ 152400 w 304800"/>
                <a:gd name="connsiteY2" fmla="*/ 304800 h 304800"/>
                <a:gd name="connsiteX3" fmla="*/ 304800 w 304800"/>
                <a:gd name="connsiteY3" fmla="*/ 152400 h 304800"/>
                <a:gd name="connsiteX4" fmla="*/ 152400 w 304800"/>
                <a:gd name="connsiteY4" fmla="*/ 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152400" y="0"/>
                  </a:moveTo>
                  <a:cubicBezTo>
                    <a:pt x="68232" y="0"/>
                    <a:pt x="0" y="68232"/>
                    <a:pt x="0" y="152400"/>
                  </a:cubicBezTo>
                  <a:cubicBezTo>
                    <a:pt x="0" y="236568"/>
                    <a:pt x="68232" y="304800"/>
                    <a:pt x="152400" y="304800"/>
                  </a:cubicBezTo>
                  <a:cubicBezTo>
                    <a:pt x="236568" y="304800"/>
                    <a:pt x="304800" y="236568"/>
                    <a:pt x="304800" y="152400"/>
                  </a:cubicBezTo>
                  <a:cubicBezTo>
                    <a:pt x="304704" y="68272"/>
                    <a:pt x="236528" y="96"/>
                    <a:pt x="152400" y="0"/>
                  </a:cubicBezTo>
                  <a:close/>
                </a:path>
              </a:pathLst>
            </a:custGeom>
            <a:grpFill/>
            <a:ln w="9525" cap="flat">
              <a:noFill/>
              <a:prstDash val="solid"/>
              <a:miter/>
            </a:ln>
          </p:spPr>
          <p:txBody>
            <a:bodyPr rtlCol="0" anchor="ctr"/>
            <a:lstStyle/>
            <a:p>
              <a:endParaRPr lang="en-US"/>
            </a:p>
          </p:txBody>
        </p:sp>
        <p:sp>
          <p:nvSpPr>
            <p:cNvPr id="2051" name="Freeform: Shape 2050">
              <a:extLst>
                <a:ext uri="{FF2B5EF4-FFF2-40B4-BE49-F238E27FC236}">
                  <a16:creationId xmlns:a16="http://schemas.microsoft.com/office/drawing/2014/main" id="{A20442F2-B849-2BB7-0303-EC369C68F00F}"/>
                </a:ext>
              </a:extLst>
            </p:cNvPr>
            <p:cNvSpPr/>
            <p:nvPr/>
          </p:nvSpPr>
          <p:spPr>
            <a:xfrm>
              <a:off x="5313877" y="4089269"/>
              <a:ext cx="304800" cy="304800"/>
            </a:xfrm>
            <a:custGeom>
              <a:avLst/>
              <a:gdLst>
                <a:gd name="connsiteX0" fmla="*/ 152400 w 304800"/>
                <a:gd name="connsiteY0" fmla="*/ 304800 h 304800"/>
                <a:gd name="connsiteX1" fmla="*/ 304800 w 304800"/>
                <a:gd name="connsiteY1" fmla="*/ 152400 h 304800"/>
                <a:gd name="connsiteX2" fmla="*/ 152400 w 304800"/>
                <a:gd name="connsiteY2" fmla="*/ 0 h 304800"/>
                <a:gd name="connsiteX3" fmla="*/ 0 w 304800"/>
                <a:gd name="connsiteY3" fmla="*/ 152400 h 304800"/>
                <a:gd name="connsiteX4" fmla="*/ 152400 w 304800"/>
                <a:gd name="connsiteY4" fmla="*/ 3048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152400" y="304800"/>
                  </a:moveTo>
                  <a:cubicBezTo>
                    <a:pt x="236568" y="304800"/>
                    <a:pt x="304800" y="236568"/>
                    <a:pt x="304800" y="152400"/>
                  </a:cubicBezTo>
                  <a:cubicBezTo>
                    <a:pt x="304800" y="68232"/>
                    <a:pt x="236568" y="0"/>
                    <a:pt x="152400" y="0"/>
                  </a:cubicBezTo>
                  <a:cubicBezTo>
                    <a:pt x="68232" y="0"/>
                    <a:pt x="0" y="68232"/>
                    <a:pt x="0" y="152400"/>
                  </a:cubicBezTo>
                  <a:cubicBezTo>
                    <a:pt x="96" y="236528"/>
                    <a:pt x="68272" y="304704"/>
                    <a:pt x="152400" y="304800"/>
                  </a:cubicBezTo>
                  <a:close/>
                </a:path>
              </a:pathLst>
            </a:custGeom>
            <a:grpFill/>
            <a:ln w="9525" cap="flat">
              <a:noFill/>
              <a:prstDash val="solid"/>
              <a:miter/>
            </a:ln>
          </p:spPr>
          <p:txBody>
            <a:bodyPr rtlCol="0" anchor="ctr"/>
            <a:lstStyle/>
            <a:p>
              <a:endParaRPr lang="en-US"/>
            </a:p>
          </p:txBody>
        </p:sp>
        <p:sp>
          <p:nvSpPr>
            <p:cNvPr id="2053" name="Freeform: Shape 2052">
              <a:extLst>
                <a:ext uri="{FF2B5EF4-FFF2-40B4-BE49-F238E27FC236}">
                  <a16:creationId xmlns:a16="http://schemas.microsoft.com/office/drawing/2014/main" id="{76B609FE-B568-F8BF-6F65-D2CC004C341B}"/>
                </a:ext>
              </a:extLst>
            </p:cNvPr>
            <p:cNvSpPr/>
            <p:nvPr/>
          </p:nvSpPr>
          <p:spPr>
            <a:xfrm>
              <a:off x="4877744" y="4384861"/>
              <a:ext cx="163447" cy="56478"/>
            </a:xfrm>
            <a:custGeom>
              <a:avLst/>
              <a:gdLst>
                <a:gd name="connsiteX0" fmla="*/ 0 w 163447"/>
                <a:gd name="connsiteY0" fmla="*/ 37782 h 56478"/>
                <a:gd name="connsiteX1" fmla="*/ 59095 w 163447"/>
                <a:gd name="connsiteY1" fmla="*/ 37782 h 56478"/>
                <a:gd name="connsiteX2" fmla="*/ 128991 w 163447"/>
                <a:gd name="connsiteY2" fmla="*/ 56478 h 56478"/>
                <a:gd name="connsiteX3" fmla="*/ 163447 w 163447"/>
                <a:gd name="connsiteY3" fmla="*/ 34093 h 56478"/>
                <a:gd name="connsiteX4" fmla="*/ 66067 w 163447"/>
                <a:gd name="connsiteY4" fmla="*/ 0 h 56478"/>
                <a:gd name="connsiteX5" fmla="*/ 0 w 163447"/>
                <a:gd name="connsiteY5" fmla="*/ 37782 h 5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47" h="56478">
                  <a:moveTo>
                    <a:pt x="0" y="37782"/>
                  </a:moveTo>
                  <a:lnTo>
                    <a:pt x="59095" y="37782"/>
                  </a:lnTo>
                  <a:cubicBezTo>
                    <a:pt x="83686" y="37335"/>
                    <a:pt x="107907" y="43814"/>
                    <a:pt x="128991" y="56478"/>
                  </a:cubicBezTo>
                  <a:cubicBezTo>
                    <a:pt x="139752" y="47956"/>
                    <a:pt x="151288" y="40462"/>
                    <a:pt x="163447" y="34093"/>
                  </a:cubicBezTo>
                  <a:cubicBezTo>
                    <a:pt x="135507" y="12536"/>
                    <a:pt x="101353" y="578"/>
                    <a:pt x="66067" y="0"/>
                  </a:cubicBezTo>
                  <a:cubicBezTo>
                    <a:pt x="46814" y="16915"/>
                    <a:pt x="24342" y="29766"/>
                    <a:pt x="0" y="37782"/>
                  </a:cubicBezTo>
                  <a:close/>
                </a:path>
              </a:pathLst>
            </a:custGeom>
            <a:grpFill/>
            <a:ln w="9525" cap="flat">
              <a:noFill/>
              <a:prstDash val="solid"/>
              <a:miter/>
            </a:ln>
          </p:spPr>
          <p:txBody>
            <a:bodyPr rtlCol="0" anchor="ctr"/>
            <a:lstStyle/>
            <a:p>
              <a:endParaRPr lang="en-US"/>
            </a:p>
          </p:txBody>
        </p:sp>
        <p:sp>
          <p:nvSpPr>
            <p:cNvPr id="2055" name="Freeform: Shape 2054">
              <a:extLst>
                <a:ext uri="{FF2B5EF4-FFF2-40B4-BE49-F238E27FC236}">
                  <a16:creationId xmlns:a16="http://schemas.microsoft.com/office/drawing/2014/main" id="{FB147B57-C633-FD1A-F293-3763A8050701}"/>
                </a:ext>
              </a:extLst>
            </p:cNvPr>
            <p:cNvSpPr/>
            <p:nvPr/>
          </p:nvSpPr>
          <p:spPr>
            <a:xfrm>
              <a:off x="4532817" y="4384862"/>
              <a:ext cx="435964" cy="361631"/>
            </a:xfrm>
            <a:custGeom>
              <a:avLst/>
              <a:gdLst>
                <a:gd name="connsiteX0" fmla="*/ 412352 w 435964"/>
                <a:gd name="connsiteY0" fmla="*/ 323531 h 361631"/>
                <a:gd name="connsiteX1" fmla="*/ 57001 w 435964"/>
                <a:gd name="connsiteY1" fmla="*/ 323531 h 361631"/>
                <a:gd name="connsiteX2" fmla="*/ 38110 w 435964"/>
                <a:gd name="connsiteY2" fmla="*/ 302370 h 361631"/>
                <a:gd name="connsiteX3" fmla="*/ 38110 w 435964"/>
                <a:gd name="connsiteY3" fmla="*/ 179689 h 361631"/>
                <a:gd name="connsiteX4" fmla="*/ 167516 w 435964"/>
                <a:gd name="connsiteY4" fmla="*/ 37781 h 361631"/>
                <a:gd name="connsiteX5" fmla="*/ 226592 w 435964"/>
                <a:gd name="connsiteY5" fmla="*/ 37781 h 361631"/>
                <a:gd name="connsiteX6" fmla="*/ 160525 w 435964"/>
                <a:gd name="connsiteY6" fmla="*/ 0 h 361631"/>
                <a:gd name="connsiteX7" fmla="*/ 10 w 435964"/>
                <a:gd name="connsiteY7" fmla="*/ 179689 h 361631"/>
                <a:gd name="connsiteX8" fmla="*/ 10 w 435964"/>
                <a:gd name="connsiteY8" fmla="*/ 302370 h 361631"/>
                <a:gd name="connsiteX9" fmla="*/ 57001 w 435964"/>
                <a:gd name="connsiteY9" fmla="*/ 361631 h 361631"/>
                <a:gd name="connsiteX10" fmla="*/ 435965 w 435964"/>
                <a:gd name="connsiteY10" fmla="*/ 361631 h 361631"/>
                <a:gd name="connsiteX11" fmla="*/ 412352 w 435964"/>
                <a:gd name="connsiteY11" fmla="*/ 323531 h 36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964" h="361631">
                  <a:moveTo>
                    <a:pt x="412352" y="323531"/>
                  </a:moveTo>
                  <a:lnTo>
                    <a:pt x="57001" y="323531"/>
                  </a:lnTo>
                  <a:cubicBezTo>
                    <a:pt x="45964" y="322857"/>
                    <a:pt x="37533" y="313413"/>
                    <a:pt x="38110" y="302370"/>
                  </a:cubicBezTo>
                  <a:lnTo>
                    <a:pt x="38110" y="179689"/>
                  </a:lnTo>
                  <a:cubicBezTo>
                    <a:pt x="38110" y="93480"/>
                    <a:pt x="88906" y="37781"/>
                    <a:pt x="167516" y="37781"/>
                  </a:cubicBezTo>
                  <a:lnTo>
                    <a:pt x="226592" y="37781"/>
                  </a:lnTo>
                  <a:cubicBezTo>
                    <a:pt x="202250" y="29765"/>
                    <a:pt x="179778" y="16915"/>
                    <a:pt x="160525" y="0"/>
                  </a:cubicBezTo>
                  <a:cubicBezTo>
                    <a:pt x="64260" y="3335"/>
                    <a:pt x="10" y="74579"/>
                    <a:pt x="10" y="179689"/>
                  </a:cubicBezTo>
                  <a:lnTo>
                    <a:pt x="10" y="302370"/>
                  </a:lnTo>
                  <a:cubicBezTo>
                    <a:pt x="-567" y="334453"/>
                    <a:pt x="24921" y="360955"/>
                    <a:pt x="57001" y="361631"/>
                  </a:cubicBezTo>
                  <a:lnTo>
                    <a:pt x="435965" y="361631"/>
                  </a:lnTo>
                  <a:cubicBezTo>
                    <a:pt x="426814" y="349771"/>
                    <a:pt x="418902" y="337004"/>
                    <a:pt x="412352" y="323531"/>
                  </a:cubicBezTo>
                  <a:close/>
                </a:path>
              </a:pathLst>
            </a:custGeom>
            <a:grpFill/>
            <a:ln w="9525" cap="flat">
              <a:noFill/>
              <a:prstDash val="solid"/>
              <a:miter/>
            </a:ln>
          </p:spPr>
          <p:txBody>
            <a:bodyPr rtlCol="0" anchor="ctr"/>
            <a:lstStyle/>
            <a:p>
              <a:endParaRPr lang="en-US"/>
            </a:p>
          </p:txBody>
        </p:sp>
        <p:sp>
          <p:nvSpPr>
            <p:cNvPr id="2056" name="Freeform: Shape 2055">
              <a:extLst>
                <a:ext uri="{FF2B5EF4-FFF2-40B4-BE49-F238E27FC236}">
                  <a16:creationId xmlns:a16="http://schemas.microsoft.com/office/drawing/2014/main" id="{B53AC90D-7E36-B2FB-518B-D2736598E88C}"/>
                </a:ext>
              </a:extLst>
            </p:cNvPr>
            <p:cNvSpPr/>
            <p:nvPr/>
          </p:nvSpPr>
          <p:spPr>
            <a:xfrm>
              <a:off x="5243666" y="4384862"/>
              <a:ext cx="163442" cy="56480"/>
            </a:xfrm>
            <a:custGeom>
              <a:avLst/>
              <a:gdLst>
                <a:gd name="connsiteX0" fmla="*/ 34456 w 163442"/>
                <a:gd name="connsiteY0" fmla="*/ 56481 h 56480"/>
                <a:gd name="connsiteX1" fmla="*/ 104367 w 163442"/>
                <a:gd name="connsiteY1" fmla="*/ 37781 h 56480"/>
                <a:gd name="connsiteX2" fmla="*/ 163443 w 163442"/>
                <a:gd name="connsiteY2" fmla="*/ 37781 h 56480"/>
                <a:gd name="connsiteX3" fmla="*/ 97377 w 163442"/>
                <a:gd name="connsiteY3" fmla="*/ 0 h 56480"/>
                <a:gd name="connsiteX4" fmla="*/ 0 w 163442"/>
                <a:gd name="connsiteY4" fmla="*/ 34095 h 56480"/>
                <a:gd name="connsiteX5" fmla="*/ 34456 w 163442"/>
                <a:gd name="connsiteY5" fmla="*/ 56481 h 5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442" h="56480">
                  <a:moveTo>
                    <a:pt x="34456" y="56481"/>
                  </a:moveTo>
                  <a:cubicBezTo>
                    <a:pt x="55545" y="43814"/>
                    <a:pt x="79771" y="37335"/>
                    <a:pt x="104367" y="37781"/>
                  </a:cubicBezTo>
                  <a:lnTo>
                    <a:pt x="163443" y="37781"/>
                  </a:lnTo>
                  <a:cubicBezTo>
                    <a:pt x="139101" y="29765"/>
                    <a:pt x="116630" y="16915"/>
                    <a:pt x="97377" y="0"/>
                  </a:cubicBezTo>
                  <a:cubicBezTo>
                    <a:pt x="62093" y="581"/>
                    <a:pt x="27940" y="12539"/>
                    <a:pt x="0" y="34095"/>
                  </a:cubicBezTo>
                  <a:cubicBezTo>
                    <a:pt x="12160" y="40464"/>
                    <a:pt x="23695" y="47959"/>
                    <a:pt x="34456" y="56481"/>
                  </a:cubicBezTo>
                  <a:close/>
                </a:path>
              </a:pathLst>
            </a:custGeom>
            <a:grpFill/>
            <a:ln w="9525" cap="flat">
              <a:noFill/>
              <a:prstDash val="solid"/>
              <a:miter/>
            </a:ln>
          </p:spPr>
          <p:txBody>
            <a:bodyPr rtlCol="0" anchor="ctr"/>
            <a:lstStyle/>
            <a:p>
              <a:endParaRPr lang="en-US"/>
            </a:p>
          </p:txBody>
        </p:sp>
        <p:sp>
          <p:nvSpPr>
            <p:cNvPr id="2057" name="Freeform: Shape 2056">
              <a:extLst>
                <a:ext uri="{FF2B5EF4-FFF2-40B4-BE49-F238E27FC236}">
                  <a16:creationId xmlns:a16="http://schemas.microsoft.com/office/drawing/2014/main" id="{344A1CCF-39EE-801E-9D78-D3E527DC685F}"/>
                </a:ext>
              </a:extLst>
            </p:cNvPr>
            <p:cNvSpPr/>
            <p:nvPr/>
          </p:nvSpPr>
          <p:spPr>
            <a:xfrm>
              <a:off x="5316071" y="4384862"/>
              <a:ext cx="435964" cy="361631"/>
            </a:xfrm>
            <a:custGeom>
              <a:avLst/>
              <a:gdLst>
                <a:gd name="connsiteX0" fmla="*/ 275441 w 435964"/>
                <a:gd name="connsiteY0" fmla="*/ 0 h 361631"/>
                <a:gd name="connsiteX1" fmla="*/ 209373 w 435964"/>
                <a:gd name="connsiteY1" fmla="*/ 37782 h 361631"/>
                <a:gd name="connsiteX2" fmla="*/ 268468 w 435964"/>
                <a:gd name="connsiteY2" fmla="*/ 37782 h 361631"/>
                <a:gd name="connsiteX3" fmla="*/ 397855 w 435964"/>
                <a:gd name="connsiteY3" fmla="*/ 179690 h 361631"/>
                <a:gd name="connsiteX4" fmla="*/ 397855 w 435964"/>
                <a:gd name="connsiteY4" fmla="*/ 302370 h 361631"/>
                <a:gd name="connsiteX5" fmla="*/ 378963 w 435964"/>
                <a:gd name="connsiteY5" fmla="*/ 323532 h 361631"/>
                <a:gd name="connsiteX6" fmla="*/ 23613 w 435964"/>
                <a:gd name="connsiteY6" fmla="*/ 323532 h 361631"/>
                <a:gd name="connsiteX7" fmla="*/ 0 w 435964"/>
                <a:gd name="connsiteY7" fmla="*/ 361632 h 361631"/>
                <a:gd name="connsiteX8" fmla="*/ 378963 w 435964"/>
                <a:gd name="connsiteY8" fmla="*/ 361632 h 361631"/>
                <a:gd name="connsiteX9" fmla="*/ 435955 w 435964"/>
                <a:gd name="connsiteY9" fmla="*/ 302370 h 361631"/>
                <a:gd name="connsiteX10" fmla="*/ 435955 w 435964"/>
                <a:gd name="connsiteY10" fmla="*/ 179690 h 361631"/>
                <a:gd name="connsiteX11" fmla="*/ 275441 w 435964"/>
                <a:gd name="connsiteY11" fmla="*/ 0 h 36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5964" h="361631">
                  <a:moveTo>
                    <a:pt x="275441" y="0"/>
                  </a:moveTo>
                  <a:cubicBezTo>
                    <a:pt x="256187" y="16915"/>
                    <a:pt x="233715" y="29766"/>
                    <a:pt x="209373" y="37782"/>
                  </a:cubicBezTo>
                  <a:lnTo>
                    <a:pt x="268468" y="37782"/>
                  </a:lnTo>
                  <a:cubicBezTo>
                    <a:pt x="347068" y="37782"/>
                    <a:pt x="397855" y="93481"/>
                    <a:pt x="397855" y="179690"/>
                  </a:cubicBezTo>
                  <a:lnTo>
                    <a:pt x="397855" y="302370"/>
                  </a:lnTo>
                  <a:cubicBezTo>
                    <a:pt x="398432" y="313413"/>
                    <a:pt x="390001" y="322857"/>
                    <a:pt x="378963" y="323532"/>
                  </a:cubicBezTo>
                  <a:lnTo>
                    <a:pt x="23613" y="323532"/>
                  </a:lnTo>
                  <a:cubicBezTo>
                    <a:pt x="17063" y="337005"/>
                    <a:pt x="9151" y="349771"/>
                    <a:pt x="0" y="361632"/>
                  </a:cubicBezTo>
                  <a:lnTo>
                    <a:pt x="378963" y="361632"/>
                  </a:lnTo>
                  <a:cubicBezTo>
                    <a:pt x="411044" y="360956"/>
                    <a:pt x="436532" y="334453"/>
                    <a:pt x="435955" y="302370"/>
                  </a:cubicBezTo>
                  <a:lnTo>
                    <a:pt x="435955" y="179690"/>
                  </a:lnTo>
                  <a:cubicBezTo>
                    <a:pt x="435955" y="74573"/>
                    <a:pt x="371707" y="3327"/>
                    <a:pt x="275441" y="0"/>
                  </a:cubicBezTo>
                  <a:close/>
                </a:path>
              </a:pathLst>
            </a:custGeom>
            <a:grpFill/>
            <a:ln w="9525" cap="flat">
              <a:noFill/>
              <a:prstDash val="solid"/>
              <a:miter/>
            </a:ln>
          </p:spPr>
          <p:txBody>
            <a:bodyPr rtlCol="0" anchor="ctr"/>
            <a:lstStyle/>
            <a:p>
              <a:endParaRPr lang="en-US"/>
            </a:p>
          </p:txBody>
        </p:sp>
        <p:sp>
          <p:nvSpPr>
            <p:cNvPr id="2058" name="Freeform: Shape 2057">
              <a:extLst>
                <a:ext uri="{FF2B5EF4-FFF2-40B4-BE49-F238E27FC236}">
                  <a16:creationId xmlns:a16="http://schemas.microsoft.com/office/drawing/2014/main" id="{14B8DD47-7989-640E-B49A-4D87D5EC8DD1}"/>
                </a:ext>
              </a:extLst>
            </p:cNvPr>
            <p:cNvSpPr/>
            <p:nvPr/>
          </p:nvSpPr>
          <p:spPr>
            <a:xfrm>
              <a:off x="4961452" y="4432169"/>
              <a:ext cx="361950" cy="361950"/>
            </a:xfrm>
            <a:custGeom>
              <a:avLst/>
              <a:gdLst>
                <a:gd name="connsiteX0" fmla="*/ 0 w 361950"/>
                <a:gd name="connsiteY0" fmla="*/ 180975 h 361950"/>
                <a:gd name="connsiteX1" fmla="*/ 180975 w 361950"/>
                <a:gd name="connsiteY1" fmla="*/ 361950 h 361950"/>
                <a:gd name="connsiteX2" fmla="*/ 361950 w 361950"/>
                <a:gd name="connsiteY2" fmla="*/ 180975 h 361950"/>
                <a:gd name="connsiteX3" fmla="*/ 180975 w 361950"/>
                <a:gd name="connsiteY3" fmla="*/ 0 h 361950"/>
                <a:gd name="connsiteX4" fmla="*/ 0 w 361950"/>
                <a:gd name="connsiteY4" fmla="*/ 180975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361950">
                  <a:moveTo>
                    <a:pt x="0" y="180975"/>
                  </a:moveTo>
                  <a:cubicBezTo>
                    <a:pt x="0" y="280925"/>
                    <a:pt x="81025" y="361950"/>
                    <a:pt x="180975" y="361950"/>
                  </a:cubicBezTo>
                  <a:cubicBezTo>
                    <a:pt x="280925" y="361950"/>
                    <a:pt x="361950" y="280925"/>
                    <a:pt x="361950" y="180975"/>
                  </a:cubicBezTo>
                  <a:cubicBezTo>
                    <a:pt x="361950" y="81025"/>
                    <a:pt x="280925" y="0"/>
                    <a:pt x="180975" y="0"/>
                  </a:cubicBezTo>
                  <a:cubicBezTo>
                    <a:pt x="81072" y="113"/>
                    <a:pt x="113" y="81072"/>
                    <a:pt x="0" y="180975"/>
                  </a:cubicBezTo>
                  <a:close/>
                </a:path>
              </a:pathLst>
            </a:custGeom>
            <a:grpFill/>
            <a:ln w="9525" cap="flat">
              <a:noFill/>
              <a:prstDash val="solid"/>
              <a:miter/>
            </a:ln>
          </p:spPr>
          <p:txBody>
            <a:bodyPr rtlCol="0" anchor="ctr"/>
            <a:lstStyle/>
            <a:p>
              <a:endParaRPr lang="en-US"/>
            </a:p>
          </p:txBody>
        </p:sp>
        <p:sp>
          <p:nvSpPr>
            <p:cNvPr id="2059" name="Freeform: Shape 2058">
              <a:extLst>
                <a:ext uri="{FF2B5EF4-FFF2-40B4-BE49-F238E27FC236}">
                  <a16:creationId xmlns:a16="http://schemas.microsoft.com/office/drawing/2014/main" id="{7FF11158-A006-CDD8-971D-3AE8888199BF}"/>
                </a:ext>
              </a:extLst>
            </p:cNvPr>
            <p:cNvSpPr/>
            <p:nvPr/>
          </p:nvSpPr>
          <p:spPr>
            <a:xfrm>
              <a:off x="5066248" y="4826565"/>
              <a:ext cx="152383" cy="272278"/>
            </a:xfrm>
            <a:custGeom>
              <a:avLst/>
              <a:gdLst>
                <a:gd name="connsiteX0" fmla="*/ 82235 w 152383"/>
                <a:gd name="connsiteY0" fmla="*/ 5500 h 272278"/>
                <a:gd name="connsiteX1" fmla="*/ 64646 w 152383"/>
                <a:gd name="connsiteY1" fmla="*/ 5347 h 272278"/>
                <a:gd name="connsiteX2" fmla="*/ 26917 w 152383"/>
                <a:gd name="connsiteY2" fmla="*/ 0 h 272278"/>
                <a:gd name="connsiteX3" fmla="*/ 648 w 152383"/>
                <a:gd name="connsiteY3" fmla="*/ 180656 h 272278"/>
                <a:gd name="connsiteX4" fmla="*/ 14908 w 152383"/>
                <a:gd name="connsiteY4" fmla="*/ 227091 h 272278"/>
                <a:gd name="connsiteX5" fmla="*/ 51343 w 152383"/>
                <a:gd name="connsiteY5" fmla="*/ 262279 h 272278"/>
                <a:gd name="connsiteX6" fmla="*/ 101442 w 152383"/>
                <a:gd name="connsiteY6" fmla="*/ 262279 h 272278"/>
                <a:gd name="connsiteX7" fmla="*/ 137868 w 152383"/>
                <a:gd name="connsiteY7" fmla="*/ 227091 h 272278"/>
                <a:gd name="connsiteX8" fmla="*/ 151523 w 152383"/>
                <a:gd name="connsiteY8" fmla="*/ 180759 h 272278"/>
                <a:gd name="connsiteX9" fmla="*/ 120154 w 152383"/>
                <a:gd name="connsiteY9" fmla="*/ 1217 h 272278"/>
                <a:gd name="connsiteX10" fmla="*/ 82235 w 152383"/>
                <a:gd name="connsiteY10" fmla="*/ 5500 h 27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383" h="272278">
                  <a:moveTo>
                    <a:pt x="82235" y="5500"/>
                  </a:moveTo>
                  <a:lnTo>
                    <a:pt x="64646" y="5347"/>
                  </a:lnTo>
                  <a:cubicBezTo>
                    <a:pt x="51938" y="4669"/>
                    <a:pt x="39313" y="2880"/>
                    <a:pt x="26917" y="0"/>
                  </a:cubicBezTo>
                  <a:lnTo>
                    <a:pt x="648" y="180656"/>
                  </a:lnTo>
                  <a:cubicBezTo>
                    <a:pt x="-1941" y="197500"/>
                    <a:pt x="3311" y="214604"/>
                    <a:pt x="14908" y="227091"/>
                  </a:cubicBezTo>
                  <a:lnTo>
                    <a:pt x="51343" y="262279"/>
                  </a:lnTo>
                  <a:cubicBezTo>
                    <a:pt x="65382" y="275612"/>
                    <a:pt x="87403" y="275612"/>
                    <a:pt x="101442" y="262279"/>
                  </a:cubicBezTo>
                  <a:lnTo>
                    <a:pt x="137868" y="227091"/>
                  </a:lnTo>
                  <a:cubicBezTo>
                    <a:pt x="149489" y="214675"/>
                    <a:pt x="154553" y="197493"/>
                    <a:pt x="151523" y="180759"/>
                  </a:cubicBezTo>
                  <a:lnTo>
                    <a:pt x="120154" y="1217"/>
                  </a:lnTo>
                  <a:cubicBezTo>
                    <a:pt x="107663" y="3745"/>
                    <a:pt x="94975" y="5178"/>
                    <a:pt x="82235" y="5500"/>
                  </a:cubicBezTo>
                  <a:close/>
                </a:path>
              </a:pathLst>
            </a:custGeom>
            <a:grpFill/>
            <a:ln w="9525" cap="flat">
              <a:no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id="{E0BEA6CD-E0B3-AA4D-406E-7454B4B2372B}"/>
                </a:ext>
              </a:extLst>
            </p:cNvPr>
            <p:cNvSpPr/>
            <p:nvPr/>
          </p:nvSpPr>
          <p:spPr>
            <a:xfrm>
              <a:off x="4799527" y="4756934"/>
              <a:ext cx="530653" cy="437235"/>
            </a:xfrm>
            <a:custGeom>
              <a:avLst/>
              <a:gdLst>
                <a:gd name="connsiteX0" fmla="*/ 495718 w 530653"/>
                <a:gd name="connsiteY0" fmla="*/ 399135 h 437235"/>
                <a:gd name="connsiteX1" fmla="*/ 57429 w 530653"/>
                <a:gd name="connsiteY1" fmla="*/ 399135 h 437235"/>
                <a:gd name="connsiteX2" fmla="*/ 38100 w 530653"/>
                <a:gd name="connsiteY2" fmla="*/ 380522 h 437235"/>
                <a:gd name="connsiteX3" fmla="*/ 38100 w 530653"/>
                <a:gd name="connsiteY3" fmla="*/ 199110 h 437235"/>
                <a:gd name="connsiteX4" fmla="*/ 199318 w 530653"/>
                <a:gd name="connsiteY4" fmla="*/ 37185 h 437235"/>
                <a:gd name="connsiteX5" fmla="*/ 219603 w 530653"/>
                <a:gd name="connsiteY5" fmla="*/ 37185 h 437235"/>
                <a:gd name="connsiteX6" fmla="*/ 177827 w 530653"/>
                <a:gd name="connsiteY6" fmla="*/ 0 h 437235"/>
                <a:gd name="connsiteX7" fmla="*/ 0 w 530653"/>
                <a:gd name="connsiteY7" fmla="*/ 199110 h 437235"/>
                <a:gd name="connsiteX8" fmla="*/ 0 w 530653"/>
                <a:gd name="connsiteY8" fmla="*/ 380522 h 437235"/>
                <a:gd name="connsiteX9" fmla="*/ 57429 w 530653"/>
                <a:gd name="connsiteY9" fmla="*/ 437235 h 437235"/>
                <a:gd name="connsiteX10" fmla="*/ 530653 w 530653"/>
                <a:gd name="connsiteY10" fmla="*/ 437235 h 437235"/>
                <a:gd name="connsiteX11" fmla="*/ 495718 w 530653"/>
                <a:gd name="connsiteY11" fmla="*/ 399135 h 43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0653" h="437235">
                  <a:moveTo>
                    <a:pt x="495718" y="399135"/>
                  </a:moveTo>
                  <a:lnTo>
                    <a:pt x="57429" y="399135"/>
                  </a:lnTo>
                  <a:cubicBezTo>
                    <a:pt x="46958" y="399316"/>
                    <a:pt x="38314" y="390993"/>
                    <a:pt x="38100" y="380522"/>
                  </a:cubicBezTo>
                  <a:lnTo>
                    <a:pt x="38100" y="199110"/>
                  </a:lnTo>
                  <a:cubicBezTo>
                    <a:pt x="38100" y="100744"/>
                    <a:pt x="101380" y="37185"/>
                    <a:pt x="199318" y="37185"/>
                  </a:cubicBezTo>
                  <a:lnTo>
                    <a:pt x="219603" y="37185"/>
                  </a:lnTo>
                  <a:cubicBezTo>
                    <a:pt x="204158" y="26611"/>
                    <a:pt x="190120" y="14116"/>
                    <a:pt x="177827" y="0"/>
                  </a:cubicBezTo>
                  <a:cubicBezTo>
                    <a:pt x="70576" y="9117"/>
                    <a:pt x="0" y="86814"/>
                    <a:pt x="0" y="199110"/>
                  </a:cubicBezTo>
                  <a:lnTo>
                    <a:pt x="0" y="380522"/>
                  </a:lnTo>
                  <a:cubicBezTo>
                    <a:pt x="235" y="412026"/>
                    <a:pt x="25925" y="437395"/>
                    <a:pt x="57429" y="437235"/>
                  </a:cubicBezTo>
                  <a:lnTo>
                    <a:pt x="530653" y="437235"/>
                  </a:lnTo>
                  <a:cubicBezTo>
                    <a:pt x="517163" y="426359"/>
                    <a:pt x="505386" y="413515"/>
                    <a:pt x="495718" y="399135"/>
                  </a:cubicBezTo>
                  <a:close/>
                </a:path>
              </a:pathLst>
            </a:custGeom>
            <a:grpFill/>
            <a:ln w="9525" cap="flat">
              <a:noFill/>
              <a:prstDash val="solid"/>
              <a:miter/>
            </a:ln>
          </p:spPr>
          <p:txBody>
            <a:bodyPr rtlCol="0" anchor="ctr"/>
            <a:lstStyle/>
            <a:p>
              <a:endParaRPr lang="en-US"/>
            </a:p>
          </p:txBody>
        </p:sp>
        <p:sp>
          <p:nvSpPr>
            <p:cNvPr id="2061" name="Freeform: Shape 2060">
              <a:extLst>
                <a:ext uri="{FF2B5EF4-FFF2-40B4-BE49-F238E27FC236}">
                  <a16:creationId xmlns:a16="http://schemas.microsoft.com/office/drawing/2014/main" id="{D474707D-9900-A9FD-6871-0729515BE7DC}"/>
                </a:ext>
              </a:extLst>
            </p:cNvPr>
            <p:cNvSpPr/>
            <p:nvPr/>
          </p:nvSpPr>
          <p:spPr>
            <a:xfrm>
              <a:off x="5265723" y="4756932"/>
              <a:ext cx="211595" cy="137242"/>
            </a:xfrm>
            <a:custGeom>
              <a:avLst/>
              <a:gdLst>
                <a:gd name="connsiteX0" fmla="*/ 20313 w 211595"/>
                <a:gd name="connsiteY0" fmla="*/ 37186 h 137242"/>
                <a:gd name="connsiteX1" fmla="*/ 170157 w 211595"/>
                <a:gd name="connsiteY1" fmla="*/ 132528 h 137242"/>
                <a:gd name="connsiteX2" fmla="*/ 171978 w 211595"/>
                <a:gd name="connsiteY2" fmla="*/ 132436 h 137242"/>
                <a:gd name="connsiteX3" fmla="*/ 211596 w 211595"/>
                <a:gd name="connsiteY3" fmla="*/ 137243 h 137242"/>
                <a:gd name="connsiteX4" fmla="*/ 41778 w 211595"/>
                <a:gd name="connsiteY4" fmla="*/ 0 h 137242"/>
                <a:gd name="connsiteX5" fmla="*/ 0 w 211595"/>
                <a:gd name="connsiteY5" fmla="*/ 37186 h 13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95" h="137242">
                  <a:moveTo>
                    <a:pt x="20313" y="37186"/>
                  </a:moveTo>
                  <a:cubicBezTo>
                    <a:pt x="93839" y="37186"/>
                    <a:pt x="147820" y="73029"/>
                    <a:pt x="170157" y="132528"/>
                  </a:cubicBezTo>
                  <a:cubicBezTo>
                    <a:pt x="170770" y="132522"/>
                    <a:pt x="171363" y="132436"/>
                    <a:pt x="171978" y="132436"/>
                  </a:cubicBezTo>
                  <a:cubicBezTo>
                    <a:pt x="185327" y="132484"/>
                    <a:pt x="198623" y="134098"/>
                    <a:pt x="211596" y="137243"/>
                  </a:cubicBezTo>
                  <a:cubicBezTo>
                    <a:pt x="190363" y="58983"/>
                    <a:pt x="127954" y="7318"/>
                    <a:pt x="41778" y="0"/>
                  </a:cubicBezTo>
                  <a:cubicBezTo>
                    <a:pt x="29485" y="14116"/>
                    <a:pt x="15446" y="26612"/>
                    <a:pt x="0" y="37186"/>
                  </a:cubicBezTo>
                  <a:close/>
                </a:path>
              </a:pathLst>
            </a:custGeom>
            <a:grpFill/>
            <a:ln w="9525" cap="flat">
              <a:noFill/>
              <a:prstDash val="solid"/>
              <a:miter/>
            </a:ln>
          </p:spPr>
          <p:txBody>
            <a:bodyPr rtlCol="0" anchor="ctr"/>
            <a:lstStyle/>
            <a:p>
              <a:endParaRPr lang="en-US"/>
            </a:p>
          </p:txBody>
        </p:sp>
        <p:sp>
          <p:nvSpPr>
            <p:cNvPr id="2062" name="Freeform: Shape 2061">
              <a:extLst>
                <a:ext uri="{FF2B5EF4-FFF2-40B4-BE49-F238E27FC236}">
                  <a16:creationId xmlns:a16="http://schemas.microsoft.com/office/drawing/2014/main" id="{29E58F92-7B8D-DD98-48D8-6322B278217D}"/>
                </a:ext>
              </a:extLst>
            </p:cNvPr>
            <p:cNvSpPr/>
            <p:nvPr/>
          </p:nvSpPr>
          <p:spPr>
            <a:xfrm>
              <a:off x="5304352" y="4927469"/>
              <a:ext cx="266700" cy="266700"/>
            </a:xfrm>
            <a:custGeom>
              <a:avLst/>
              <a:gdLst>
                <a:gd name="connsiteX0" fmla="*/ 133350 w 266700"/>
                <a:gd name="connsiteY0" fmla="*/ 0 h 266700"/>
                <a:gd name="connsiteX1" fmla="*/ 0 w 266700"/>
                <a:gd name="connsiteY1" fmla="*/ 133350 h 266700"/>
                <a:gd name="connsiteX2" fmla="*/ 133350 w 266700"/>
                <a:gd name="connsiteY2" fmla="*/ 266700 h 266700"/>
                <a:gd name="connsiteX3" fmla="*/ 266700 w 266700"/>
                <a:gd name="connsiteY3" fmla="*/ 133350 h 266700"/>
                <a:gd name="connsiteX4" fmla="*/ 133350 w 266700"/>
                <a:gd name="connsiteY4" fmla="*/ 0 h 266700"/>
                <a:gd name="connsiteX5" fmla="*/ 182194 w 266700"/>
                <a:gd name="connsiteY5" fmla="*/ 130029 h 266700"/>
                <a:gd name="connsiteX6" fmla="*/ 126392 w 266700"/>
                <a:gd name="connsiteY6" fmla="*/ 168129 h 266700"/>
                <a:gd name="connsiteX7" fmla="*/ 101436 w 266700"/>
                <a:gd name="connsiteY7" fmla="*/ 165078 h 266700"/>
                <a:gd name="connsiteX8" fmla="*/ 81037 w 266700"/>
                <a:gd name="connsiteY8" fmla="*/ 142215 h 266700"/>
                <a:gd name="connsiteX9" fmla="*/ 82572 w 266700"/>
                <a:gd name="connsiteY9" fmla="*/ 115323 h 266700"/>
                <a:gd name="connsiteX10" fmla="*/ 109463 w 266700"/>
                <a:gd name="connsiteY10" fmla="*/ 116858 h 266700"/>
                <a:gd name="connsiteX11" fmla="*/ 118728 w 266700"/>
                <a:gd name="connsiteY11" fmla="*/ 127230 h 266700"/>
                <a:gd name="connsiteX12" fmla="*/ 160707 w 266700"/>
                <a:gd name="connsiteY12" fmla="*/ 98571 h 266700"/>
                <a:gd name="connsiteX13" fmla="*/ 187172 w 266700"/>
                <a:gd name="connsiteY13" fmla="*/ 103593 h 266700"/>
                <a:gd name="connsiteX14" fmla="*/ 182194 w 266700"/>
                <a:gd name="connsiteY14" fmla="*/ 130029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6700" h="266700">
                  <a:moveTo>
                    <a:pt x="133350" y="0"/>
                  </a:moveTo>
                  <a:cubicBezTo>
                    <a:pt x="59703" y="0"/>
                    <a:pt x="0" y="59703"/>
                    <a:pt x="0" y="133350"/>
                  </a:cubicBezTo>
                  <a:cubicBezTo>
                    <a:pt x="0" y="206997"/>
                    <a:pt x="59703" y="266700"/>
                    <a:pt x="133350" y="266700"/>
                  </a:cubicBezTo>
                  <a:cubicBezTo>
                    <a:pt x="206997" y="266700"/>
                    <a:pt x="266700" y="206997"/>
                    <a:pt x="266700" y="133350"/>
                  </a:cubicBezTo>
                  <a:cubicBezTo>
                    <a:pt x="266617" y="59737"/>
                    <a:pt x="206963" y="83"/>
                    <a:pt x="133350" y="0"/>
                  </a:cubicBezTo>
                  <a:close/>
                  <a:moveTo>
                    <a:pt x="182194" y="130029"/>
                  </a:moveTo>
                  <a:lnTo>
                    <a:pt x="126392" y="168129"/>
                  </a:lnTo>
                  <a:cubicBezTo>
                    <a:pt x="118489" y="173531"/>
                    <a:pt x="107805" y="172225"/>
                    <a:pt x="101436" y="165078"/>
                  </a:cubicBezTo>
                  <a:lnTo>
                    <a:pt x="81037" y="142215"/>
                  </a:lnTo>
                  <a:cubicBezTo>
                    <a:pt x="74035" y="134365"/>
                    <a:pt x="74722" y="122325"/>
                    <a:pt x="82572" y="115323"/>
                  </a:cubicBezTo>
                  <a:cubicBezTo>
                    <a:pt x="90421" y="108321"/>
                    <a:pt x="102461" y="109008"/>
                    <a:pt x="109463" y="116858"/>
                  </a:cubicBezTo>
                  <a:lnTo>
                    <a:pt x="118728" y="127230"/>
                  </a:lnTo>
                  <a:lnTo>
                    <a:pt x="160707" y="98571"/>
                  </a:lnTo>
                  <a:cubicBezTo>
                    <a:pt x="169402" y="92649"/>
                    <a:pt x="181251" y="94898"/>
                    <a:pt x="187172" y="103593"/>
                  </a:cubicBezTo>
                  <a:cubicBezTo>
                    <a:pt x="193082" y="112271"/>
                    <a:pt x="190856" y="124095"/>
                    <a:pt x="182194" y="130029"/>
                  </a:cubicBezTo>
                  <a:close/>
                </a:path>
              </a:pathLst>
            </a:custGeom>
            <a:grpFill/>
            <a:ln w="9525" cap="flat">
              <a:noFill/>
              <a:prstDash val="solid"/>
              <a:miter/>
            </a:ln>
          </p:spPr>
          <p:txBody>
            <a:bodyPr rtlCol="0" anchor="ctr"/>
            <a:lstStyle/>
            <a:p>
              <a:endParaRPr lang="en-US"/>
            </a:p>
          </p:txBody>
        </p:sp>
      </p:grpSp>
      <p:pic>
        <p:nvPicPr>
          <p:cNvPr id="8" name="Picture 7" descr="A person wearing a black hat and jacket&#10;&#10;Description automatically generated">
            <a:extLst>
              <a:ext uri="{FF2B5EF4-FFF2-40B4-BE49-F238E27FC236}">
                <a16:creationId xmlns:a16="http://schemas.microsoft.com/office/drawing/2014/main" id="{6B23AA9F-EBCA-9982-F976-78EE005CF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2642" y="438882"/>
            <a:ext cx="5753559" cy="5753559"/>
          </a:xfrm>
          <a:prstGeom prst="rect">
            <a:avLst/>
          </a:prstGeom>
        </p:spPr>
      </p:pic>
    </p:spTree>
    <p:extLst>
      <p:ext uri="{BB962C8B-B14F-4D97-AF65-F5344CB8AC3E}">
        <p14:creationId xmlns:p14="http://schemas.microsoft.com/office/powerpoint/2010/main" val="1014622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5DE1DDB-FC6C-5A5B-2B87-E03ED07044B9}"/>
              </a:ext>
            </a:extLst>
          </p:cNvPr>
          <p:cNvGrpSpPr/>
          <p:nvPr/>
        </p:nvGrpSpPr>
        <p:grpSpPr>
          <a:xfrm>
            <a:off x="657725" y="1820778"/>
            <a:ext cx="3324728" cy="1860884"/>
            <a:chOff x="657725" y="1820778"/>
            <a:chExt cx="3324728" cy="1860884"/>
          </a:xfrm>
        </p:grpSpPr>
        <p:sp>
          <p:nvSpPr>
            <p:cNvPr id="2" name="Rectangle: Top Corners Rounded 1">
              <a:extLst>
                <a:ext uri="{FF2B5EF4-FFF2-40B4-BE49-F238E27FC236}">
                  <a16:creationId xmlns:a16="http://schemas.microsoft.com/office/drawing/2014/main" id="{A8E5ADB9-399C-57EE-3059-E2E99AF7D5FA}"/>
                </a:ext>
              </a:extLst>
            </p:cNvPr>
            <p:cNvSpPr/>
            <p:nvPr/>
          </p:nvSpPr>
          <p:spPr>
            <a:xfrm>
              <a:off x="657726" y="1820778"/>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id="{073F8B2C-D009-0CB7-17EF-FCEBCFBE5E04}"/>
                </a:ext>
              </a:extLst>
            </p:cNvPr>
            <p:cNvSpPr/>
            <p:nvPr/>
          </p:nvSpPr>
          <p:spPr>
            <a:xfrm flipH="1" flipV="1">
              <a:off x="657725" y="2249904"/>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F8160CD-58AC-C70D-89D3-C3D76AD9DB28}"/>
                </a:ext>
              </a:extLst>
            </p:cNvPr>
            <p:cNvCxnSpPr>
              <a:cxnSpLocks/>
            </p:cNvCxnSpPr>
            <p:nvPr/>
          </p:nvCxnSpPr>
          <p:spPr>
            <a:xfrm>
              <a:off x="706120" y="3649986"/>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FEED159A-CE4B-338F-11AD-8C7BE793E956}"/>
              </a:ext>
            </a:extLst>
          </p:cNvPr>
          <p:cNvSpPr txBox="1"/>
          <p:nvPr/>
        </p:nvSpPr>
        <p:spPr>
          <a:xfrm>
            <a:off x="960592" y="2965783"/>
            <a:ext cx="2718995" cy="523220"/>
          </a:xfrm>
          <a:prstGeom prst="rect">
            <a:avLst/>
          </a:prstGeom>
          <a:noFill/>
        </p:spPr>
        <p:txBody>
          <a:bodyPr wrap="square">
            <a:spAutoFit/>
          </a:bodyPr>
          <a:lstStyle/>
          <a:p>
            <a:pPr algn="ctr"/>
            <a:r>
              <a:rPr lang="en-US" sz="1400" dirty="0">
                <a:solidFill>
                  <a:schemeClr val="tx1">
                    <a:lumMod val="65000"/>
                    <a:lumOff val="35000"/>
                  </a:schemeClr>
                </a:solidFill>
                <a:latin typeface="Roboto" panose="02000000000000000000" pitchFamily="2" charset="0"/>
                <a:ea typeface="Roboto" panose="02000000000000000000" pitchFamily="2" charset="0"/>
              </a:rPr>
              <a:t>Introduction to LLCs and Corporations</a:t>
            </a:r>
          </a:p>
        </p:txBody>
      </p:sp>
      <p:grpSp>
        <p:nvGrpSpPr>
          <p:cNvPr id="22" name="Group 21">
            <a:extLst>
              <a:ext uri="{FF2B5EF4-FFF2-40B4-BE49-F238E27FC236}">
                <a16:creationId xmlns:a16="http://schemas.microsoft.com/office/drawing/2014/main" id="{6524B8D1-4569-66D5-346A-EBB631CE81F1}"/>
              </a:ext>
            </a:extLst>
          </p:cNvPr>
          <p:cNvGrpSpPr/>
          <p:nvPr/>
        </p:nvGrpSpPr>
        <p:grpSpPr>
          <a:xfrm>
            <a:off x="4409439" y="1820778"/>
            <a:ext cx="3324728" cy="1860884"/>
            <a:chOff x="657725" y="1820778"/>
            <a:chExt cx="3324728" cy="1860884"/>
          </a:xfrm>
        </p:grpSpPr>
        <p:sp>
          <p:nvSpPr>
            <p:cNvPr id="27" name="Rectangle: Top Corners Rounded 26">
              <a:extLst>
                <a:ext uri="{FF2B5EF4-FFF2-40B4-BE49-F238E27FC236}">
                  <a16:creationId xmlns:a16="http://schemas.microsoft.com/office/drawing/2014/main" id="{9517ACC5-CD9F-BE43-7CE9-4914E5853719}"/>
                </a:ext>
              </a:extLst>
            </p:cNvPr>
            <p:cNvSpPr/>
            <p:nvPr/>
          </p:nvSpPr>
          <p:spPr>
            <a:xfrm>
              <a:off x="657726" y="1820778"/>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Top Corners Rounded 27">
              <a:extLst>
                <a:ext uri="{FF2B5EF4-FFF2-40B4-BE49-F238E27FC236}">
                  <a16:creationId xmlns:a16="http://schemas.microsoft.com/office/drawing/2014/main" id="{5A72E682-E259-DEC0-EF54-21489EBE9E0B}"/>
                </a:ext>
              </a:extLst>
            </p:cNvPr>
            <p:cNvSpPr/>
            <p:nvPr/>
          </p:nvSpPr>
          <p:spPr>
            <a:xfrm flipH="1" flipV="1">
              <a:off x="657725" y="2249904"/>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BDD437A-7A84-91E1-686A-5E004D30A185}"/>
                </a:ext>
              </a:extLst>
            </p:cNvPr>
            <p:cNvCxnSpPr>
              <a:cxnSpLocks/>
            </p:cNvCxnSpPr>
            <p:nvPr/>
          </p:nvCxnSpPr>
          <p:spPr>
            <a:xfrm>
              <a:off x="706120" y="3649986"/>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E162FC53-5C61-F908-6539-A835B069F83A}"/>
              </a:ext>
            </a:extLst>
          </p:cNvPr>
          <p:cNvSpPr txBox="1"/>
          <p:nvPr/>
        </p:nvSpPr>
        <p:spPr>
          <a:xfrm>
            <a:off x="4712306" y="2965783"/>
            <a:ext cx="2718995" cy="523220"/>
          </a:xfrm>
          <a:prstGeom prst="rect">
            <a:avLst/>
          </a:prstGeom>
          <a:noFill/>
        </p:spPr>
        <p:txBody>
          <a:bodyPr wrap="square">
            <a:spAutoFit/>
          </a:bodyPr>
          <a:lstStyle/>
          <a:p>
            <a:pPr algn="ctr"/>
            <a:r>
              <a:rPr lang="en-US" sz="1400" dirty="0">
                <a:solidFill>
                  <a:schemeClr val="tx1">
                    <a:lumMod val="65000"/>
                    <a:lumOff val="35000"/>
                  </a:schemeClr>
                </a:solidFill>
                <a:latin typeface="Roboto" panose="02000000000000000000" pitchFamily="2" charset="0"/>
                <a:ea typeface="Roboto" panose="02000000000000000000" pitchFamily="2" charset="0"/>
              </a:rPr>
              <a:t>Key benefits of</a:t>
            </a:r>
          </a:p>
          <a:p>
            <a:pPr algn="ctr"/>
            <a:r>
              <a:rPr lang="en-US" sz="1400" dirty="0">
                <a:solidFill>
                  <a:schemeClr val="tx1">
                    <a:lumMod val="65000"/>
                    <a:lumOff val="35000"/>
                  </a:schemeClr>
                </a:solidFill>
                <a:latin typeface="Roboto" panose="02000000000000000000" pitchFamily="2" charset="0"/>
                <a:ea typeface="Roboto" panose="02000000000000000000" pitchFamily="2" charset="0"/>
              </a:rPr>
              <a:t>forming a legal entity</a:t>
            </a:r>
          </a:p>
        </p:txBody>
      </p:sp>
      <p:grpSp>
        <p:nvGrpSpPr>
          <p:cNvPr id="31" name="Group 30">
            <a:extLst>
              <a:ext uri="{FF2B5EF4-FFF2-40B4-BE49-F238E27FC236}">
                <a16:creationId xmlns:a16="http://schemas.microsoft.com/office/drawing/2014/main" id="{30FFA51A-9E65-E5CD-372C-187BE1D3CF15}"/>
              </a:ext>
            </a:extLst>
          </p:cNvPr>
          <p:cNvGrpSpPr/>
          <p:nvPr/>
        </p:nvGrpSpPr>
        <p:grpSpPr>
          <a:xfrm>
            <a:off x="8161152" y="1820778"/>
            <a:ext cx="3324728" cy="1860884"/>
            <a:chOff x="657725" y="1820778"/>
            <a:chExt cx="3324728" cy="1860884"/>
          </a:xfrm>
        </p:grpSpPr>
        <p:sp>
          <p:nvSpPr>
            <p:cNvPr id="36" name="Rectangle: Top Corners Rounded 35">
              <a:extLst>
                <a:ext uri="{FF2B5EF4-FFF2-40B4-BE49-F238E27FC236}">
                  <a16:creationId xmlns:a16="http://schemas.microsoft.com/office/drawing/2014/main" id="{5361C611-06FF-B927-94AB-95EAA034C3D8}"/>
                </a:ext>
              </a:extLst>
            </p:cNvPr>
            <p:cNvSpPr/>
            <p:nvPr/>
          </p:nvSpPr>
          <p:spPr>
            <a:xfrm>
              <a:off x="657726" y="1820778"/>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Top Corners Rounded 36">
              <a:extLst>
                <a:ext uri="{FF2B5EF4-FFF2-40B4-BE49-F238E27FC236}">
                  <a16:creationId xmlns:a16="http://schemas.microsoft.com/office/drawing/2014/main" id="{8AA070C0-E878-7DA6-8B85-0087B108BA68}"/>
                </a:ext>
              </a:extLst>
            </p:cNvPr>
            <p:cNvSpPr/>
            <p:nvPr/>
          </p:nvSpPr>
          <p:spPr>
            <a:xfrm flipH="1" flipV="1">
              <a:off x="657725" y="2249904"/>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97C820EA-BA3F-8D00-AEC3-01D4DDA9F348}"/>
                </a:ext>
              </a:extLst>
            </p:cNvPr>
            <p:cNvCxnSpPr>
              <a:cxnSpLocks/>
            </p:cNvCxnSpPr>
            <p:nvPr/>
          </p:nvCxnSpPr>
          <p:spPr>
            <a:xfrm>
              <a:off x="706120" y="3649986"/>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E9AD3FAC-CAF5-E493-7389-7275BD7DE1F0}"/>
              </a:ext>
            </a:extLst>
          </p:cNvPr>
          <p:cNvSpPr txBox="1"/>
          <p:nvPr/>
        </p:nvSpPr>
        <p:spPr>
          <a:xfrm>
            <a:off x="8464019" y="2965783"/>
            <a:ext cx="2718995" cy="523220"/>
          </a:xfrm>
          <a:prstGeom prst="rect">
            <a:avLst/>
          </a:prstGeom>
          <a:noFill/>
        </p:spPr>
        <p:txBody>
          <a:bodyPr wrap="square">
            <a:spAutoFit/>
          </a:bodyPr>
          <a:lstStyle/>
          <a:p>
            <a:pPr algn="ctr"/>
            <a:r>
              <a:rPr lang="en-US" sz="1400" dirty="0">
                <a:solidFill>
                  <a:schemeClr val="tx1">
                    <a:lumMod val="65000"/>
                    <a:lumOff val="35000"/>
                  </a:schemeClr>
                </a:solidFill>
                <a:latin typeface="Roboto" panose="02000000000000000000" pitchFamily="2" charset="0"/>
                <a:ea typeface="Roboto" panose="02000000000000000000" pitchFamily="2" charset="0"/>
              </a:rPr>
              <a:t>Choosing the right entity type for your business</a:t>
            </a:r>
          </a:p>
        </p:txBody>
      </p:sp>
      <p:sp>
        <p:nvSpPr>
          <p:cNvPr id="40" name="TextBox 39">
            <a:extLst>
              <a:ext uri="{FF2B5EF4-FFF2-40B4-BE49-F238E27FC236}">
                <a16:creationId xmlns:a16="http://schemas.microsoft.com/office/drawing/2014/main" id="{C53A31B6-A2A3-0D55-E21A-298368F7DEE4}"/>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What to Expect</a:t>
            </a:r>
          </a:p>
        </p:txBody>
      </p:sp>
      <p:grpSp>
        <p:nvGrpSpPr>
          <p:cNvPr id="42" name="Group 41">
            <a:extLst>
              <a:ext uri="{FF2B5EF4-FFF2-40B4-BE49-F238E27FC236}">
                <a16:creationId xmlns:a16="http://schemas.microsoft.com/office/drawing/2014/main" id="{A005660C-2D44-79DC-A40F-E024C97AA177}"/>
              </a:ext>
            </a:extLst>
          </p:cNvPr>
          <p:cNvGrpSpPr/>
          <p:nvPr/>
        </p:nvGrpSpPr>
        <p:grpSpPr>
          <a:xfrm>
            <a:off x="657725" y="4110788"/>
            <a:ext cx="3324728" cy="1860884"/>
            <a:chOff x="657725" y="1820778"/>
            <a:chExt cx="3324728" cy="1860884"/>
          </a:xfrm>
        </p:grpSpPr>
        <p:sp>
          <p:nvSpPr>
            <p:cNvPr id="47" name="Rectangle: Top Corners Rounded 46">
              <a:extLst>
                <a:ext uri="{FF2B5EF4-FFF2-40B4-BE49-F238E27FC236}">
                  <a16:creationId xmlns:a16="http://schemas.microsoft.com/office/drawing/2014/main" id="{6595143D-C822-5DF9-72E7-E318C347AFC3}"/>
                </a:ext>
              </a:extLst>
            </p:cNvPr>
            <p:cNvSpPr/>
            <p:nvPr/>
          </p:nvSpPr>
          <p:spPr>
            <a:xfrm>
              <a:off x="657726" y="1820778"/>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Top Corners Rounded 47">
              <a:extLst>
                <a:ext uri="{FF2B5EF4-FFF2-40B4-BE49-F238E27FC236}">
                  <a16:creationId xmlns:a16="http://schemas.microsoft.com/office/drawing/2014/main" id="{3F482105-C791-71B4-3B83-D1D9463B22F0}"/>
                </a:ext>
              </a:extLst>
            </p:cNvPr>
            <p:cNvSpPr/>
            <p:nvPr/>
          </p:nvSpPr>
          <p:spPr>
            <a:xfrm flipH="1" flipV="1">
              <a:off x="657725" y="2249904"/>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826C59E2-328F-DA44-2032-33DC26F6F9D6}"/>
                </a:ext>
              </a:extLst>
            </p:cNvPr>
            <p:cNvCxnSpPr>
              <a:cxnSpLocks/>
            </p:cNvCxnSpPr>
            <p:nvPr/>
          </p:nvCxnSpPr>
          <p:spPr>
            <a:xfrm>
              <a:off x="706120" y="3649986"/>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465F42F0-C164-9417-B78D-2F7DA9A22CD5}"/>
              </a:ext>
            </a:extLst>
          </p:cNvPr>
          <p:cNvSpPr txBox="1"/>
          <p:nvPr/>
        </p:nvSpPr>
        <p:spPr>
          <a:xfrm>
            <a:off x="960592" y="5255793"/>
            <a:ext cx="2718995" cy="523220"/>
          </a:xfrm>
          <a:prstGeom prst="rect">
            <a:avLst/>
          </a:prstGeom>
          <a:noFill/>
        </p:spPr>
        <p:txBody>
          <a:bodyPr wrap="square">
            <a:spAutoFit/>
          </a:bodyPr>
          <a:lstStyle/>
          <a:p>
            <a:pPr algn="ctr"/>
            <a:r>
              <a:rPr lang="en-US" sz="1400" dirty="0">
                <a:solidFill>
                  <a:schemeClr val="tx1">
                    <a:lumMod val="65000"/>
                    <a:lumOff val="35000"/>
                  </a:schemeClr>
                </a:solidFill>
                <a:latin typeface="Roboto" panose="02000000000000000000" pitchFamily="2" charset="0"/>
                <a:ea typeface="Roboto" panose="02000000000000000000" pitchFamily="2" charset="0"/>
              </a:rPr>
              <a:t>Anonymous LLCs and protecting your privacy</a:t>
            </a:r>
          </a:p>
        </p:txBody>
      </p:sp>
      <p:grpSp>
        <p:nvGrpSpPr>
          <p:cNvPr id="51" name="Group 50">
            <a:extLst>
              <a:ext uri="{FF2B5EF4-FFF2-40B4-BE49-F238E27FC236}">
                <a16:creationId xmlns:a16="http://schemas.microsoft.com/office/drawing/2014/main" id="{8CBA43F6-213B-A560-C9DA-A277A9CAC104}"/>
              </a:ext>
            </a:extLst>
          </p:cNvPr>
          <p:cNvGrpSpPr/>
          <p:nvPr/>
        </p:nvGrpSpPr>
        <p:grpSpPr>
          <a:xfrm>
            <a:off x="4409439" y="4110788"/>
            <a:ext cx="3324728" cy="1860884"/>
            <a:chOff x="657725" y="1820778"/>
            <a:chExt cx="3324728" cy="1860884"/>
          </a:xfrm>
        </p:grpSpPr>
        <p:sp>
          <p:nvSpPr>
            <p:cNvPr id="56" name="Rectangle: Top Corners Rounded 55">
              <a:extLst>
                <a:ext uri="{FF2B5EF4-FFF2-40B4-BE49-F238E27FC236}">
                  <a16:creationId xmlns:a16="http://schemas.microsoft.com/office/drawing/2014/main" id="{88FCA624-CD84-019C-F0CB-DE5FF7FC1114}"/>
                </a:ext>
              </a:extLst>
            </p:cNvPr>
            <p:cNvSpPr/>
            <p:nvPr/>
          </p:nvSpPr>
          <p:spPr>
            <a:xfrm>
              <a:off x="657726" y="1820778"/>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Top Corners Rounded 56">
              <a:extLst>
                <a:ext uri="{FF2B5EF4-FFF2-40B4-BE49-F238E27FC236}">
                  <a16:creationId xmlns:a16="http://schemas.microsoft.com/office/drawing/2014/main" id="{5548F3A0-E2EE-2EEC-2ADF-A1B92CEA089A}"/>
                </a:ext>
              </a:extLst>
            </p:cNvPr>
            <p:cNvSpPr/>
            <p:nvPr/>
          </p:nvSpPr>
          <p:spPr>
            <a:xfrm flipH="1" flipV="1">
              <a:off x="657725" y="2249904"/>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a:extLst>
                <a:ext uri="{FF2B5EF4-FFF2-40B4-BE49-F238E27FC236}">
                  <a16:creationId xmlns:a16="http://schemas.microsoft.com/office/drawing/2014/main" id="{9B227BA2-0CE1-2DDA-2029-74141F73413D}"/>
                </a:ext>
              </a:extLst>
            </p:cNvPr>
            <p:cNvCxnSpPr>
              <a:cxnSpLocks/>
            </p:cNvCxnSpPr>
            <p:nvPr/>
          </p:nvCxnSpPr>
          <p:spPr>
            <a:xfrm>
              <a:off x="706120" y="3649986"/>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F54322B7-7CE0-9B91-D466-94E5D483E770}"/>
              </a:ext>
            </a:extLst>
          </p:cNvPr>
          <p:cNvSpPr txBox="1"/>
          <p:nvPr/>
        </p:nvSpPr>
        <p:spPr>
          <a:xfrm>
            <a:off x="4586036" y="5255793"/>
            <a:ext cx="2971536" cy="523220"/>
          </a:xfrm>
          <a:prstGeom prst="rect">
            <a:avLst/>
          </a:prstGeom>
          <a:noFill/>
        </p:spPr>
        <p:txBody>
          <a:bodyPr wrap="square">
            <a:spAutoFit/>
          </a:bodyPr>
          <a:lstStyle/>
          <a:p>
            <a:pPr algn="ctr"/>
            <a:r>
              <a:rPr lang="en-US" sz="1400" dirty="0">
                <a:solidFill>
                  <a:schemeClr val="tx1">
                    <a:lumMod val="65000"/>
                    <a:lumOff val="35000"/>
                  </a:schemeClr>
                </a:solidFill>
                <a:latin typeface="Roboto" panose="02000000000000000000" pitchFamily="2" charset="0"/>
                <a:ea typeface="Roboto" panose="02000000000000000000" pitchFamily="2" charset="0"/>
              </a:rPr>
              <a:t>Compliance requirements for liability protection and tax benefits</a:t>
            </a:r>
          </a:p>
        </p:txBody>
      </p:sp>
      <p:grpSp>
        <p:nvGrpSpPr>
          <p:cNvPr id="60" name="Group 59">
            <a:extLst>
              <a:ext uri="{FF2B5EF4-FFF2-40B4-BE49-F238E27FC236}">
                <a16:creationId xmlns:a16="http://schemas.microsoft.com/office/drawing/2014/main" id="{8B901B83-32D3-6CE9-5011-A6BFD40ADC6F}"/>
              </a:ext>
            </a:extLst>
          </p:cNvPr>
          <p:cNvGrpSpPr/>
          <p:nvPr/>
        </p:nvGrpSpPr>
        <p:grpSpPr>
          <a:xfrm>
            <a:off x="8161152" y="4110788"/>
            <a:ext cx="3324728" cy="1860884"/>
            <a:chOff x="657725" y="1820778"/>
            <a:chExt cx="3324728" cy="1860884"/>
          </a:xfrm>
        </p:grpSpPr>
        <p:sp>
          <p:nvSpPr>
            <p:cNvPr id="65" name="Rectangle: Top Corners Rounded 64">
              <a:extLst>
                <a:ext uri="{FF2B5EF4-FFF2-40B4-BE49-F238E27FC236}">
                  <a16:creationId xmlns:a16="http://schemas.microsoft.com/office/drawing/2014/main" id="{DBCEAA65-E26D-188D-8CC0-1E910A3DA54F}"/>
                </a:ext>
              </a:extLst>
            </p:cNvPr>
            <p:cNvSpPr/>
            <p:nvPr/>
          </p:nvSpPr>
          <p:spPr>
            <a:xfrm>
              <a:off x="657726" y="1820778"/>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Top Corners Rounded 65">
              <a:extLst>
                <a:ext uri="{FF2B5EF4-FFF2-40B4-BE49-F238E27FC236}">
                  <a16:creationId xmlns:a16="http://schemas.microsoft.com/office/drawing/2014/main" id="{241A269A-6083-B86E-0C84-316FB3B9E4D6}"/>
                </a:ext>
              </a:extLst>
            </p:cNvPr>
            <p:cNvSpPr/>
            <p:nvPr/>
          </p:nvSpPr>
          <p:spPr>
            <a:xfrm flipH="1" flipV="1">
              <a:off x="657725" y="2249904"/>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A7213747-182F-EE2D-C568-4AF5765F7B64}"/>
                </a:ext>
              </a:extLst>
            </p:cNvPr>
            <p:cNvCxnSpPr>
              <a:cxnSpLocks/>
            </p:cNvCxnSpPr>
            <p:nvPr/>
          </p:nvCxnSpPr>
          <p:spPr>
            <a:xfrm>
              <a:off x="706120" y="3649986"/>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EDFD34D7-E509-2363-57C2-2FC90AE8B5BF}"/>
              </a:ext>
            </a:extLst>
          </p:cNvPr>
          <p:cNvSpPr txBox="1"/>
          <p:nvPr/>
        </p:nvSpPr>
        <p:spPr>
          <a:xfrm>
            <a:off x="8464019" y="5255793"/>
            <a:ext cx="2718995" cy="523220"/>
          </a:xfrm>
          <a:prstGeom prst="rect">
            <a:avLst/>
          </a:prstGeom>
          <a:noFill/>
        </p:spPr>
        <p:txBody>
          <a:bodyPr wrap="square">
            <a:spAutoFit/>
          </a:bodyPr>
          <a:lstStyle/>
          <a:p>
            <a:pPr algn="ctr"/>
            <a:r>
              <a:rPr lang="en-US" sz="1400" dirty="0">
                <a:solidFill>
                  <a:schemeClr val="tx1">
                    <a:lumMod val="65000"/>
                    <a:lumOff val="35000"/>
                  </a:schemeClr>
                </a:solidFill>
                <a:latin typeface="Roboto" panose="02000000000000000000" pitchFamily="2" charset="0"/>
                <a:ea typeface="Roboto" panose="02000000000000000000" pitchFamily="2" charset="0"/>
              </a:rPr>
              <a:t>Q&amp;A</a:t>
            </a:r>
          </a:p>
          <a:p>
            <a:pPr algn="ctr"/>
            <a:r>
              <a:rPr lang="en-US" sz="1400" dirty="0">
                <a:solidFill>
                  <a:schemeClr val="tx1">
                    <a:lumMod val="65000"/>
                    <a:lumOff val="35000"/>
                  </a:schemeClr>
                </a:solidFill>
                <a:latin typeface="Roboto" panose="02000000000000000000" pitchFamily="2" charset="0"/>
                <a:ea typeface="Roboto" panose="02000000000000000000" pitchFamily="2" charset="0"/>
              </a:rPr>
              <a:t>session</a:t>
            </a:r>
          </a:p>
        </p:txBody>
      </p:sp>
      <p:sp>
        <p:nvSpPr>
          <p:cNvPr id="74" name="Slide Number Placeholder 73">
            <a:extLst>
              <a:ext uri="{FF2B5EF4-FFF2-40B4-BE49-F238E27FC236}">
                <a16:creationId xmlns:a16="http://schemas.microsoft.com/office/drawing/2014/main" id="{25D249BC-04E2-EF08-C2B0-7F2DC8DCC952}"/>
              </a:ext>
            </a:extLst>
          </p:cNvPr>
          <p:cNvSpPr>
            <a:spLocks noGrp="1"/>
          </p:cNvSpPr>
          <p:nvPr>
            <p:ph type="sldNum" sz="quarter" idx="12"/>
          </p:nvPr>
        </p:nvSpPr>
        <p:spPr/>
        <p:txBody>
          <a:bodyPr/>
          <a:lstStyle/>
          <a:p>
            <a:fld id="{D92F42F6-3E29-46CD-8D6D-8779DDC56208}" type="slidenum">
              <a:rPr lang="en-US" smtClean="0"/>
              <a:t>2</a:t>
            </a:fld>
            <a:endParaRPr lang="en-US"/>
          </a:p>
        </p:txBody>
      </p:sp>
      <p:sp>
        <p:nvSpPr>
          <p:cNvPr id="75" name="TextBox 74">
            <a:extLst>
              <a:ext uri="{FF2B5EF4-FFF2-40B4-BE49-F238E27FC236}">
                <a16:creationId xmlns:a16="http://schemas.microsoft.com/office/drawing/2014/main" id="{871B1411-A26A-EA3B-F80A-DEA51F43320D}"/>
              </a:ext>
            </a:extLst>
          </p:cNvPr>
          <p:cNvSpPr txBox="1"/>
          <p:nvPr/>
        </p:nvSpPr>
        <p:spPr>
          <a:xfrm>
            <a:off x="981757" y="-1203803"/>
            <a:ext cx="2718995" cy="830997"/>
          </a:xfrm>
          <a:prstGeom prst="rect">
            <a:avLst/>
          </a:prstGeom>
          <a:noFill/>
          <a:effectLst/>
        </p:spPr>
        <p:txBody>
          <a:bodyPr wrap="square">
            <a:spAutoFit/>
          </a:bodyPr>
          <a:lstStyle/>
          <a:p>
            <a:pPr algn="ctr"/>
            <a:r>
              <a:rPr lang="en-US" sz="4800" b="1" dirty="0">
                <a:solidFill>
                  <a:schemeClr val="accent2">
                    <a:lumMod val="20000"/>
                    <a:lumOff val="80000"/>
                  </a:schemeClr>
                </a:solidFill>
                <a:latin typeface="+mj-lt"/>
                <a:ea typeface="Roboto" panose="02000000000000000000" pitchFamily="2" charset="0"/>
              </a:rPr>
              <a:t>1</a:t>
            </a:r>
          </a:p>
        </p:txBody>
      </p:sp>
      <p:sp>
        <p:nvSpPr>
          <p:cNvPr id="76" name="TextBox 75">
            <a:extLst>
              <a:ext uri="{FF2B5EF4-FFF2-40B4-BE49-F238E27FC236}">
                <a16:creationId xmlns:a16="http://schemas.microsoft.com/office/drawing/2014/main" id="{B344333B-EA39-9CB7-D554-1B0F23D23C7F}"/>
              </a:ext>
            </a:extLst>
          </p:cNvPr>
          <p:cNvSpPr txBox="1"/>
          <p:nvPr/>
        </p:nvSpPr>
        <p:spPr>
          <a:xfrm>
            <a:off x="939427" y="-1236769"/>
            <a:ext cx="2718995" cy="830997"/>
          </a:xfrm>
          <a:prstGeom prst="rect">
            <a:avLst/>
          </a:prstGeom>
          <a:noFill/>
          <a:effectLst/>
        </p:spPr>
        <p:txBody>
          <a:bodyPr wrap="square">
            <a:spAutoFit/>
          </a:bodyPr>
          <a:lstStyle/>
          <a:p>
            <a:pPr algn="ctr"/>
            <a:r>
              <a:rPr lang="en-US" sz="4800" b="1" dirty="0">
                <a:ln>
                  <a:solidFill>
                    <a:schemeClr val="accent2"/>
                  </a:solidFill>
                </a:ln>
                <a:noFill/>
                <a:latin typeface="+mj-lt"/>
                <a:ea typeface="Roboto" panose="02000000000000000000" pitchFamily="2" charset="0"/>
              </a:rPr>
              <a:t>1</a:t>
            </a:r>
          </a:p>
        </p:txBody>
      </p:sp>
      <p:sp>
        <p:nvSpPr>
          <p:cNvPr id="77" name="TextBox 76">
            <a:extLst>
              <a:ext uri="{FF2B5EF4-FFF2-40B4-BE49-F238E27FC236}">
                <a16:creationId xmlns:a16="http://schemas.microsoft.com/office/drawing/2014/main" id="{0037599B-9D88-4BF0-ED23-6A30E2879A32}"/>
              </a:ext>
            </a:extLst>
          </p:cNvPr>
          <p:cNvSpPr txBox="1"/>
          <p:nvPr/>
        </p:nvSpPr>
        <p:spPr>
          <a:xfrm>
            <a:off x="981757" y="7360984"/>
            <a:ext cx="2718995" cy="830997"/>
          </a:xfrm>
          <a:prstGeom prst="rect">
            <a:avLst/>
          </a:prstGeom>
          <a:noFill/>
          <a:effectLst/>
        </p:spPr>
        <p:txBody>
          <a:bodyPr wrap="square">
            <a:spAutoFit/>
          </a:bodyPr>
          <a:lstStyle/>
          <a:p>
            <a:pPr algn="ctr"/>
            <a:r>
              <a:rPr lang="en-US" sz="4800" b="1" dirty="0">
                <a:solidFill>
                  <a:schemeClr val="accent2">
                    <a:lumMod val="20000"/>
                    <a:lumOff val="80000"/>
                  </a:schemeClr>
                </a:solidFill>
                <a:latin typeface="+mj-lt"/>
                <a:ea typeface="Roboto" panose="02000000000000000000" pitchFamily="2" charset="0"/>
              </a:rPr>
              <a:t>4</a:t>
            </a:r>
          </a:p>
        </p:txBody>
      </p:sp>
      <p:sp>
        <p:nvSpPr>
          <p:cNvPr id="78" name="TextBox 77">
            <a:extLst>
              <a:ext uri="{FF2B5EF4-FFF2-40B4-BE49-F238E27FC236}">
                <a16:creationId xmlns:a16="http://schemas.microsoft.com/office/drawing/2014/main" id="{9E966A76-DE95-3086-496E-6DB2FBD12E55}"/>
              </a:ext>
            </a:extLst>
          </p:cNvPr>
          <p:cNvSpPr txBox="1"/>
          <p:nvPr/>
        </p:nvSpPr>
        <p:spPr>
          <a:xfrm>
            <a:off x="939427" y="7328018"/>
            <a:ext cx="2718995" cy="830997"/>
          </a:xfrm>
          <a:prstGeom prst="rect">
            <a:avLst/>
          </a:prstGeom>
          <a:noFill/>
          <a:effectLst/>
        </p:spPr>
        <p:txBody>
          <a:bodyPr wrap="square">
            <a:spAutoFit/>
          </a:bodyPr>
          <a:lstStyle/>
          <a:p>
            <a:pPr algn="ctr"/>
            <a:r>
              <a:rPr lang="en-US" sz="4800" b="1" dirty="0">
                <a:ln>
                  <a:solidFill>
                    <a:schemeClr val="accent2"/>
                  </a:solidFill>
                </a:ln>
                <a:noFill/>
                <a:latin typeface="+mj-lt"/>
                <a:ea typeface="Roboto" panose="02000000000000000000" pitchFamily="2" charset="0"/>
              </a:rPr>
              <a:t>4</a:t>
            </a:r>
          </a:p>
        </p:txBody>
      </p:sp>
      <p:sp>
        <p:nvSpPr>
          <p:cNvPr id="79" name="TextBox 78">
            <a:extLst>
              <a:ext uri="{FF2B5EF4-FFF2-40B4-BE49-F238E27FC236}">
                <a16:creationId xmlns:a16="http://schemas.microsoft.com/office/drawing/2014/main" id="{8166D52D-5572-C9BB-D744-AB85984B886E}"/>
              </a:ext>
            </a:extLst>
          </p:cNvPr>
          <p:cNvSpPr txBox="1"/>
          <p:nvPr/>
        </p:nvSpPr>
        <p:spPr>
          <a:xfrm>
            <a:off x="4733471" y="-1203803"/>
            <a:ext cx="2718995" cy="830997"/>
          </a:xfrm>
          <a:prstGeom prst="rect">
            <a:avLst/>
          </a:prstGeom>
          <a:noFill/>
          <a:effectLst/>
        </p:spPr>
        <p:txBody>
          <a:bodyPr wrap="square">
            <a:spAutoFit/>
          </a:bodyPr>
          <a:lstStyle/>
          <a:p>
            <a:pPr algn="ctr"/>
            <a:r>
              <a:rPr lang="en-US" sz="4800" b="1" dirty="0">
                <a:solidFill>
                  <a:schemeClr val="accent2">
                    <a:lumMod val="20000"/>
                    <a:lumOff val="80000"/>
                  </a:schemeClr>
                </a:solidFill>
                <a:latin typeface="+mj-lt"/>
                <a:ea typeface="Roboto" panose="02000000000000000000" pitchFamily="2" charset="0"/>
              </a:rPr>
              <a:t>2</a:t>
            </a:r>
          </a:p>
        </p:txBody>
      </p:sp>
      <p:sp>
        <p:nvSpPr>
          <p:cNvPr id="80" name="TextBox 79">
            <a:extLst>
              <a:ext uri="{FF2B5EF4-FFF2-40B4-BE49-F238E27FC236}">
                <a16:creationId xmlns:a16="http://schemas.microsoft.com/office/drawing/2014/main" id="{B3D5D087-D3B5-E58D-8EC6-FC0CD6ABBC3F}"/>
              </a:ext>
            </a:extLst>
          </p:cNvPr>
          <p:cNvSpPr txBox="1"/>
          <p:nvPr/>
        </p:nvSpPr>
        <p:spPr>
          <a:xfrm>
            <a:off x="4691141" y="-1236769"/>
            <a:ext cx="2718995" cy="830997"/>
          </a:xfrm>
          <a:prstGeom prst="rect">
            <a:avLst/>
          </a:prstGeom>
          <a:noFill/>
          <a:effectLst/>
        </p:spPr>
        <p:txBody>
          <a:bodyPr wrap="square">
            <a:spAutoFit/>
          </a:bodyPr>
          <a:lstStyle/>
          <a:p>
            <a:pPr algn="ctr"/>
            <a:r>
              <a:rPr lang="en-US" sz="4800" b="1" dirty="0">
                <a:ln>
                  <a:solidFill>
                    <a:schemeClr val="accent2"/>
                  </a:solidFill>
                </a:ln>
                <a:noFill/>
                <a:latin typeface="+mj-lt"/>
                <a:ea typeface="Roboto" panose="02000000000000000000" pitchFamily="2" charset="0"/>
              </a:rPr>
              <a:t>2</a:t>
            </a:r>
          </a:p>
        </p:txBody>
      </p:sp>
      <p:sp>
        <p:nvSpPr>
          <p:cNvPr id="81" name="TextBox 80">
            <a:extLst>
              <a:ext uri="{FF2B5EF4-FFF2-40B4-BE49-F238E27FC236}">
                <a16:creationId xmlns:a16="http://schemas.microsoft.com/office/drawing/2014/main" id="{DCB88844-8107-F01F-7B0F-B7404DB623D6}"/>
              </a:ext>
            </a:extLst>
          </p:cNvPr>
          <p:cNvSpPr txBox="1"/>
          <p:nvPr/>
        </p:nvSpPr>
        <p:spPr>
          <a:xfrm>
            <a:off x="4733471" y="7360984"/>
            <a:ext cx="2718995" cy="830997"/>
          </a:xfrm>
          <a:prstGeom prst="rect">
            <a:avLst/>
          </a:prstGeom>
          <a:noFill/>
          <a:effectLst/>
        </p:spPr>
        <p:txBody>
          <a:bodyPr wrap="square">
            <a:spAutoFit/>
          </a:bodyPr>
          <a:lstStyle/>
          <a:p>
            <a:pPr algn="ctr"/>
            <a:r>
              <a:rPr lang="en-US" sz="4800" b="1" dirty="0">
                <a:solidFill>
                  <a:schemeClr val="accent2">
                    <a:lumMod val="20000"/>
                    <a:lumOff val="80000"/>
                  </a:schemeClr>
                </a:solidFill>
                <a:latin typeface="+mj-lt"/>
                <a:ea typeface="Roboto" panose="02000000000000000000" pitchFamily="2" charset="0"/>
              </a:rPr>
              <a:t>5</a:t>
            </a:r>
          </a:p>
        </p:txBody>
      </p:sp>
      <p:sp>
        <p:nvSpPr>
          <p:cNvPr id="82" name="TextBox 81">
            <a:extLst>
              <a:ext uri="{FF2B5EF4-FFF2-40B4-BE49-F238E27FC236}">
                <a16:creationId xmlns:a16="http://schemas.microsoft.com/office/drawing/2014/main" id="{376AB2D6-2CFB-17A3-A890-BA458CB82B95}"/>
              </a:ext>
            </a:extLst>
          </p:cNvPr>
          <p:cNvSpPr txBox="1"/>
          <p:nvPr/>
        </p:nvSpPr>
        <p:spPr>
          <a:xfrm>
            <a:off x="4691141" y="7328018"/>
            <a:ext cx="2718995" cy="830997"/>
          </a:xfrm>
          <a:prstGeom prst="rect">
            <a:avLst/>
          </a:prstGeom>
          <a:noFill/>
          <a:effectLst/>
        </p:spPr>
        <p:txBody>
          <a:bodyPr wrap="square">
            <a:spAutoFit/>
          </a:bodyPr>
          <a:lstStyle/>
          <a:p>
            <a:pPr algn="ctr"/>
            <a:r>
              <a:rPr lang="en-US" sz="4800" b="1" dirty="0">
                <a:ln>
                  <a:solidFill>
                    <a:schemeClr val="accent2"/>
                  </a:solidFill>
                </a:ln>
                <a:noFill/>
                <a:latin typeface="+mj-lt"/>
                <a:ea typeface="Roboto" panose="02000000000000000000" pitchFamily="2" charset="0"/>
              </a:rPr>
              <a:t>5</a:t>
            </a:r>
          </a:p>
        </p:txBody>
      </p:sp>
      <p:sp>
        <p:nvSpPr>
          <p:cNvPr id="83" name="TextBox 82">
            <a:extLst>
              <a:ext uri="{FF2B5EF4-FFF2-40B4-BE49-F238E27FC236}">
                <a16:creationId xmlns:a16="http://schemas.microsoft.com/office/drawing/2014/main" id="{422E1B3D-1B18-0C21-E0D6-D565E843ABA2}"/>
              </a:ext>
            </a:extLst>
          </p:cNvPr>
          <p:cNvSpPr txBox="1"/>
          <p:nvPr/>
        </p:nvSpPr>
        <p:spPr>
          <a:xfrm>
            <a:off x="8485184" y="7360984"/>
            <a:ext cx="2718995" cy="830997"/>
          </a:xfrm>
          <a:prstGeom prst="rect">
            <a:avLst/>
          </a:prstGeom>
          <a:noFill/>
          <a:effectLst/>
        </p:spPr>
        <p:txBody>
          <a:bodyPr wrap="square">
            <a:spAutoFit/>
          </a:bodyPr>
          <a:lstStyle/>
          <a:p>
            <a:pPr algn="ctr"/>
            <a:r>
              <a:rPr lang="en-US" sz="4800" b="1" dirty="0">
                <a:solidFill>
                  <a:schemeClr val="accent2">
                    <a:lumMod val="20000"/>
                    <a:lumOff val="80000"/>
                  </a:schemeClr>
                </a:solidFill>
                <a:latin typeface="+mj-lt"/>
                <a:ea typeface="Roboto" panose="02000000000000000000" pitchFamily="2" charset="0"/>
              </a:rPr>
              <a:t>6</a:t>
            </a:r>
          </a:p>
        </p:txBody>
      </p:sp>
      <p:sp>
        <p:nvSpPr>
          <p:cNvPr id="84" name="TextBox 83">
            <a:extLst>
              <a:ext uri="{FF2B5EF4-FFF2-40B4-BE49-F238E27FC236}">
                <a16:creationId xmlns:a16="http://schemas.microsoft.com/office/drawing/2014/main" id="{AF51454F-EA6F-F602-8A7B-A4D29D9EF6CB}"/>
              </a:ext>
            </a:extLst>
          </p:cNvPr>
          <p:cNvSpPr txBox="1"/>
          <p:nvPr/>
        </p:nvSpPr>
        <p:spPr>
          <a:xfrm>
            <a:off x="8442854" y="7328018"/>
            <a:ext cx="2718995" cy="830997"/>
          </a:xfrm>
          <a:prstGeom prst="rect">
            <a:avLst/>
          </a:prstGeom>
          <a:noFill/>
          <a:effectLst/>
        </p:spPr>
        <p:txBody>
          <a:bodyPr wrap="square">
            <a:spAutoFit/>
          </a:bodyPr>
          <a:lstStyle/>
          <a:p>
            <a:pPr algn="ctr"/>
            <a:r>
              <a:rPr lang="en-US" sz="4800" b="1" dirty="0">
                <a:ln>
                  <a:solidFill>
                    <a:schemeClr val="accent2"/>
                  </a:solidFill>
                </a:ln>
                <a:noFill/>
                <a:latin typeface="+mj-lt"/>
                <a:ea typeface="Roboto" panose="02000000000000000000" pitchFamily="2" charset="0"/>
              </a:rPr>
              <a:t>6</a:t>
            </a:r>
          </a:p>
        </p:txBody>
      </p:sp>
      <p:sp>
        <p:nvSpPr>
          <p:cNvPr id="85" name="TextBox 84">
            <a:extLst>
              <a:ext uri="{FF2B5EF4-FFF2-40B4-BE49-F238E27FC236}">
                <a16:creationId xmlns:a16="http://schemas.microsoft.com/office/drawing/2014/main" id="{C7FF8C89-DD93-FDAE-51CF-56A275A0989E}"/>
              </a:ext>
            </a:extLst>
          </p:cNvPr>
          <p:cNvSpPr txBox="1"/>
          <p:nvPr/>
        </p:nvSpPr>
        <p:spPr>
          <a:xfrm>
            <a:off x="8485184" y="-1203803"/>
            <a:ext cx="2718995" cy="830997"/>
          </a:xfrm>
          <a:prstGeom prst="rect">
            <a:avLst/>
          </a:prstGeom>
          <a:noFill/>
          <a:effectLst/>
        </p:spPr>
        <p:txBody>
          <a:bodyPr wrap="square">
            <a:spAutoFit/>
          </a:bodyPr>
          <a:lstStyle/>
          <a:p>
            <a:pPr algn="ctr"/>
            <a:r>
              <a:rPr lang="en-US" sz="4800" b="1" dirty="0">
                <a:solidFill>
                  <a:schemeClr val="accent2">
                    <a:lumMod val="20000"/>
                    <a:lumOff val="80000"/>
                  </a:schemeClr>
                </a:solidFill>
                <a:latin typeface="+mj-lt"/>
                <a:ea typeface="Roboto" panose="02000000000000000000" pitchFamily="2" charset="0"/>
              </a:rPr>
              <a:t>3</a:t>
            </a:r>
          </a:p>
        </p:txBody>
      </p:sp>
      <p:sp>
        <p:nvSpPr>
          <p:cNvPr id="86" name="TextBox 85">
            <a:extLst>
              <a:ext uri="{FF2B5EF4-FFF2-40B4-BE49-F238E27FC236}">
                <a16:creationId xmlns:a16="http://schemas.microsoft.com/office/drawing/2014/main" id="{C462001E-63CD-B62C-509C-01FC8F59AFA0}"/>
              </a:ext>
            </a:extLst>
          </p:cNvPr>
          <p:cNvSpPr txBox="1"/>
          <p:nvPr/>
        </p:nvSpPr>
        <p:spPr>
          <a:xfrm>
            <a:off x="8442854" y="-1236769"/>
            <a:ext cx="2718995" cy="830997"/>
          </a:xfrm>
          <a:prstGeom prst="rect">
            <a:avLst/>
          </a:prstGeom>
          <a:noFill/>
          <a:effectLst/>
        </p:spPr>
        <p:txBody>
          <a:bodyPr wrap="square">
            <a:spAutoFit/>
          </a:bodyPr>
          <a:lstStyle/>
          <a:p>
            <a:pPr algn="ctr"/>
            <a:r>
              <a:rPr lang="en-US" sz="4800" b="1" dirty="0">
                <a:ln>
                  <a:solidFill>
                    <a:schemeClr val="accent2"/>
                  </a:solidFill>
                </a:ln>
                <a:noFill/>
                <a:latin typeface="+mj-lt"/>
                <a:ea typeface="Roboto" panose="02000000000000000000" pitchFamily="2" charset="0"/>
              </a:rPr>
              <a:t>3</a:t>
            </a:r>
          </a:p>
        </p:txBody>
      </p:sp>
      <p:pic>
        <p:nvPicPr>
          <p:cNvPr id="87" name="Picture 86">
            <a:extLst>
              <a:ext uri="{FF2B5EF4-FFF2-40B4-BE49-F238E27FC236}">
                <a16:creationId xmlns:a16="http://schemas.microsoft.com/office/drawing/2014/main" id="{C730154C-1564-2358-7308-E2D64B7CAF25}"/>
              </a:ext>
            </a:extLst>
          </p:cNvPr>
          <p:cNvPicPr>
            <a:picLocks noChangeAspect="1"/>
          </p:cNvPicPr>
          <p:nvPr/>
        </p:nvPicPr>
        <p:blipFill>
          <a:blip r:embed="rId2"/>
          <a:stretch>
            <a:fillRect/>
          </a:stretch>
        </p:blipFill>
        <p:spPr>
          <a:xfrm>
            <a:off x="981757" y="1891129"/>
            <a:ext cx="2761727" cy="1286367"/>
          </a:xfrm>
          <a:prstGeom prst="rect">
            <a:avLst/>
          </a:prstGeom>
        </p:spPr>
      </p:pic>
      <p:pic>
        <p:nvPicPr>
          <p:cNvPr id="88" name="Picture 87">
            <a:extLst>
              <a:ext uri="{FF2B5EF4-FFF2-40B4-BE49-F238E27FC236}">
                <a16:creationId xmlns:a16="http://schemas.microsoft.com/office/drawing/2014/main" id="{1E396333-FAB8-7CE3-32B1-16DC13F611CB}"/>
              </a:ext>
            </a:extLst>
          </p:cNvPr>
          <p:cNvPicPr>
            <a:picLocks noChangeAspect="1"/>
          </p:cNvPicPr>
          <p:nvPr/>
        </p:nvPicPr>
        <p:blipFill>
          <a:blip r:embed="rId3"/>
          <a:stretch>
            <a:fillRect/>
          </a:stretch>
        </p:blipFill>
        <p:spPr>
          <a:xfrm>
            <a:off x="4745150" y="1883084"/>
            <a:ext cx="2761727" cy="1286367"/>
          </a:xfrm>
          <a:prstGeom prst="rect">
            <a:avLst/>
          </a:prstGeom>
        </p:spPr>
      </p:pic>
      <p:pic>
        <p:nvPicPr>
          <p:cNvPr id="89" name="Picture 88">
            <a:extLst>
              <a:ext uri="{FF2B5EF4-FFF2-40B4-BE49-F238E27FC236}">
                <a16:creationId xmlns:a16="http://schemas.microsoft.com/office/drawing/2014/main" id="{CC2132E4-8742-D09D-8366-5AF7AB54D909}"/>
              </a:ext>
            </a:extLst>
          </p:cNvPr>
          <p:cNvPicPr>
            <a:picLocks noChangeAspect="1"/>
          </p:cNvPicPr>
          <p:nvPr/>
        </p:nvPicPr>
        <p:blipFill>
          <a:blip r:embed="rId4"/>
          <a:stretch>
            <a:fillRect/>
          </a:stretch>
        </p:blipFill>
        <p:spPr>
          <a:xfrm>
            <a:off x="8518566" y="1883084"/>
            <a:ext cx="2761727" cy="1286367"/>
          </a:xfrm>
          <a:prstGeom prst="rect">
            <a:avLst/>
          </a:prstGeom>
        </p:spPr>
      </p:pic>
      <p:pic>
        <p:nvPicPr>
          <p:cNvPr id="90" name="Picture 89">
            <a:extLst>
              <a:ext uri="{FF2B5EF4-FFF2-40B4-BE49-F238E27FC236}">
                <a16:creationId xmlns:a16="http://schemas.microsoft.com/office/drawing/2014/main" id="{BB82F8A3-120F-A14D-957F-AC5A65946082}"/>
              </a:ext>
            </a:extLst>
          </p:cNvPr>
          <p:cNvPicPr>
            <a:picLocks noChangeAspect="1"/>
          </p:cNvPicPr>
          <p:nvPr/>
        </p:nvPicPr>
        <p:blipFill>
          <a:blip r:embed="rId5"/>
          <a:stretch>
            <a:fillRect/>
          </a:stretch>
        </p:blipFill>
        <p:spPr>
          <a:xfrm>
            <a:off x="8442854" y="4224503"/>
            <a:ext cx="2761727" cy="1286367"/>
          </a:xfrm>
          <a:prstGeom prst="rect">
            <a:avLst/>
          </a:prstGeom>
        </p:spPr>
      </p:pic>
      <p:pic>
        <p:nvPicPr>
          <p:cNvPr id="91" name="Picture 90">
            <a:extLst>
              <a:ext uri="{FF2B5EF4-FFF2-40B4-BE49-F238E27FC236}">
                <a16:creationId xmlns:a16="http://schemas.microsoft.com/office/drawing/2014/main" id="{F7A295CF-3312-E43D-1A2C-0A1EB353AA11}"/>
              </a:ext>
            </a:extLst>
          </p:cNvPr>
          <p:cNvPicPr>
            <a:picLocks noChangeAspect="1"/>
          </p:cNvPicPr>
          <p:nvPr/>
        </p:nvPicPr>
        <p:blipFill>
          <a:blip r:embed="rId6"/>
          <a:stretch>
            <a:fillRect/>
          </a:stretch>
        </p:blipFill>
        <p:spPr>
          <a:xfrm>
            <a:off x="4715136" y="4211056"/>
            <a:ext cx="2761727" cy="1286367"/>
          </a:xfrm>
          <a:prstGeom prst="rect">
            <a:avLst/>
          </a:prstGeom>
        </p:spPr>
      </p:pic>
      <p:pic>
        <p:nvPicPr>
          <p:cNvPr id="92" name="Picture 91">
            <a:extLst>
              <a:ext uri="{FF2B5EF4-FFF2-40B4-BE49-F238E27FC236}">
                <a16:creationId xmlns:a16="http://schemas.microsoft.com/office/drawing/2014/main" id="{EC98B66F-CB17-99B5-69E3-08D4F40B11C8}"/>
              </a:ext>
            </a:extLst>
          </p:cNvPr>
          <p:cNvPicPr>
            <a:picLocks noChangeAspect="1"/>
          </p:cNvPicPr>
          <p:nvPr/>
        </p:nvPicPr>
        <p:blipFill>
          <a:blip r:embed="rId7"/>
          <a:stretch>
            <a:fillRect/>
          </a:stretch>
        </p:blipFill>
        <p:spPr>
          <a:xfrm>
            <a:off x="942238" y="4224503"/>
            <a:ext cx="2761727" cy="1286367"/>
          </a:xfrm>
          <a:prstGeom prst="rect">
            <a:avLst/>
          </a:prstGeom>
        </p:spPr>
      </p:pic>
    </p:spTree>
    <p:extLst>
      <p:ext uri="{BB962C8B-B14F-4D97-AF65-F5344CB8AC3E}">
        <p14:creationId xmlns:p14="http://schemas.microsoft.com/office/powerpoint/2010/main" val="412292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46FD7E69-090B-0EA3-4D7A-C8259022909C}"/>
            </a:ext>
          </a:extLst>
        </p:cNvPr>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A16BC45C-C964-6F47-ECAD-8863DE233B42}"/>
              </a:ext>
            </a:extLst>
          </p:cNvPr>
          <p:cNvSpPr/>
          <p:nvPr/>
        </p:nvSpPr>
        <p:spPr>
          <a:xfrm>
            <a:off x="677874" y="2181988"/>
            <a:ext cx="2545412" cy="2341685"/>
          </a:xfrm>
          <a:prstGeom prst="round2SameRect">
            <a:avLst>
              <a:gd name="adj1" fmla="val 6610"/>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Top Corners Rounded 6">
            <a:extLst>
              <a:ext uri="{FF2B5EF4-FFF2-40B4-BE49-F238E27FC236}">
                <a16:creationId xmlns:a16="http://schemas.microsoft.com/office/drawing/2014/main" id="{66C5A3E9-699F-E523-EAB7-8A3238649A6E}"/>
              </a:ext>
            </a:extLst>
          </p:cNvPr>
          <p:cNvSpPr/>
          <p:nvPr/>
        </p:nvSpPr>
        <p:spPr>
          <a:xfrm flipH="1" flipV="1">
            <a:off x="677873" y="2779983"/>
            <a:ext cx="2545412" cy="1995183"/>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A0D85F5-B01E-A46A-9A09-0087856BD07C}"/>
              </a:ext>
            </a:extLst>
          </p:cNvPr>
          <p:cNvCxnSpPr>
            <a:cxnSpLocks/>
          </p:cNvCxnSpPr>
          <p:nvPr/>
        </p:nvCxnSpPr>
        <p:spPr>
          <a:xfrm>
            <a:off x="714924" y="4751345"/>
            <a:ext cx="2473563"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80FC448-3F5B-85FE-2645-BCFCFBD1BF9E}"/>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You Can’t Un-Ring the Bell</a:t>
            </a:r>
          </a:p>
        </p:txBody>
      </p:sp>
      <p:sp>
        <p:nvSpPr>
          <p:cNvPr id="74" name="Slide Number Placeholder 73">
            <a:extLst>
              <a:ext uri="{FF2B5EF4-FFF2-40B4-BE49-F238E27FC236}">
                <a16:creationId xmlns:a16="http://schemas.microsoft.com/office/drawing/2014/main" id="{0C62010B-1C12-03EE-2FED-96BA139DF453}"/>
              </a:ext>
            </a:extLst>
          </p:cNvPr>
          <p:cNvSpPr>
            <a:spLocks noGrp="1"/>
          </p:cNvSpPr>
          <p:nvPr>
            <p:ph type="sldNum" sz="quarter" idx="12"/>
          </p:nvPr>
        </p:nvSpPr>
        <p:spPr/>
        <p:txBody>
          <a:bodyPr/>
          <a:lstStyle/>
          <a:p>
            <a:fld id="{D92F42F6-3E29-46CD-8D6D-8779DDC56208}" type="slidenum">
              <a:rPr lang="en-US" smtClean="0"/>
              <a:t>20</a:t>
            </a:fld>
            <a:endParaRPr lang="en-US"/>
          </a:p>
        </p:txBody>
      </p:sp>
      <p:sp>
        <p:nvSpPr>
          <p:cNvPr id="75" name="TextBox 74">
            <a:extLst>
              <a:ext uri="{FF2B5EF4-FFF2-40B4-BE49-F238E27FC236}">
                <a16:creationId xmlns:a16="http://schemas.microsoft.com/office/drawing/2014/main" id="{5F642276-F8FA-5AB3-1840-212903FB3DAB}"/>
              </a:ext>
            </a:extLst>
          </p:cNvPr>
          <p:cNvSpPr txBox="1"/>
          <p:nvPr/>
        </p:nvSpPr>
        <p:spPr>
          <a:xfrm>
            <a:off x="981757" y="-1203803"/>
            <a:ext cx="2718995" cy="830997"/>
          </a:xfrm>
          <a:prstGeom prst="rect">
            <a:avLst/>
          </a:prstGeom>
          <a:noFill/>
          <a:effectLst/>
        </p:spPr>
        <p:txBody>
          <a:bodyPr wrap="square">
            <a:spAutoFit/>
          </a:bodyPr>
          <a:lstStyle/>
          <a:p>
            <a:pPr algn="ctr"/>
            <a:r>
              <a:rPr lang="en-US" sz="4800" b="1" dirty="0">
                <a:solidFill>
                  <a:schemeClr val="accent2">
                    <a:lumMod val="20000"/>
                    <a:lumOff val="80000"/>
                  </a:schemeClr>
                </a:solidFill>
                <a:latin typeface="+mj-lt"/>
                <a:ea typeface="Roboto" panose="02000000000000000000" pitchFamily="2" charset="0"/>
              </a:rPr>
              <a:t>1</a:t>
            </a:r>
          </a:p>
        </p:txBody>
      </p:sp>
      <p:sp>
        <p:nvSpPr>
          <p:cNvPr id="76" name="TextBox 75">
            <a:extLst>
              <a:ext uri="{FF2B5EF4-FFF2-40B4-BE49-F238E27FC236}">
                <a16:creationId xmlns:a16="http://schemas.microsoft.com/office/drawing/2014/main" id="{D353B799-EF98-F72A-C6DD-CA1F8A13FA89}"/>
              </a:ext>
            </a:extLst>
          </p:cNvPr>
          <p:cNvSpPr txBox="1"/>
          <p:nvPr/>
        </p:nvSpPr>
        <p:spPr>
          <a:xfrm>
            <a:off x="939427" y="-1236769"/>
            <a:ext cx="2718995" cy="830997"/>
          </a:xfrm>
          <a:prstGeom prst="rect">
            <a:avLst/>
          </a:prstGeom>
          <a:noFill/>
          <a:effectLst/>
        </p:spPr>
        <p:txBody>
          <a:bodyPr wrap="square">
            <a:spAutoFit/>
          </a:bodyPr>
          <a:lstStyle/>
          <a:p>
            <a:pPr algn="ctr"/>
            <a:r>
              <a:rPr lang="en-US" sz="4800" b="1" dirty="0">
                <a:ln>
                  <a:solidFill>
                    <a:schemeClr val="accent2"/>
                  </a:solidFill>
                </a:ln>
                <a:noFill/>
                <a:latin typeface="+mj-lt"/>
                <a:ea typeface="Roboto" panose="02000000000000000000" pitchFamily="2" charset="0"/>
              </a:rPr>
              <a:t>1</a:t>
            </a:r>
          </a:p>
        </p:txBody>
      </p:sp>
      <p:sp>
        <p:nvSpPr>
          <p:cNvPr id="77" name="TextBox 76">
            <a:extLst>
              <a:ext uri="{FF2B5EF4-FFF2-40B4-BE49-F238E27FC236}">
                <a16:creationId xmlns:a16="http://schemas.microsoft.com/office/drawing/2014/main" id="{C913D67A-3438-B26A-C698-05BCC23BFE89}"/>
              </a:ext>
            </a:extLst>
          </p:cNvPr>
          <p:cNvSpPr txBox="1"/>
          <p:nvPr/>
        </p:nvSpPr>
        <p:spPr>
          <a:xfrm>
            <a:off x="981757" y="7360984"/>
            <a:ext cx="2718995" cy="830997"/>
          </a:xfrm>
          <a:prstGeom prst="rect">
            <a:avLst/>
          </a:prstGeom>
          <a:noFill/>
          <a:effectLst/>
        </p:spPr>
        <p:txBody>
          <a:bodyPr wrap="square">
            <a:spAutoFit/>
          </a:bodyPr>
          <a:lstStyle/>
          <a:p>
            <a:pPr algn="ctr"/>
            <a:r>
              <a:rPr lang="en-US" sz="4800" b="1" dirty="0">
                <a:solidFill>
                  <a:schemeClr val="accent2">
                    <a:lumMod val="20000"/>
                    <a:lumOff val="80000"/>
                  </a:schemeClr>
                </a:solidFill>
                <a:latin typeface="+mj-lt"/>
                <a:ea typeface="Roboto" panose="02000000000000000000" pitchFamily="2" charset="0"/>
              </a:rPr>
              <a:t>4</a:t>
            </a:r>
          </a:p>
        </p:txBody>
      </p:sp>
      <p:sp>
        <p:nvSpPr>
          <p:cNvPr id="78" name="TextBox 77">
            <a:extLst>
              <a:ext uri="{FF2B5EF4-FFF2-40B4-BE49-F238E27FC236}">
                <a16:creationId xmlns:a16="http://schemas.microsoft.com/office/drawing/2014/main" id="{916D46F0-F344-9A9A-0C39-1906138DCE3B}"/>
              </a:ext>
            </a:extLst>
          </p:cNvPr>
          <p:cNvSpPr txBox="1"/>
          <p:nvPr/>
        </p:nvSpPr>
        <p:spPr>
          <a:xfrm>
            <a:off x="939427" y="7328018"/>
            <a:ext cx="2718995" cy="830997"/>
          </a:xfrm>
          <a:prstGeom prst="rect">
            <a:avLst/>
          </a:prstGeom>
          <a:noFill/>
          <a:effectLst/>
        </p:spPr>
        <p:txBody>
          <a:bodyPr wrap="square">
            <a:spAutoFit/>
          </a:bodyPr>
          <a:lstStyle/>
          <a:p>
            <a:pPr algn="ctr"/>
            <a:r>
              <a:rPr lang="en-US" sz="4800" b="1" dirty="0">
                <a:ln>
                  <a:solidFill>
                    <a:schemeClr val="accent2"/>
                  </a:solidFill>
                </a:ln>
                <a:noFill/>
                <a:latin typeface="+mj-lt"/>
                <a:ea typeface="Roboto" panose="02000000000000000000" pitchFamily="2" charset="0"/>
              </a:rPr>
              <a:t>4</a:t>
            </a:r>
          </a:p>
        </p:txBody>
      </p:sp>
      <p:sp>
        <p:nvSpPr>
          <p:cNvPr id="79" name="TextBox 78">
            <a:extLst>
              <a:ext uri="{FF2B5EF4-FFF2-40B4-BE49-F238E27FC236}">
                <a16:creationId xmlns:a16="http://schemas.microsoft.com/office/drawing/2014/main" id="{E2601253-6F22-5287-CBF3-F3B4F486F74B}"/>
              </a:ext>
            </a:extLst>
          </p:cNvPr>
          <p:cNvSpPr txBox="1"/>
          <p:nvPr/>
        </p:nvSpPr>
        <p:spPr>
          <a:xfrm>
            <a:off x="4733471" y="-1203803"/>
            <a:ext cx="2718995" cy="830997"/>
          </a:xfrm>
          <a:prstGeom prst="rect">
            <a:avLst/>
          </a:prstGeom>
          <a:noFill/>
          <a:effectLst/>
        </p:spPr>
        <p:txBody>
          <a:bodyPr wrap="square">
            <a:spAutoFit/>
          </a:bodyPr>
          <a:lstStyle/>
          <a:p>
            <a:pPr algn="ctr"/>
            <a:r>
              <a:rPr lang="en-US" sz="4800" b="1" dirty="0">
                <a:solidFill>
                  <a:schemeClr val="accent2">
                    <a:lumMod val="20000"/>
                    <a:lumOff val="80000"/>
                  </a:schemeClr>
                </a:solidFill>
                <a:latin typeface="+mj-lt"/>
                <a:ea typeface="Roboto" panose="02000000000000000000" pitchFamily="2" charset="0"/>
              </a:rPr>
              <a:t>2</a:t>
            </a:r>
          </a:p>
        </p:txBody>
      </p:sp>
      <p:sp>
        <p:nvSpPr>
          <p:cNvPr id="80" name="TextBox 79">
            <a:extLst>
              <a:ext uri="{FF2B5EF4-FFF2-40B4-BE49-F238E27FC236}">
                <a16:creationId xmlns:a16="http://schemas.microsoft.com/office/drawing/2014/main" id="{2AD47260-8E34-E85A-A3CB-992FC9369A6F}"/>
              </a:ext>
            </a:extLst>
          </p:cNvPr>
          <p:cNvSpPr txBox="1"/>
          <p:nvPr/>
        </p:nvSpPr>
        <p:spPr>
          <a:xfrm>
            <a:off x="4691141" y="-1236769"/>
            <a:ext cx="2718995" cy="830997"/>
          </a:xfrm>
          <a:prstGeom prst="rect">
            <a:avLst/>
          </a:prstGeom>
          <a:noFill/>
          <a:effectLst/>
        </p:spPr>
        <p:txBody>
          <a:bodyPr wrap="square">
            <a:spAutoFit/>
          </a:bodyPr>
          <a:lstStyle/>
          <a:p>
            <a:pPr algn="ctr"/>
            <a:r>
              <a:rPr lang="en-US" sz="4800" b="1" dirty="0">
                <a:ln>
                  <a:solidFill>
                    <a:schemeClr val="accent2"/>
                  </a:solidFill>
                </a:ln>
                <a:noFill/>
                <a:latin typeface="+mj-lt"/>
                <a:ea typeface="Roboto" panose="02000000000000000000" pitchFamily="2" charset="0"/>
              </a:rPr>
              <a:t>2</a:t>
            </a:r>
          </a:p>
        </p:txBody>
      </p:sp>
      <p:sp>
        <p:nvSpPr>
          <p:cNvPr id="81" name="TextBox 80">
            <a:extLst>
              <a:ext uri="{FF2B5EF4-FFF2-40B4-BE49-F238E27FC236}">
                <a16:creationId xmlns:a16="http://schemas.microsoft.com/office/drawing/2014/main" id="{E87E779F-C8C9-6A02-64C7-C160CF7A46CB}"/>
              </a:ext>
            </a:extLst>
          </p:cNvPr>
          <p:cNvSpPr txBox="1"/>
          <p:nvPr/>
        </p:nvSpPr>
        <p:spPr>
          <a:xfrm>
            <a:off x="4733471" y="7360984"/>
            <a:ext cx="2718995" cy="830997"/>
          </a:xfrm>
          <a:prstGeom prst="rect">
            <a:avLst/>
          </a:prstGeom>
          <a:noFill/>
          <a:effectLst/>
        </p:spPr>
        <p:txBody>
          <a:bodyPr wrap="square">
            <a:spAutoFit/>
          </a:bodyPr>
          <a:lstStyle/>
          <a:p>
            <a:pPr algn="ctr"/>
            <a:r>
              <a:rPr lang="en-US" sz="4800" b="1" dirty="0">
                <a:solidFill>
                  <a:schemeClr val="accent2">
                    <a:lumMod val="20000"/>
                    <a:lumOff val="80000"/>
                  </a:schemeClr>
                </a:solidFill>
                <a:latin typeface="+mj-lt"/>
                <a:ea typeface="Roboto" panose="02000000000000000000" pitchFamily="2" charset="0"/>
              </a:rPr>
              <a:t>5</a:t>
            </a:r>
          </a:p>
        </p:txBody>
      </p:sp>
      <p:sp>
        <p:nvSpPr>
          <p:cNvPr id="82" name="TextBox 81">
            <a:extLst>
              <a:ext uri="{FF2B5EF4-FFF2-40B4-BE49-F238E27FC236}">
                <a16:creationId xmlns:a16="http://schemas.microsoft.com/office/drawing/2014/main" id="{5F9628A1-513B-E33D-DF76-3B3344F9F280}"/>
              </a:ext>
            </a:extLst>
          </p:cNvPr>
          <p:cNvSpPr txBox="1"/>
          <p:nvPr/>
        </p:nvSpPr>
        <p:spPr>
          <a:xfrm>
            <a:off x="4691141" y="7328018"/>
            <a:ext cx="2718995" cy="830997"/>
          </a:xfrm>
          <a:prstGeom prst="rect">
            <a:avLst/>
          </a:prstGeom>
          <a:noFill/>
          <a:effectLst/>
        </p:spPr>
        <p:txBody>
          <a:bodyPr wrap="square">
            <a:spAutoFit/>
          </a:bodyPr>
          <a:lstStyle/>
          <a:p>
            <a:pPr algn="ctr"/>
            <a:r>
              <a:rPr lang="en-US" sz="4800" b="1" dirty="0">
                <a:ln>
                  <a:solidFill>
                    <a:schemeClr val="accent2"/>
                  </a:solidFill>
                </a:ln>
                <a:noFill/>
                <a:latin typeface="+mj-lt"/>
                <a:ea typeface="Roboto" panose="02000000000000000000" pitchFamily="2" charset="0"/>
              </a:rPr>
              <a:t>5</a:t>
            </a:r>
          </a:p>
        </p:txBody>
      </p:sp>
      <p:sp>
        <p:nvSpPr>
          <p:cNvPr id="83" name="TextBox 82">
            <a:extLst>
              <a:ext uri="{FF2B5EF4-FFF2-40B4-BE49-F238E27FC236}">
                <a16:creationId xmlns:a16="http://schemas.microsoft.com/office/drawing/2014/main" id="{8E75A67F-ED6F-A699-8E70-FEE7BDE94390}"/>
              </a:ext>
            </a:extLst>
          </p:cNvPr>
          <p:cNvSpPr txBox="1"/>
          <p:nvPr/>
        </p:nvSpPr>
        <p:spPr>
          <a:xfrm>
            <a:off x="8485184" y="7360984"/>
            <a:ext cx="2718995" cy="830997"/>
          </a:xfrm>
          <a:prstGeom prst="rect">
            <a:avLst/>
          </a:prstGeom>
          <a:noFill/>
          <a:effectLst/>
        </p:spPr>
        <p:txBody>
          <a:bodyPr wrap="square">
            <a:spAutoFit/>
          </a:bodyPr>
          <a:lstStyle/>
          <a:p>
            <a:pPr algn="ctr"/>
            <a:r>
              <a:rPr lang="en-US" sz="4800" b="1" dirty="0">
                <a:solidFill>
                  <a:schemeClr val="accent2">
                    <a:lumMod val="20000"/>
                    <a:lumOff val="80000"/>
                  </a:schemeClr>
                </a:solidFill>
                <a:latin typeface="+mj-lt"/>
                <a:ea typeface="Roboto" panose="02000000000000000000" pitchFamily="2" charset="0"/>
              </a:rPr>
              <a:t>6</a:t>
            </a:r>
          </a:p>
        </p:txBody>
      </p:sp>
      <p:sp>
        <p:nvSpPr>
          <p:cNvPr id="84" name="TextBox 83">
            <a:extLst>
              <a:ext uri="{FF2B5EF4-FFF2-40B4-BE49-F238E27FC236}">
                <a16:creationId xmlns:a16="http://schemas.microsoft.com/office/drawing/2014/main" id="{320A8D36-1C3F-8377-D048-B03612A9AC9E}"/>
              </a:ext>
            </a:extLst>
          </p:cNvPr>
          <p:cNvSpPr txBox="1"/>
          <p:nvPr/>
        </p:nvSpPr>
        <p:spPr>
          <a:xfrm>
            <a:off x="8442854" y="7328018"/>
            <a:ext cx="2718995" cy="830997"/>
          </a:xfrm>
          <a:prstGeom prst="rect">
            <a:avLst/>
          </a:prstGeom>
          <a:noFill/>
          <a:effectLst/>
        </p:spPr>
        <p:txBody>
          <a:bodyPr wrap="square">
            <a:spAutoFit/>
          </a:bodyPr>
          <a:lstStyle/>
          <a:p>
            <a:pPr algn="ctr"/>
            <a:r>
              <a:rPr lang="en-US" sz="4800" b="1" dirty="0">
                <a:ln>
                  <a:solidFill>
                    <a:schemeClr val="accent2"/>
                  </a:solidFill>
                </a:ln>
                <a:noFill/>
                <a:latin typeface="+mj-lt"/>
                <a:ea typeface="Roboto" panose="02000000000000000000" pitchFamily="2" charset="0"/>
              </a:rPr>
              <a:t>6</a:t>
            </a:r>
          </a:p>
        </p:txBody>
      </p:sp>
      <p:sp>
        <p:nvSpPr>
          <p:cNvPr id="85" name="TextBox 84">
            <a:extLst>
              <a:ext uri="{FF2B5EF4-FFF2-40B4-BE49-F238E27FC236}">
                <a16:creationId xmlns:a16="http://schemas.microsoft.com/office/drawing/2014/main" id="{7F67E17A-EFF7-10E1-2FCF-A77A66C589EC}"/>
              </a:ext>
            </a:extLst>
          </p:cNvPr>
          <p:cNvSpPr txBox="1"/>
          <p:nvPr/>
        </p:nvSpPr>
        <p:spPr>
          <a:xfrm>
            <a:off x="8485184" y="-1203803"/>
            <a:ext cx="2718995" cy="830997"/>
          </a:xfrm>
          <a:prstGeom prst="rect">
            <a:avLst/>
          </a:prstGeom>
          <a:noFill/>
          <a:effectLst/>
        </p:spPr>
        <p:txBody>
          <a:bodyPr wrap="square">
            <a:spAutoFit/>
          </a:bodyPr>
          <a:lstStyle/>
          <a:p>
            <a:pPr algn="ctr"/>
            <a:r>
              <a:rPr lang="en-US" sz="4800" b="1" dirty="0">
                <a:solidFill>
                  <a:schemeClr val="accent2">
                    <a:lumMod val="20000"/>
                    <a:lumOff val="80000"/>
                  </a:schemeClr>
                </a:solidFill>
                <a:latin typeface="+mj-lt"/>
                <a:ea typeface="Roboto" panose="02000000000000000000" pitchFamily="2" charset="0"/>
              </a:rPr>
              <a:t>3</a:t>
            </a:r>
          </a:p>
        </p:txBody>
      </p:sp>
      <p:sp>
        <p:nvSpPr>
          <p:cNvPr id="86" name="TextBox 85">
            <a:extLst>
              <a:ext uri="{FF2B5EF4-FFF2-40B4-BE49-F238E27FC236}">
                <a16:creationId xmlns:a16="http://schemas.microsoft.com/office/drawing/2014/main" id="{7026190D-810A-E846-E547-4EC7389BE262}"/>
              </a:ext>
            </a:extLst>
          </p:cNvPr>
          <p:cNvSpPr txBox="1"/>
          <p:nvPr/>
        </p:nvSpPr>
        <p:spPr>
          <a:xfrm>
            <a:off x="8442854" y="-1236769"/>
            <a:ext cx="2718995" cy="830997"/>
          </a:xfrm>
          <a:prstGeom prst="rect">
            <a:avLst/>
          </a:prstGeom>
          <a:noFill/>
          <a:effectLst/>
        </p:spPr>
        <p:txBody>
          <a:bodyPr wrap="square">
            <a:spAutoFit/>
          </a:bodyPr>
          <a:lstStyle/>
          <a:p>
            <a:pPr algn="ctr"/>
            <a:r>
              <a:rPr lang="en-US" sz="4800" b="1" dirty="0">
                <a:ln>
                  <a:solidFill>
                    <a:schemeClr val="accent2"/>
                  </a:solidFill>
                </a:ln>
                <a:noFill/>
                <a:latin typeface="+mj-lt"/>
                <a:ea typeface="Roboto" panose="02000000000000000000" pitchFamily="2" charset="0"/>
              </a:rPr>
              <a:t>3</a:t>
            </a:r>
          </a:p>
        </p:txBody>
      </p:sp>
      <p:sp>
        <p:nvSpPr>
          <p:cNvPr id="4" name="Rectangle: Top Corners Rounded 3">
            <a:extLst>
              <a:ext uri="{FF2B5EF4-FFF2-40B4-BE49-F238E27FC236}">
                <a16:creationId xmlns:a16="http://schemas.microsoft.com/office/drawing/2014/main" id="{0AB18898-681F-1F71-0364-0A126337B8ED}"/>
              </a:ext>
            </a:extLst>
          </p:cNvPr>
          <p:cNvSpPr/>
          <p:nvPr/>
        </p:nvSpPr>
        <p:spPr>
          <a:xfrm>
            <a:off x="3438584" y="2181988"/>
            <a:ext cx="2545412" cy="2341685"/>
          </a:xfrm>
          <a:prstGeom prst="round2SameRect">
            <a:avLst>
              <a:gd name="adj1" fmla="val 6610"/>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B3214AFF-F491-9B04-6C29-57DA10FC4634}"/>
              </a:ext>
            </a:extLst>
          </p:cNvPr>
          <p:cNvSpPr/>
          <p:nvPr/>
        </p:nvSpPr>
        <p:spPr>
          <a:xfrm flipH="1" flipV="1">
            <a:off x="3438583" y="2779983"/>
            <a:ext cx="2545412" cy="1995183"/>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3E3AD4C5-EE26-02C6-1D53-819E3437C1F1}"/>
              </a:ext>
            </a:extLst>
          </p:cNvPr>
          <p:cNvCxnSpPr>
            <a:cxnSpLocks/>
          </p:cNvCxnSpPr>
          <p:nvPr/>
        </p:nvCxnSpPr>
        <p:spPr>
          <a:xfrm>
            <a:off x="3475634" y="4751345"/>
            <a:ext cx="2473563"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Rectangle: Top Corners Rounded 10">
            <a:extLst>
              <a:ext uri="{FF2B5EF4-FFF2-40B4-BE49-F238E27FC236}">
                <a16:creationId xmlns:a16="http://schemas.microsoft.com/office/drawing/2014/main" id="{20AD3B6E-1388-27D9-02CD-31AC767C6E4A}"/>
              </a:ext>
            </a:extLst>
          </p:cNvPr>
          <p:cNvSpPr/>
          <p:nvPr/>
        </p:nvSpPr>
        <p:spPr>
          <a:xfrm>
            <a:off x="6198276" y="2181988"/>
            <a:ext cx="2545412" cy="2341685"/>
          </a:xfrm>
          <a:prstGeom prst="round2SameRect">
            <a:avLst>
              <a:gd name="adj1" fmla="val 6610"/>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Top Corners Rounded 11">
            <a:extLst>
              <a:ext uri="{FF2B5EF4-FFF2-40B4-BE49-F238E27FC236}">
                <a16:creationId xmlns:a16="http://schemas.microsoft.com/office/drawing/2014/main" id="{1154A7D3-E336-CF10-601A-DF31B0BA0A50}"/>
              </a:ext>
            </a:extLst>
          </p:cNvPr>
          <p:cNvSpPr/>
          <p:nvPr/>
        </p:nvSpPr>
        <p:spPr>
          <a:xfrm flipH="1" flipV="1">
            <a:off x="6198275" y="2779983"/>
            <a:ext cx="2545412" cy="1995183"/>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4CE726F4-4220-884A-753F-60B8FA738767}"/>
              </a:ext>
            </a:extLst>
          </p:cNvPr>
          <p:cNvCxnSpPr>
            <a:cxnSpLocks/>
          </p:cNvCxnSpPr>
          <p:nvPr/>
        </p:nvCxnSpPr>
        <p:spPr>
          <a:xfrm>
            <a:off x="6235326" y="4751345"/>
            <a:ext cx="2473563"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Rectangle: Top Corners Rounded 17">
            <a:extLst>
              <a:ext uri="{FF2B5EF4-FFF2-40B4-BE49-F238E27FC236}">
                <a16:creationId xmlns:a16="http://schemas.microsoft.com/office/drawing/2014/main" id="{881F6826-4E64-6B6B-516F-D490D914ABEE}"/>
              </a:ext>
            </a:extLst>
          </p:cNvPr>
          <p:cNvSpPr/>
          <p:nvPr/>
        </p:nvSpPr>
        <p:spPr>
          <a:xfrm>
            <a:off x="8957967" y="2181988"/>
            <a:ext cx="2545412" cy="2341685"/>
          </a:xfrm>
          <a:prstGeom prst="round2SameRect">
            <a:avLst>
              <a:gd name="adj1" fmla="val 6610"/>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F4D3327D-9272-4446-E00F-0638065C0B2F}"/>
              </a:ext>
            </a:extLst>
          </p:cNvPr>
          <p:cNvSpPr/>
          <p:nvPr/>
        </p:nvSpPr>
        <p:spPr>
          <a:xfrm flipH="1" flipV="1">
            <a:off x="8957966" y="2779983"/>
            <a:ext cx="2545412" cy="1995183"/>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290011CD-93D2-5CBF-02C1-8A8FCD4210F9}"/>
              </a:ext>
            </a:extLst>
          </p:cNvPr>
          <p:cNvCxnSpPr>
            <a:cxnSpLocks/>
          </p:cNvCxnSpPr>
          <p:nvPr/>
        </p:nvCxnSpPr>
        <p:spPr>
          <a:xfrm>
            <a:off x="8995017" y="4751345"/>
            <a:ext cx="2473563"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DF151B2-4A4D-5200-D878-84258C728513}"/>
              </a:ext>
            </a:extLst>
          </p:cNvPr>
          <p:cNvSpPr txBox="1"/>
          <p:nvPr/>
        </p:nvSpPr>
        <p:spPr>
          <a:xfrm>
            <a:off x="678890" y="3635022"/>
            <a:ext cx="254541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Once your information is disclosed, it’s out there</a:t>
            </a:r>
          </a:p>
        </p:txBody>
      </p:sp>
      <p:sp>
        <p:nvSpPr>
          <p:cNvPr id="26" name="TextBox 25">
            <a:extLst>
              <a:ext uri="{FF2B5EF4-FFF2-40B4-BE49-F238E27FC236}">
                <a16:creationId xmlns:a16="http://schemas.microsoft.com/office/drawing/2014/main" id="{8EF457B3-E44E-DAC1-0BAC-456E663B0124}"/>
              </a:ext>
            </a:extLst>
          </p:cNvPr>
          <p:cNvSpPr txBox="1"/>
          <p:nvPr/>
        </p:nvSpPr>
        <p:spPr>
          <a:xfrm>
            <a:off x="3423780" y="3635022"/>
            <a:ext cx="256021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Misinformation</a:t>
            </a:r>
          </a:p>
        </p:txBody>
      </p:sp>
      <p:sp>
        <p:nvSpPr>
          <p:cNvPr id="30" name="TextBox 29">
            <a:extLst>
              <a:ext uri="{FF2B5EF4-FFF2-40B4-BE49-F238E27FC236}">
                <a16:creationId xmlns:a16="http://schemas.microsoft.com/office/drawing/2014/main" id="{5DA00D9C-57CC-6A63-B871-A53DD57AE09E}"/>
              </a:ext>
            </a:extLst>
          </p:cNvPr>
          <p:cNvSpPr txBox="1"/>
          <p:nvPr/>
        </p:nvSpPr>
        <p:spPr>
          <a:xfrm>
            <a:off x="6183471" y="3635022"/>
            <a:ext cx="256021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Disinformation</a:t>
            </a:r>
          </a:p>
        </p:txBody>
      </p:sp>
      <p:sp>
        <p:nvSpPr>
          <p:cNvPr id="33" name="TextBox 32">
            <a:extLst>
              <a:ext uri="{FF2B5EF4-FFF2-40B4-BE49-F238E27FC236}">
                <a16:creationId xmlns:a16="http://schemas.microsoft.com/office/drawing/2014/main" id="{B9761358-8FE5-B673-4106-C8A2830AFCAB}"/>
              </a:ext>
            </a:extLst>
          </p:cNvPr>
          <p:cNvSpPr txBox="1"/>
          <p:nvPr/>
        </p:nvSpPr>
        <p:spPr>
          <a:xfrm>
            <a:off x="8958178" y="3635021"/>
            <a:ext cx="256021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Rebuilding</a:t>
            </a:r>
          </a:p>
        </p:txBody>
      </p:sp>
      <p:pic>
        <p:nvPicPr>
          <p:cNvPr id="34" name="Picture 33">
            <a:extLst>
              <a:ext uri="{FF2B5EF4-FFF2-40B4-BE49-F238E27FC236}">
                <a16:creationId xmlns:a16="http://schemas.microsoft.com/office/drawing/2014/main" id="{964AEA06-E940-1517-32D8-0D230CF8C05E}"/>
              </a:ext>
            </a:extLst>
          </p:cNvPr>
          <p:cNvPicPr>
            <a:picLocks noChangeAspect="1"/>
          </p:cNvPicPr>
          <p:nvPr/>
        </p:nvPicPr>
        <p:blipFill>
          <a:blip r:embed="rId3"/>
          <a:stretch>
            <a:fillRect/>
          </a:stretch>
        </p:blipFill>
        <p:spPr>
          <a:xfrm>
            <a:off x="569716" y="2388227"/>
            <a:ext cx="2761727" cy="1286367"/>
          </a:xfrm>
          <a:prstGeom prst="rect">
            <a:avLst/>
          </a:prstGeom>
        </p:spPr>
      </p:pic>
      <p:pic>
        <p:nvPicPr>
          <p:cNvPr id="35" name="Picture 34">
            <a:extLst>
              <a:ext uri="{FF2B5EF4-FFF2-40B4-BE49-F238E27FC236}">
                <a16:creationId xmlns:a16="http://schemas.microsoft.com/office/drawing/2014/main" id="{018911E0-CB2F-264E-E92E-95A7CA8740BF}"/>
              </a:ext>
            </a:extLst>
          </p:cNvPr>
          <p:cNvPicPr>
            <a:picLocks noChangeAspect="1"/>
          </p:cNvPicPr>
          <p:nvPr/>
        </p:nvPicPr>
        <p:blipFill>
          <a:blip r:embed="rId4"/>
          <a:stretch>
            <a:fillRect/>
          </a:stretch>
        </p:blipFill>
        <p:spPr>
          <a:xfrm>
            <a:off x="3315553" y="2388227"/>
            <a:ext cx="2761727" cy="1286367"/>
          </a:xfrm>
          <a:prstGeom prst="rect">
            <a:avLst/>
          </a:prstGeom>
        </p:spPr>
      </p:pic>
      <p:pic>
        <p:nvPicPr>
          <p:cNvPr id="39" name="Picture 38">
            <a:extLst>
              <a:ext uri="{FF2B5EF4-FFF2-40B4-BE49-F238E27FC236}">
                <a16:creationId xmlns:a16="http://schemas.microsoft.com/office/drawing/2014/main" id="{945843DE-6654-3A1A-1676-4D3F0237FF0A}"/>
              </a:ext>
            </a:extLst>
          </p:cNvPr>
          <p:cNvPicPr>
            <a:picLocks noChangeAspect="1"/>
          </p:cNvPicPr>
          <p:nvPr/>
        </p:nvPicPr>
        <p:blipFill>
          <a:blip r:embed="rId5"/>
          <a:stretch>
            <a:fillRect/>
          </a:stretch>
        </p:blipFill>
        <p:spPr>
          <a:xfrm>
            <a:off x="6108643" y="2388227"/>
            <a:ext cx="2761727" cy="1286367"/>
          </a:xfrm>
          <a:prstGeom prst="rect">
            <a:avLst/>
          </a:prstGeom>
        </p:spPr>
      </p:pic>
      <p:pic>
        <p:nvPicPr>
          <p:cNvPr id="41" name="Picture 40">
            <a:extLst>
              <a:ext uri="{FF2B5EF4-FFF2-40B4-BE49-F238E27FC236}">
                <a16:creationId xmlns:a16="http://schemas.microsoft.com/office/drawing/2014/main" id="{E0A90BBB-E270-75B9-9325-5B606A0FF6E4}"/>
              </a:ext>
            </a:extLst>
          </p:cNvPr>
          <p:cNvPicPr>
            <a:picLocks noChangeAspect="1"/>
          </p:cNvPicPr>
          <p:nvPr/>
        </p:nvPicPr>
        <p:blipFill>
          <a:blip r:embed="rId6"/>
          <a:stretch>
            <a:fillRect/>
          </a:stretch>
        </p:blipFill>
        <p:spPr>
          <a:xfrm>
            <a:off x="8855898" y="2388227"/>
            <a:ext cx="2761727" cy="1286367"/>
          </a:xfrm>
          <a:prstGeom prst="rect">
            <a:avLst/>
          </a:prstGeom>
        </p:spPr>
      </p:pic>
    </p:spTree>
    <p:extLst>
      <p:ext uri="{BB962C8B-B14F-4D97-AF65-F5344CB8AC3E}">
        <p14:creationId xmlns:p14="http://schemas.microsoft.com/office/powerpoint/2010/main" val="1245971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4"/>
            </a:gs>
            <a:gs pos="100000">
              <a:schemeClr val="accent2"/>
            </a:gs>
          </a:gsLst>
          <a:lin ang="2700000" scaled="0"/>
        </a:gradFill>
        <a:effectLst/>
      </p:bgPr>
    </p:bg>
    <p:spTree>
      <p:nvGrpSpPr>
        <p:cNvPr id="1" name="">
          <a:extLst>
            <a:ext uri="{FF2B5EF4-FFF2-40B4-BE49-F238E27FC236}">
              <a16:creationId xmlns:a16="http://schemas.microsoft.com/office/drawing/2014/main" id="{07789342-9BEB-DB5A-7443-1E873E078A3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BB65C8F0-3A31-2A42-185F-E4266CA32FCB}"/>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70103" y="-2550696"/>
            <a:ext cx="8089976" cy="6858000"/>
          </a:xfrm>
          <a:prstGeom prst="rect">
            <a:avLst/>
          </a:prstGeom>
        </p:spPr>
      </p:pic>
      <p:pic>
        <p:nvPicPr>
          <p:cNvPr id="13" name="Picture 12">
            <a:extLst>
              <a:ext uri="{FF2B5EF4-FFF2-40B4-BE49-F238E27FC236}">
                <a16:creationId xmlns:a16="http://schemas.microsoft.com/office/drawing/2014/main" id="{5DC4A2F9-CC07-B852-3333-B79D65B4CD83}"/>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21632" y="-2767280"/>
            <a:ext cx="8089976" cy="6858000"/>
          </a:xfrm>
          <a:prstGeom prst="rect">
            <a:avLst/>
          </a:prstGeom>
        </p:spPr>
      </p:pic>
      <p:pic>
        <p:nvPicPr>
          <p:cNvPr id="9" name="Picture 8">
            <a:extLst>
              <a:ext uri="{FF2B5EF4-FFF2-40B4-BE49-F238E27FC236}">
                <a16:creationId xmlns:a16="http://schemas.microsoft.com/office/drawing/2014/main" id="{13AA90F4-7178-28F0-F625-F18B3FC94392}"/>
              </a:ext>
            </a:extLst>
          </p:cNvPr>
          <p:cNvPicPr>
            <a:picLocks noChangeAspect="1"/>
          </p:cNvPicPr>
          <p:nvPr/>
        </p:nvPicPr>
        <p:blipFill>
          <a:blip r:embed="rId5">
            <a:alphaModFix amt="6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03276" y="0"/>
            <a:ext cx="7585448" cy="6858000"/>
          </a:xfrm>
          <a:prstGeom prst="rect">
            <a:avLst/>
          </a:prstGeom>
        </p:spPr>
      </p:pic>
      <p:sp>
        <p:nvSpPr>
          <p:cNvPr id="4" name="Slide Number Placeholder 3">
            <a:extLst>
              <a:ext uri="{FF2B5EF4-FFF2-40B4-BE49-F238E27FC236}">
                <a16:creationId xmlns:a16="http://schemas.microsoft.com/office/drawing/2014/main" id="{0B2B39C4-19C7-14E9-D5C6-B28F18EA89EE}"/>
              </a:ext>
            </a:extLst>
          </p:cNvPr>
          <p:cNvSpPr>
            <a:spLocks noGrp="1"/>
          </p:cNvSpPr>
          <p:nvPr>
            <p:ph type="sldNum" sz="quarter" idx="12"/>
          </p:nvPr>
        </p:nvSpPr>
        <p:spPr/>
        <p:txBody>
          <a:bodyPr/>
          <a:lstStyle/>
          <a:p>
            <a:fld id="{D92F42F6-3E29-46CD-8D6D-8779DDC56208}" type="slidenum">
              <a:rPr lang="en-US" smtClean="0">
                <a:solidFill>
                  <a:schemeClr val="bg2"/>
                </a:solidFill>
              </a:rPr>
              <a:t>21</a:t>
            </a:fld>
            <a:endParaRPr lang="en-US">
              <a:solidFill>
                <a:schemeClr val="bg2"/>
              </a:solidFill>
            </a:endParaRPr>
          </a:p>
        </p:txBody>
      </p:sp>
      <p:sp>
        <p:nvSpPr>
          <p:cNvPr id="5" name="TextBox 4">
            <a:extLst>
              <a:ext uri="{FF2B5EF4-FFF2-40B4-BE49-F238E27FC236}">
                <a16:creationId xmlns:a16="http://schemas.microsoft.com/office/drawing/2014/main" id="{3D963AFC-FB0C-0A69-519F-FD25CEE93A38}"/>
              </a:ext>
            </a:extLst>
          </p:cNvPr>
          <p:cNvSpPr txBox="1"/>
          <p:nvPr/>
        </p:nvSpPr>
        <p:spPr>
          <a:xfrm>
            <a:off x="947361" y="3086263"/>
            <a:ext cx="10297279" cy="923330"/>
          </a:xfrm>
          <a:prstGeom prst="rect">
            <a:avLst/>
          </a:prstGeom>
          <a:noFill/>
        </p:spPr>
        <p:txBody>
          <a:bodyPr wrap="square">
            <a:spAutoFit/>
          </a:bodyPr>
          <a:lstStyle/>
          <a:p>
            <a:pPr algn="ctr"/>
            <a:r>
              <a:rPr lang="en-US" sz="5400" b="1" dirty="0">
                <a:solidFill>
                  <a:schemeClr val="bg1"/>
                </a:solidFill>
                <a:latin typeface="+mj-lt"/>
              </a:rPr>
              <a:t>Compliance is Key</a:t>
            </a:r>
          </a:p>
        </p:txBody>
      </p:sp>
      <p:pic>
        <p:nvPicPr>
          <p:cNvPr id="12" name="Picture 11">
            <a:extLst>
              <a:ext uri="{FF2B5EF4-FFF2-40B4-BE49-F238E27FC236}">
                <a16:creationId xmlns:a16="http://schemas.microsoft.com/office/drawing/2014/main" id="{4B788585-9072-407C-B3DE-38B69FDD1F5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7017" y="6433113"/>
            <a:ext cx="1523498" cy="211597"/>
          </a:xfrm>
          <a:prstGeom prst="rect">
            <a:avLst/>
          </a:prstGeom>
        </p:spPr>
      </p:pic>
    </p:spTree>
    <p:extLst>
      <p:ext uri="{BB962C8B-B14F-4D97-AF65-F5344CB8AC3E}">
        <p14:creationId xmlns:p14="http://schemas.microsoft.com/office/powerpoint/2010/main" val="2615676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B057F-4590-F858-75AB-5B8C2FCA341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787EF33-AD4B-607A-6F42-8ADD27A7D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7009"/>
            <a:ext cx="4710545" cy="7796764"/>
          </a:xfrm>
          <a:prstGeom prst="rect">
            <a:avLst/>
          </a:prstGeom>
        </p:spPr>
      </p:pic>
      <p:sp>
        <p:nvSpPr>
          <p:cNvPr id="3" name="TextBox 2">
            <a:extLst>
              <a:ext uri="{FF2B5EF4-FFF2-40B4-BE49-F238E27FC236}">
                <a16:creationId xmlns:a16="http://schemas.microsoft.com/office/drawing/2014/main" id="{0252B6B2-C18E-5C7D-61E4-ED8A49FE0F3D}"/>
              </a:ext>
            </a:extLst>
          </p:cNvPr>
          <p:cNvSpPr txBox="1"/>
          <p:nvPr/>
        </p:nvSpPr>
        <p:spPr>
          <a:xfrm>
            <a:off x="6636253" y="690800"/>
            <a:ext cx="3758332" cy="1200329"/>
          </a:xfrm>
          <a:prstGeom prst="rect">
            <a:avLst/>
          </a:prstGeom>
          <a:noFill/>
        </p:spPr>
        <p:txBody>
          <a:bodyPr wrap="square">
            <a:spAutoFit/>
          </a:bodyPr>
          <a:lstStyle/>
          <a:p>
            <a:r>
              <a:rPr lang="en-US" sz="3600" b="1" dirty="0">
                <a:solidFill>
                  <a:schemeClr val="accent1"/>
                </a:solidFill>
                <a:latin typeface="+mj-lt"/>
              </a:rPr>
              <a:t>Creating a Stronger Veil</a:t>
            </a:r>
          </a:p>
        </p:txBody>
      </p:sp>
      <p:sp>
        <p:nvSpPr>
          <p:cNvPr id="6" name="TextBox 5">
            <a:extLst>
              <a:ext uri="{FF2B5EF4-FFF2-40B4-BE49-F238E27FC236}">
                <a16:creationId xmlns:a16="http://schemas.microsoft.com/office/drawing/2014/main" id="{23A1B6B6-7129-F8D2-30E1-AFBEEC2A4AD4}"/>
              </a:ext>
            </a:extLst>
          </p:cNvPr>
          <p:cNvSpPr txBox="1"/>
          <p:nvPr/>
        </p:nvSpPr>
        <p:spPr>
          <a:xfrm>
            <a:off x="7454280" y="2285999"/>
            <a:ext cx="3373156" cy="307777"/>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Avoiding “veil piercing”</a:t>
            </a:r>
          </a:p>
        </p:txBody>
      </p:sp>
      <p:sp>
        <p:nvSpPr>
          <p:cNvPr id="7" name="Oval 6">
            <a:extLst>
              <a:ext uri="{FF2B5EF4-FFF2-40B4-BE49-F238E27FC236}">
                <a16:creationId xmlns:a16="http://schemas.microsoft.com/office/drawing/2014/main" id="{36522D08-198F-A89F-55C1-2FCE0BCC0740}"/>
              </a:ext>
            </a:extLst>
          </p:cNvPr>
          <p:cNvSpPr/>
          <p:nvPr/>
        </p:nvSpPr>
        <p:spPr>
          <a:xfrm>
            <a:off x="6753948" y="2176860"/>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4F09ED-2FD7-F06D-EBA5-0DF4872269BB}"/>
              </a:ext>
            </a:extLst>
          </p:cNvPr>
          <p:cNvSpPr txBox="1"/>
          <p:nvPr/>
        </p:nvSpPr>
        <p:spPr>
          <a:xfrm>
            <a:off x="7454280" y="2906240"/>
            <a:ext cx="3373156" cy="523220"/>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Creating a clear distinction between personal and business activity</a:t>
            </a:r>
          </a:p>
        </p:txBody>
      </p:sp>
      <p:sp>
        <p:nvSpPr>
          <p:cNvPr id="10" name="Oval 9">
            <a:extLst>
              <a:ext uri="{FF2B5EF4-FFF2-40B4-BE49-F238E27FC236}">
                <a16:creationId xmlns:a16="http://schemas.microsoft.com/office/drawing/2014/main" id="{6959E443-C905-43C1-2C9A-F4CF5A00DE12}"/>
              </a:ext>
            </a:extLst>
          </p:cNvPr>
          <p:cNvSpPr/>
          <p:nvPr/>
        </p:nvSpPr>
        <p:spPr>
          <a:xfrm>
            <a:off x="6753948" y="2921280"/>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007A0CE-4F90-07D5-778B-1E177DC87123}"/>
              </a:ext>
            </a:extLst>
          </p:cNvPr>
          <p:cNvSpPr txBox="1"/>
          <p:nvPr/>
        </p:nvSpPr>
        <p:spPr>
          <a:xfrm>
            <a:off x="7454280" y="3774839"/>
            <a:ext cx="3373156" cy="307777"/>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Avoid commingling assets</a:t>
            </a:r>
          </a:p>
        </p:txBody>
      </p:sp>
      <p:sp>
        <p:nvSpPr>
          <p:cNvPr id="14" name="Oval 13">
            <a:extLst>
              <a:ext uri="{FF2B5EF4-FFF2-40B4-BE49-F238E27FC236}">
                <a16:creationId xmlns:a16="http://schemas.microsoft.com/office/drawing/2014/main" id="{E5BD233D-A24A-62B2-4DB8-C444491868A8}"/>
              </a:ext>
            </a:extLst>
          </p:cNvPr>
          <p:cNvSpPr/>
          <p:nvPr/>
        </p:nvSpPr>
        <p:spPr>
          <a:xfrm>
            <a:off x="6753948" y="3665700"/>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675A256-9038-6779-824B-10874E8A971E}"/>
              </a:ext>
            </a:extLst>
          </p:cNvPr>
          <p:cNvSpPr txBox="1"/>
          <p:nvPr/>
        </p:nvSpPr>
        <p:spPr>
          <a:xfrm>
            <a:off x="7454280" y="4519260"/>
            <a:ext cx="3373156" cy="307777"/>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Avoid “Living out” of the business</a:t>
            </a:r>
          </a:p>
        </p:txBody>
      </p:sp>
      <p:sp>
        <p:nvSpPr>
          <p:cNvPr id="29" name="Oval 28">
            <a:extLst>
              <a:ext uri="{FF2B5EF4-FFF2-40B4-BE49-F238E27FC236}">
                <a16:creationId xmlns:a16="http://schemas.microsoft.com/office/drawing/2014/main" id="{04942E85-7D0F-CC4A-AA53-FB19A9E24450}"/>
              </a:ext>
            </a:extLst>
          </p:cNvPr>
          <p:cNvSpPr/>
          <p:nvPr/>
        </p:nvSpPr>
        <p:spPr>
          <a:xfrm>
            <a:off x="6753948" y="4410121"/>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FA2D7EE9-1404-EC8E-E2FF-267488DF8156}"/>
              </a:ext>
            </a:extLst>
          </p:cNvPr>
          <p:cNvSpPr txBox="1"/>
          <p:nvPr/>
        </p:nvSpPr>
        <p:spPr>
          <a:xfrm>
            <a:off x="7449475" y="5213093"/>
            <a:ext cx="3373156" cy="954107"/>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Signing Contracts</a:t>
            </a:r>
          </a:p>
          <a:p>
            <a:pPr marL="285750" indent="-285750">
              <a:buClr>
                <a:srgbClr val="4E8B90"/>
              </a:buClr>
              <a:buFont typeface="Arial" panose="020B0604020202020204" pitchFamily="34" charset="0"/>
              <a:buChar char="•"/>
            </a:pPr>
            <a:r>
              <a:rPr lang="en-US" sz="1400" dirty="0">
                <a:solidFill>
                  <a:schemeClr val="tx1">
                    <a:lumMod val="65000"/>
                    <a:lumOff val="35000"/>
                  </a:schemeClr>
                </a:solidFill>
                <a:latin typeface="Roboto" panose="02000000000000000000" pitchFamily="2" charset="0"/>
                <a:ea typeface="Roboto" panose="02000000000000000000" pitchFamily="2" charset="0"/>
              </a:rPr>
              <a:t>Company Name</a:t>
            </a:r>
          </a:p>
          <a:p>
            <a:pPr marL="285750" indent="-285750">
              <a:buClr>
                <a:srgbClr val="4E8B90"/>
              </a:buClr>
              <a:buFont typeface="Arial" panose="020B0604020202020204" pitchFamily="34" charset="0"/>
              <a:buChar char="•"/>
            </a:pPr>
            <a:r>
              <a:rPr lang="en-US" sz="1400" dirty="0">
                <a:solidFill>
                  <a:schemeClr val="tx1">
                    <a:lumMod val="65000"/>
                    <a:lumOff val="35000"/>
                  </a:schemeClr>
                </a:solidFill>
                <a:latin typeface="Roboto" panose="02000000000000000000" pitchFamily="2" charset="0"/>
                <a:ea typeface="Roboto" panose="02000000000000000000" pitchFamily="2" charset="0"/>
              </a:rPr>
              <a:t>By: Jonathan N. Feniak</a:t>
            </a:r>
          </a:p>
          <a:p>
            <a:pPr marL="285750" indent="-285750">
              <a:buClr>
                <a:srgbClr val="4E8B90"/>
              </a:buClr>
              <a:buFont typeface="Arial" panose="020B0604020202020204" pitchFamily="34" charset="0"/>
              <a:buChar char="•"/>
            </a:pPr>
            <a:r>
              <a:rPr lang="en-US" sz="1400" dirty="0">
                <a:solidFill>
                  <a:schemeClr val="tx1">
                    <a:lumMod val="65000"/>
                    <a:lumOff val="35000"/>
                  </a:schemeClr>
                </a:solidFill>
                <a:latin typeface="Roboto" panose="02000000000000000000" pitchFamily="2" charset="0"/>
                <a:ea typeface="Roboto" panose="02000000000000000000" pitchFamily="2" charset="0"/>
              </a:rPr>
              <a:t>Title: Manager</a:t>
            </a:r>
          </a:p>
        </p:txBody>
      </p:sp>
      <p:sp>
        <p:nvSpPr>
          <p:cNvPr id="31" name="Oval 30">
            <a:extLst>
              <a:ext uri="{FF2B5EF4-FFF2-40B4-BE49-F238E27FC236}">
                <a16:creationId xmlns:a16="http://schemas.microsoft.com/office/drawing/2014/main" id="{322F8732-048A-9FE6-4D7D-A91E2C37C199}"/>
              </a:ext>
            </a:extLst>
          </p:cNvPr>
          <p:cNvSpPr/>
          <p:nvPr/>
        </p:nvSpPr>
        <p:spPr>
          <a:xfrm>
            <a:off x="6749143" y="5103954"/>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lide Number Placeholder 1">
            <a:extLst>
              <a:ext uri="{FF2B5EF4-FFF2-40B4-BE49-F238E27FC236}">
                <a16:creationId xmlns:a16="http://schemas.microsoft.com/office/drawing/2014/main" id="{97177985-F06C-C5BE-532A-2EE8CEDAE476}"/>
              </a:ext>
            </a:extLst>
          </p:cNvPr>
          <p:cNvSpPr>
            <a:spLocks noGrp="1"/>
          </p:cNvSpPr>
          <p:nvPr>
            <p:ph type="sldNum" sz="quarter" idx="12"/>
          </p:nvPr>
        </p:nvSpPr>
        <p:spPr>
          <a:xfrm>
            <a:off x="11666620" y="6436789"/>
            <a:ext cx="525380" cy="365125"/>
          </a:xfrm>
        </p:spPr>
        <p:txBody>
          <a:bodyPr/>
          <a:lstStyle/>
          <a:p>
            <a:fld id="{D92F42F6-3E29-46CD-8D6D-8779DDC56208}" type="slidenum">
              <a:rPr lang="en-US" smtClean="0"/>
              <a:t>22</a:t>
            </a:fld>
            <a:endParaRPr lang="en-US"/>
          </a:p>
        </p:txBody>
      </p:sp>
      <p:sp>
        <p:nvSpPr>
          <p:cNvPr id="54" name="TextBox 53">
            <a:extLst>
              <a:ext uri="{FF2B5EF4-FFF2-40B4-BE49-F238E27FC236}">
                <a16:creationId xmlns:a16="http://schemas.microsoft.com/office/drawing/2014/main" id="{46A4D9E5-1372-2789-E73D-AFF730C68A6D}"/>
              </a:ext>
            </a:extLst>
          </p:cNvPr>
          <p:cNvSpPr txBox="1"/>
          <p:nvPr/>
        </p:nvSpPr>
        <p:spPr>
          <a:xfrm>
            <a:off x="6749143" y="2285999"/>
            <a:ext cx="526055" cy="307777"/>
          </a:xfrm>
          <a:prstGeom prst="rect">
            <a:avLst/>
          </a:prstGeom>
          <a:noFill/>
        </p:spPr>
        <p:txBody>
          <a:bodyPr wrap="square">
            <a:spAutoFit/>
          </a:bodyPr>
          <a:lstStyle/>
          <a:p>
            <a:pPr algn="ctr"/>
            <a:r>
              <a:rPr lang="en-US" sz="1400" b="1" dirty="0">
                <a:solidFill>
                  <a:srgbClr val="4E8B90"/>
                </a:solidFill>
              </a:rPr>
              <a:t>01</a:t>
            </a:r>
          </a:p>
        </p:txBody>
      </p:sp>
      <p:sp>
        <p:nvSpPr>
          <p:cNvPr id="55" name="TextBox 54">
            <a:extLst>
              <a:ext uri="{FF2B5EF4-FFF2-40B4-BE49-F238E27FC236}">
                <a16:creationId xmlns:a16="http://schemas.microsoft.com/office/drawing/2014/main" id="{172FBB7D-9509-AB40-7951-6857BE35F259}"/>
              </a:ext>
            </a:extLst>
          </p:cNvPr>
          <p:cNvSpPr txBox="1"/>
          <p:nvPr/>
        </p:nvSpPr>
        <p:spPr>
          <a:xfrm>
            <a:off x="6749142" y="3030419"/>
            <a:ext cx="526055" cy="307777"/>
          </a:xfrm>
          <a:prstGeom prst="rect">
            <a:avLst/>
          </a:prstGeom>
          <a:noFill/>
        </p:spPr>
        <p:txBody>
          <a:bodyPr wrap="square">
            <a:spAutoFit/>
          </a:bodyPr>
          <a:lstStyle/>
          <a:p>
            <a:pPr algn="ctr"/>
            <a:r>
              <a:rPr lang="en-US" sz="1400" b="1" dirty="0">
                <a:solidFill>
                  <a:srgbClr val="4E8B90"/>
                </a:solidFill>
              </a:rPr>
              <a:t>02</a:t>
            </a:r>
          </a:p>
        </p:txBody>
      </p:sp>
      <p:sp>
        <p:nvSpPr>
          <p:cNvPr id="56" name="TextBox 55">
            <a:extLst>
              <a:ext uri="{FF2B5EF4-FFF2-40B4-BE49-F238E27FC236}">
                <a16:creationId xmlns:a16="http://schemas.microsoft.com/office/drawing/2014/main" id="{9FF96753-9C8A-8C36-A728-B47C04892138}"/>
              </a:ext>
            </a:extLst>
          </p:cNvPr>
          <p:cNvSpPr txBox="1"/>
          <p:nvPr/>
        </p:nvSpPr>
        <p:spPr>
          <a:xfrm>
            <a:off x="6749142" y="3774839"/>
            <a:ext cx="526055" cy="307777"/>
          </a:xfrm>
          <a:prstGeom prst="rect">
            <a:avLst/>
          </a:prstGeom>
          <a:noFill/>
        </p:spPr>
        <p:txBody>
          <a:bodyPr wrap="square">
            <a:spAutoFit/>
          </a:bodyPr>
          <a:lstStyle/>
          <a:p>
            <a:pPr algn="ctr"/>
            <a:r>
              <a:rPr lang="en-US" sz="1400" b="1" dirty="0">
                <a:solidFill>
                  <a:srgbClr val="4E8B90"/>
                </a:solidFill>
              </a:rPr>
              <a:t>03</a:t>
            </a:r>
          </a:p>
        </p:txBody>
      </p:sp>
      <p:sp>
        <p:nvSpPr>
          <p:cNvPr id="57" name="TextBox 56">
            <a:extLst>
              <a:ext uri="{FF2B5EF4-FFF2-40B4-BE49-F238E27FC236}">
                <a16:creationId xmlns:a16="http://schemas.microsoft.com/office/drawing/2014/main" id="{4314F3EA-48D8-A488-5E0B-D943C52A8DD3}"/>
              </a:ext>
            </a:extLst>
          </p:cNvPr>
          <p:cNvSpPr txBox="1"/>
          <p:nvPr/>
        </p:nvSpPr>
        <p:spPr>
          <a:xfrm>
            <a:off x="6749142" y="4519260"/>
            <a:ext cx="526055" cy="307777"/>
          </a:xfrm>
          <a:prstGeom prst="rect">
            <a:avLst/>
          </a:prstGeom>
          <a:noFill/>
        </p:spPr>
        <p:txBody>
          <a:bodyPr wrap="square">
            <a:spAutoFit/>
          </a:bodyPr>
          <a:lstStyle/>
          <a:p>
            <a:pPr algn="ctr"/>
            <a:r>
              <a:rPr lang="en-US" sz="1400" b="1" dirty="0">
                <a:solidFill>
                  <a:srgbClr val="4E8B90"/>
                </a:solidFill>
              </a:rPr>
              <a:t>04</a:t>
            </a:r>
          </a:p>
        </p:txBody>
      </p:sp>
      <p:sp>
        <p:nvSpPr>
          <p:cNvPr id="58" name="TextBox 57">
            <a:extLst>
              <a:ext uri="{FF2B5EF4-FFF2-40B4-BE49-F238E27FC236}">
                <a16:creationId xmlns:a16="http://schemas.microsoft.com/office/drawing/2014/main" id="{177EB6D0-4FF4-9141-17B7-F5909340CB72}"/>
              </a:ext>
            </a:extLst>
          </p:cNvPr>
          <p:cNvSpPr txBox="1"/>
          <p:nvPr/>
        </p:nvSpPr>
        <p:spPr>
          <a:xfrm>
            <a:off x="6751364" y="5213093"/>
            <a:ext cx="526055" cy="307777"/>
          </a:xfrm>
          <a:prstGeom prst="rect">
            <a:avLst/>
          </a:prstGeom>
          <a:noFill/>
        </p:spPr>
        <p:txBody>
          <a:bodyPr wrap="square">
            <a:spAutoFit/>
          </a:bodyPr>
          <a:lstStyle/>
          <a:p>
            <a:pPr algn="ctr"/>
            <a:r>
              <a:rPr lang="en-US" sz="1400" b="1" dirty="0">
                <a:solidFill>
                  <a:srgbClr val="4E8B90"/>
                </a:solidFill>
              </a:rPr>
              <a:t>05</a:t>
            </a:r>
          </a:p>
        </p:txBody>
      </p:sp>
      <p:pic>
        <p:nvPicPr>
          <p:cNvPr id="9" name="Picture 8" descr="A person using a computer&#10;&#10;Description automatically generated">
            <a:extLst>
              <a:ext uri="{FF2B5EF4-FFF2-40B4-BE49-F238E27FC236}">
                <a16:creationId xmlns:a16="http://schemas.microsoft.com/office/drawing/2014/main" id="{54891EB1-06E8-8F5E-F288-CA45D97462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345" y="782973"/>
            <a:ext cx="5292054" cy="5292054"/>
          </a:xfrm>
          <a:prstGeom prst="rect">
            <a:avLst/>
          </a:prstGeom>
        </p:spPr>
      </p:pic>
    </p:spTree>
    <p:extLst>
      <p:ext uri="{BB962C8B-B14F-4D97-AF65-F5344CB8AC3E}">
        <p14:creationId xmlns:p14="http://schemas.microsoft.com/office/powerpoint/2010/main" val="1924389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996E0-9AB4-0FC8-C9EB-3563E18BCFA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2CFEFD-A4E8-406E-D32E-B68C4EEDE771}"/>
              </a:ext>
            </a:extLst>
          </p:cNvPr>
          <p:cNvSpPr>
            <a:spLocks noGrp="1"/>
          </p:cNvSpPr>
          <p:nvPr>
            <p:ph type="sldNum" sz="quarter" idx="12"/>
          </p:nvPr>
        </p:nvSpPr>
        <p:spPr/>
        <p:txBody>
          <a:bodyPr/>
          <a:lstStyle/>
          <a:p>
            <a:fld id="{D92F42F6-3E29-46CD-8D6D-8779DDC56208}" type="slidenum">
              <a:rPr lang="en-US" smtClean="0"/>
              <a:t>23</a:t>
            </a:fld>
            <a:endParaRPr lang="en-US"/>
          </a:p>
        </p:txBody>
      </p:sp>
      <p:sp>
        <p:nvSpPr>
          <p:cNvPr id="249" name="TextBox 248">
            <a:extLst>
              <a:ext uri="{FF2B5EF4-FFF2-40B4-BE49-F238E27FC236}">
                <a16:creationId xmlns:a16="http://schemas.microsoft.com/office/drawing/2014/main" id="{260CAB3A-6B52-3AB0-E004-8BF090CB4C4E}"/>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Legal Compliance</a:t>
            </a:r>
          </a:p>
        </p:txBody>
      </p:sp>
      <p:sp>
        <p:nvSpPr>
          <p:cNvPr id="8" name="Freeform 107">
            <a:extLst>
              <a:ext uri="{FF2B5EF4-FFF2-40B4-BE49-F238E27FC236}">
                <a16:creationId xmlns:a16="http://schemas.microsoft.com/office/drawing/2014/main" id="{16ABD1BF-0B7E-4D3B-34B5-C7A91DF49CD5}"/>
              </a:ext>
            </a:extLst>
          </p:cNvPr>
          <p:cNvSpPr>
            <a:spLocks noEditPoints="1"/>
          </p:cNvSpPr>
          <p:nvPr/>
        </p:nvSpPr>
        <p:spPr bwMode="auto">
          <a:xfrm>
            <a:off x="5172080" y="3630823"/>
            <a:ext cx="1723793" cy="1721726"/>
          </a:xfrm>
          <a:custGeom>
            <a:avLst/>
            <a:gdLst>
              <a:gd name="T0" fmla="*/ 352 w 352"/>
              <a:gd name="T1" fmla="*/ 201 h 352"/>
              <a:gd name="T2" fmla="*/ 352 w 352"/>
              <a:gd name="T3" fmla="*/ 150 h 352"/>
              <a:gd name="T4" fmla="*/ 312 w 352"/>
              <a:gd name="T5" fmla="*/ 136 h 352"/>
              <a:gd name="T6" fmla="*/ 300 w 352"/>
              <a:gd name="T7" fmla="*/ 108 h 352"/>
              <a:gd name="T8" fmla="*/ 318 w 352"/>
              <a:gd name="T9" fmla="*/ 69 h 352"/>
              <a:gd name="T10" fmla="*/ 282 w 352"/>
              <a:gd name="T11" fmla="*/ 33 h 352"/>
              <a:gd name="T12" fmla="*/ 244 w 352"/>
              <a:gd name="T13" fmla="*/ 52 h 352"/>
              <a:gd name="T14" fmla="*/ 215 w 352"/>
              <a:gd name="T15" fmla="*/ 40 h 352"/>
              <a:gd name="T16" fmla="*/ 201 w 352"/>
              <a:gd name="T17" fmla="*/ 0 h 352"/>
              <a:gd name="T18" fmla="*/ 151 w 352"/>
              <a:gd name="T19" fmla="*/ 0 h 352"/>
              <a:gd name="T20" fmla="*/ 137 w 352"/>
              <a:gd name="T21" fmla="*/ 40 h 352"/>
              <a:gd name="T22" fmla="*/ 108 w 352"/>
              <a:gd name="T23" fmla="*/ 52 h 352"/>
              <a:gd name="T24" fmla="*/ 70 w 352"/>
              <a:gd name="T25" fmla="*/ 33 h 352"/>
              <a:gd name="T26" fmla="*/ 34 w 352"/>
              <a:gd name="T27" fmla="*/ 69 h 352"/>
              <a:gd name="T28" fmla="*/ 52 w 352"/>
              <a:gd name="T29" fmla="*/ 108 h 352"/>
              <a:gd name="T30" fmla="*/ 40 w 352"/>
              <a:gd name="T31" fmla="*/ 136 h 352"/>
              <a:gd name="T32" fmla="*/ 0 w 352"/>
              <a:gd name="T33" fmla="*/ 150 h 352"/>
              <a:gd name="T34" fmla="*/ 0 w 352"/>
              <a:gd name="T35" fmla="*/ 201 h 352"/>
              <a:gd name="T36" fmla="*/ 40 w 352"/>
              <a:gd name="T37" fmla="*/ 215 h 352"/>
              <a:gd name="T38" fmla="*/ 52 w 352"/>
              <a:gd name="T39" fmla="*/ 244 h 352"/>
              <a:gd name="T40" fmla="*/ 34 w 352"/>
              <a:gd name="T41" fmla="*/ 282 h 352"/>
              <a:gd name="T42" fmla="*/ 70 w 352"/>
              <a:gd name="T43" fmla="*/ 318 h 352"/>
              <a:gd name="T44" fmla="*/ 108 w 352"/>
              <a:gd name="T45" fmla="*/ 300 h 352"/>
              <a:gd name="T46" fmla="*/ 137 w 352"/>
              <a:gd name="T47" fmla="*/ 311 h 352"/>
              <a:gd name="T48" fmla="*/ 151 w 352"/>
              <a:gd name="T49" fmla="*/ 352 h 352"/>
              <a:gd name="T50" fmla="*/ 201 w 352"/>
              <a:gd name="T51" fmla="*/ 352 h 352"/>
              <a:gd name="T52" fmla="*/ 215 w 352"/>
              <a:gd name="T53" fmla="*/ 311 h 352"/>
              <a:gd name="T54" fmla="*/ 244 w 352"/>
              <a:gd name="T55" fmla="*/ 300 h 352"/>
              <a:gd name="T56" fmla="*/ 282 w 352"/>
              <a:gd name="T57" fmla="*/ 318 h 352"/>
              <a:gd name="T58" fmla="*/ 318 w 352"/>
              <a:gd name="T59" fmla="*/ 282 h 352"/>
              <a:gd name="T60" fmla="*/ 300 w 352"/>
              <a:gd name="T61" fmla="*/ 244 h 352"/>
              <a:gd name="T62" fmla="*/ 312 w 352"/>
              <a:gd name="T63" fmla="*/ 215 h 352"/>
              <a:gd name="T64" fmla="*/ 352 w 352"/>
              <a:gd name="T65" fmla="*/ 201 h 352"/>
              <a:gd name="T66" fmla="*/ 176 w 352"/>
              <a:gd name="T67" fmla="*/ 264 h 352"/>
              <a:gd name="T68" fmla="*/ 88 w 352"/>
              <a:gd name="T69" fmla="*/ 176 h 352"/>
              <a:gd name="T70" fmla="*/ 176 w 352"/>
              <a:gd name="T71" fmla="*/ 88 h 352"/>
              <a:gd name="T72" fmla="*/ 264 w 352"/>
              <a:gd name="T73" fmla="*/ 176 h 352"/>
              <a:gd name="T74" fmla="*/ 176 w 352"/>
              <a:gd name="T75" fmla="*/ 26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352">
                <a:moveTo>
                  <a:pt x="352" y="201"/>
                </a:moveTo>
                <a:cubicBezTo>
                  <a:pt x="352" y="150"/>
                  <a:pt x="352" y="150"/>
                  <a:pt x="352" y="150"/>
                </a:cubicBezTo>
                <a:cubicBezTo>
                  <a:pt x="312" y="136"/>
                  <a:pt x="312" y="136"/>
                  <a:pt x="312" y="136"/>
                </a:cubicBezTo>
                <a:cubicBezTo>
                  <a:pt x="309" y="126"/>
                  <a:pt x="305" y="117"/>
                  <a:pt x="300" y="108"/>
                </a:cubicBezTo>
                <a:cubicBezTo>
                  <a:pt x="318" y="69"/>
                  <a:pt x="318" y="69"/>
                  <a:pt x="318" y="69"/>
                </a:cubicBezTo>
                <a:cubicBezTo>
                  <a:pt x="282" y="33"/>
                  <a:pt x="282" y="33"/>
                  <a:pt x="282" y="33"/>
                </a:cubicBezTo>
                <a:cubicBezTo>
                  <a:pt x="244" y="52"/>
                  <a:pt x="244" y="52"/>
                  <a:pt x="244" y="52"/>
                </a:cubicBezTo>
                <a:cubicBezTo>
                  <a:pt x="235" y="47"/>
                  <a:pt x="225" y="43"/>
                  <a:pt x="215" y="40"/>
                </a:cubicBezTo>
                <a:cubicBezTo>
                  <a:pt x="201" y="0"/>
                  <a:pt x="201" y="0"/>
                  <a:pt x="201" y="0"/>
                </a:cubicBezTo>
                <a:cubicBezTo>
                  <a:pt x="151" y="0"/>
                  <a:pt x="151" y="0"/>
                  <a:pt x="151" y="0"/>
                </a:cubicBezTo>
                <a:cubicBezTo>
                  <a:pt x="137" y="40"/>
                  <a:pt x="137" y="40"/>
                  <a:pt x="137" y="40"/>
                </a:cubicBezTo>
                <a:cubicBezTo>
                  <a:pt x="127" y="43"/>
                  <a:pt x="117" y="47"/>
                  <a:pt x="108" y="52"/>
                </a:cubicBezTo>
                <a:cubicBezTo>
                  <a:pt x="70" y="33"/>
                  <a:pt x="70" y="33"/>
                  <a:pt x="70" y="33"/>
                </a:cubicBezTo>
                <a:cubicBezTo>
                  <a:pt x="34" y="69"/>
                  <a:pt x="34" y="69"/>
                  <a:pt x="34" y="69"/>
                </a:cubicBezTo>
                <a:cubicBezTo>
                  <a:pt x="52" y="108"/>
                  <a:pt x="52" y="108"/>
                  <a:pt x="52" y="108"/>
                </a:cubicBezTo>
                <a:cubicBezTo>
                  <a:pt x="47" y="117"/>
                  <a:pt x="43" y="126"/>
                  <a:pt x="40" y="136"/>
                </a:cubicBezTo>
                <a:cubicBezTo>
                  <a:pt x="0" y="150"/>
                  <a:pt x="0" y="150"/>
                  <a:pt x="0" y="150"/>
                </a:cubicBezTo>
                <a:cubicBezTo>
                  <a:pt x="0" y="201"/>
                  <a:pt x="0" y="201"/>
                  <a:pt x="0" y="201"/>
                </a:cubicBezTo>
                <a:cubicBezTo>
                  <a:pt x="40" y="215"/>
                  <a:pt x="40" y="215"/>
                  <a:pt x="40" y="215"/>
                </a:cubicBezTo>
                <a:cubicBezTo>
                  <a:pt x="43" y="225"/>
                  <a:pt x="47" y="235"/>
                  <a:pt x="52" y="244"/>
                </a:cubicBezTo>
                <a:cubicBezTo>
                  <a:pt x="34" y="282"/>
                  <a:pt x="34" y="282"/>
                  <a:pt x="34" y="282"/>
                </a:cubicBezTo>
                <a:cubicBezTo>
                  <a:pt x="70" y="318"/>
                  <a:pt x="70" y="318"/>
                  <a:pt x="70" y="318"/>
                </a:cubicBezTo>
                <a:cubicBezTo>
                  <a:pt x="108" y="300"/>
                  <a:pt x="108" y="300"/>
                  <a:pt x="108" y="300"/>
                </a:cubicBezTo>
                <a:cubicBezTo>
                  <a:pt x="117" y="304"/>
                  <a:pt x="127" y="309"/>
                  <a:pt x="137" y="311"/>
                </a:cubicBezTo>
                <a:cubicBezTo>
                  <a:pt x="151" y="352"/>
                  <a:pt x="151" y="352"/>
                  <a:pt x="151" y="352"/>
                </a:cubicBezTo>
                <a:cubicBezTo>
                  <a:pt x="201" y="352"/>
                  <a:pt x="201" y="352"/>
                  <a:pt x="201" y="352"/>
                </a:cubicBezTo>
                <a:cubicBezTo>
                  <a:pt x="215" y="311"/>
                  <a:pt x="215" y="311"/>
                  <a:pt x="215" y="311"/>
                </a:cubicBezTo>
                <a:cubicBezTo>
                  <a:pt x="225" y="309"/>
                  <a:pt x="235" y="304"/>
                  <a:pt x="244" y="300"/>
                </a:cubicBezTo>
                <a:cubicBezTo>
                  <a:pt x="282" y="318"/>
                  <a:pt x="282" y="318"/>
                  <a:pt x="282" y="318"/>
                </a:cubicBezTo>
                <a:cubicBezTo>
                  <a:pt x="318" y="282"/>
                  <a:pt x="318" y="282"/>
                  <a:pt x="318" y="282"/>
                </a:cubicBezTo>
                <a:cubicBezTo>
                  <a:pt x="300" y="244"/>
                  <a:pt x="300" y="244"/>
                  <a:pt x="300" y="244"/>
                </a:cubicBezTo>
                <a:cubicBezTo>
                  <a:pt x="305" y="235"/>
                  <a:pt x="309" y="225"/>
                  <a:pt x="312" y="215"/>
                </a:cubicBezTo>
                <a:lnTo>
                  <a:pt x="352" y="201"/>
                </a:lnTo>
                <a:close/>
                <a:moveTo>
                  <a:pt x="176" y="264"/>
                </a:moveTo>
                <a:cubicBezTo>
                  <a:pt x="128" y="264"/>
                  <a:pt x="88" y="224"/>
                  <a:pt x="88" y="176"/>
                </a:cubicBezTo>
                <a:cubicBezTo>
                  <a:pt x="88" y="127"/>
                  <a:pt x="128" y="88"/>
                  <a:pt x="176" y="88"/>
                </a:cubicBezTo>
                <a:cubicBezTo>
                  <a:pt x="224" y="88"/>
                  <a:pt x="264" y="127"/>
                  <a:pt x="264" y="176"/>
                </a:cubicBezTo>
                <a:cubicBezTo>
                  <a:pt x="264" y="224"/>
                  <a:pt x="224" y="264"/>
                  <a:pt x="176" y="264"/>
                </a:cubicBezTo>
                <a:close/>
              </a:path>
            </a:pathLst>
          </a:custGeom>
          <a:solidFill>
            <a:srgbClr val="4E8B90"/>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9" name="Freeform 109">
            <a:extLst>
              <a:ext uri="{FF2B5EF4-FFF2-40B4-BE49-F238E27FC236}">
                <a16:creationId xmlns:a16="http://schemas.microsoft.com/office/drawing/2014/main" id="{9F4933AB-C55D-CAA8-1371-6BF2A2E2B71A}"/>
              </a:ext>
            </a:extLst>
          </p:cNvPr>
          <p:cNvSpPr>
            <a:spLocks noEditPoints="1"/>
          </p:cNvSpPr>
          <p:nvPr/>
        </p:nvSpPr>
        <p:spPr bwMode="auto">
          <a:xfrm>
            <a:off x="6875204" y="3140968"/>
            <a:ext cx="1556374" cy="1556374"/>
          </a:xfrm>
          <a:custGeom>
            <a:avLst/>
            <a:gdLst>
              <a:gd name="T0" fmla="*/ 318 w 318"/>
              <a:gd name="T1" fmla="*/ 182 h 318"/>
              <a:gd name="T2" fmla="*/ 318 w 318"/>
              <a:gd name="T3" fmla="*/ 136 h 318"/>
              <a:gd name="T4" fmla="*/ 281 w 318"/>
              <a:gd name="T5" fmla="*/ 123 h 318"/>
              <a:gd name="T6" fmla="*/ 271 w 318"/>
              <a:gd name="T7" fmla="*/ 97 h 318"/>
              <a:gd name="T8" fmla="*/ 287 w 318"/>
              <a:gd name="T9" fmla="*/ 63 h 318"/>
              <a:gd name="T10" fmla="*/ 255 w 318"/>
              <a:gd name="T11" fmla="*/ 30 h 318"/>
              <a:gd name="T12" fmla="*/ 220 w 318"/>
              <a:gd name="T13" fmla="*/ 47 h 318"/>
              <a:gd name="T14" fmla="*/ 194 w 318"/>
              <a:gd name="T15" fmla="*/ 36 h 318"/>
              <a:gd name="T16" fmla="*/ 182 w 318"/>
              <a:gd name="T17" fmla="*/ 0 h 318"/>
              <a:gd name="T18" fmla="*/ 136 w 318"/>
              <a:gd name="T19" fmla="*/ 0 h 318"/>
              <a:gd name="T20" fmla="*/ 123 w 318"/>
              <a:gd name="T21" fmla="*/ 36 h 318"/>
              <a:gd name="T22" fmla="*/ 97 w 318"/>
              <a:gd name="T23" fmla="*/ 47 h 318"/>
              <a:gd name="T24" fmla="*/ 62 w 318"/>
              <a:gd name="T25" fmla="*/ 30 h 318"/>
              <a:gd name="T26" fmla="*/ 30 w 318"/>
              <a:gd name="T27" fmla="*/ 63 h 318"/>
              <a:gd name="T28" fmla="*/ 47 w 318"/>
              <a:gd name="T29" fmla="*/ 97 h 318"/>
              <a:gd name="T30" fmla="*/ 36 w 318"/>
              <a:gd name="T31" fmla="*/ 123 h 318"/>
              <a:gd name="T32" fmla="*/ 0 w 318"/>
              <a:gd name="T33" fmla="*/ 136 h 318"/>
              <a:gd name="T34" fmla="*/ 0 w 318"/>
              <a:gd name="T35" fmla="*/ 182 h 318"/>
              <a:gd name="T36" fmla="*/ 36 w 318"/>
              <a:gd name="T37" fmla="*/ 194 h 318"/>
              <a:gd name="T38" fmla="*/ 47 w 318"/>
              <a:gd name="T39" fmla="*/ 220 h 318"/>
              <a:gd name="T40" fmla="*/ 30 w 318"/>
              <a:gd name="T41" fmla="*/ 255 h 318"/>
              <a:gd name="T42" fmla="*/ 62 w 318"/>
              <a:gd name="T43" fmla="*/ 288 h 318"/>
              <a:gd name="T44" fmla="*/ 97 w 318"/>
              <a:gd name="T45" fmla="*/ 271 h 318"/>
              <a:gd name="T46" fmla="*/ 123 w 318"/>
              <a:gd name="T47" fmla="*/ 282 h 318"/>
              <a:gd name="T48" fmla="*/ 136 w 318"/>
              <a:gd name="T49" fmla="*/ 318 h 318"/>
              <a:gd name="T50" fmla="*/ 182 w 318"/>
              <a:gd name="T51" fmla="*/ 318 h 318"/>
              <a:gd name="T52" fmla="*/ 194 w 318"/>
              <a:gd name="T53" fmla="*/ 282 h 318"/>
              <a:gd name="T54" fmla="*/ 220 w 318"/>
              <a:gd name="T55" fmla="*/ 271 h 318"/>
              <a:gd name="T56" fmla="*/ 255 w 318"/>
              <a:gd name="T57" fmla="*/ 288 h 318"/>
              <a:gd name="T58" fmla="*/ 287 w 318"/>
              <a:gd name="T59" fmla="*/ 255 h 318"/>
              <a:gd name="T60" fmla="*/ 271 w 318"/>
              <a:gd name="T61" fmla="*/ 220 h 318"/>
              <a:gd name="T62" fmla="*/ 281 w 318"/>
              <a:gd name="T63" fmla="*/ 194 h 318"/>
              <a:gd name="T64" fmla="*/ 318 w 318"/>
              <a:gd name="T65" fmla="*/ 182 h 318"/>
              <a:gd name="T66" fmla="*/ 159 w 318"/>
              <a:gd name="T67" fmla="*/ 238 h 318"/>
              <a:gd name="T68" fmla="*/ 79 w 318"/>
              <a:gd name="T69" fmla="*/ 159 h 318"/>
              <a:gd name="T70" fmla="*/ 159 w 318"/>
              <a:gd name="T71" fmla="*/ 79 h 318"/>
              <a:gd name="T72" fmla="*/ 238 w 318"/>
              <a:gd name="T73" fmla="*/ 159 h 318"/>
              <a:gd name="T74" fmla="*/ 159 w 318"/>
              <a:gd name="T75" fmla="*/ 23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8" h="318">
                <a:moveTo>
                  <a:pt x="318" y="182"/>
                </a:moveTo>
                <a:cubicBezTo>
                  <a:pt x="318" y="136"/>
                  <a:pt x="318" y="136"/>
                  <a:pt x="318" y="136"/>
                </a:cubicBezTo>
                <a:cubicBezTo>
                  <a:pt x="281" y="123"/>
                  <a:pt x="281" y="123"/>
                  <a:pt x="281" y="123"/>
                </a:cubicBezTo>
                <a:cubicBezTo>
                  <a:pt x="279" y="114"/>
                  <a:pt x="275" y="105"/>
                  <a:pt x="271" y="97"/>
                </a:cubicBezTo>
                <a:cubicBezTo>
                  <a:pt x="287" y="63"/>
                  <a:pt x="287" y="63"/>
                  <a:pt x="287" y="63"/>
                </a:cubicBezTo>
                <a:cubicBezTo>
                  <a:pt x="255" y="30"/>
                  <a:pt x="255" y="30"/>
                  <a:pt x="255" y="30"/>
                </a:cubicBezTo>
                <a:cubicBezTo>
                  <a:pt x="220" y="47"/>
                  <a:pt x="220" y="47"/>
                  <a:pt x="220" y="47"/>
                </a:cubicBezTo>
                <a:cubicBezTo>
                  <a:pt x="212" y="42"/>
                  <a:pt x="203" y="39"/>
                  <a:pt x="194" y="36"/>
                </a:cubicBezTo>
                <a:cubicBezTo>
                  <a:pt x="182" y="0"/>
                  <a:pt x="182" y="0"/>
                  <a:pt x="182" y="0"/>
                </a:cubicBezTo>
                <a:cubicBezTo>
                  <a:pt x="136" y="0"/>
                  <a:pt x="136" y="0"/>
                  <a:pt x="136" y="0"/>
                </a:cubicBezTo>
                <a:cubicBezTo>
                  <a:pt x="123" y="36"/>
                  <a:pt x="123" y="36"/>
                  <a:pt x="123" y="36"/>
                </a:cubicBezTo>
                <a:cubicBezTo>
                  <a:pt x="114" y="39"/>
                  <a:pt x="105" y="42"/>
                  <a:pt x="97" y="47"/>
                </a:cubicBezTo>
                <a:cubicBezTo>
                  <a:pt x="62" y="30"/>
                  <a:pt x="62" y="30"/>
                  <a:pt x="62" y="30"/>
                </a:cubicBezTo>
                <a:cubicBezTo>
                  <a:pt x="30" y="63"/>
                  <a:pt x="30" y="63"/>
                  <a:pt x="30" y="63"/>
                </a:cubicBezTo>
                <a:cubicBezTo>
                  <a:pt x="47" y="97"/>
                  <a:pt x="47" y="97"/>
                  <a:pt x="47" y="97"/>
                </a:cubicBezTo>
                <a:cubicBezTo>
                  <a:pt x="42" y="105"/>
                  <a:pt x="38" y="114"/>
                  <a:pt x="36" y="123"/>
                </a:cubicBezTo>
                <a:cubicBezTo>
                  <a:pt x="0" y="136"/>
                  <a:pt x="0" y="136"/>
                  <a:pt x="0" y="136"/>
                </a:cubicBezTo>
                <a:cubicBezTo>
                  <a:pt x="0" y="182"/>
                  <a:pt x="0" y="182"/>
                  <a:pt x="0" y="182"/>
                </a:cubicBezTo>
                <a:cubicBezTo>
                  <a:pt x="36" y="194"/>
                  <a:pt x="36" y="194"/>
                  <a:pt x="36" y="194"/>
                </a:cubicBezTo>
                <a:cubicBezTo>
                  <a:pt x="38" y="204"/>
                  <a:pt x="42" y="212"/>
                  <a:pt x="47" y="220"/>
                </a:cubicBezTo>
                <a:cubicBezTo>
                  <a:pt x="30" y="255"/>
                  <a:pt x="30" y="255"/>
                  <a:pt x="30" y="255"/>
                </a:cubicBezTo>
                <a:cubicBezTo>
                  <a:pt x="62" y="288"/>
                  <a:pt x="62" y="288"/>
                  <a:pt x="62" y="288"/>
                </a:cubicBezTo>
                <a:cubicBezTo>
                  <a:pt x="97" y="271"/>
                  <a:pt x="97" y="271"/>
                  <a:pt x="97" y="271"/>
                </a:cubicBezTo>
                <a:cubicBezTo>
                  <a:pt x="105" y="275"/>
                  <a:pt x="114" y="279"/>
                  <a:pt x="123" y="282"/>
                </a:cubicBezTo>
                <a:cubicBezTo>
                  <a:pt x="136" y="318"/>
                  <a:pt x="136" y="318"/>
                  <a:pt x="136" y="318"/>
                </a:cubicBezTo>
                <a:cubicBezTo>
                  <a:pt x="182" y="318"/>
                  <a:pt x="182" y="318"/>
                  <a:pt x="182" y="318"/>
                </a:cubicBezTo>
                <a:cubicBezTo>
                  <a:pt x="194" y="282"/>
                  <a:pt x="194" y="282"/>
                  <a:pt x="194" y="282"/>
                </a:cubicBezTo>
                <a:cubicBezTo>
                  <a:pt x="203" y="279"/>
                  <a:pt x="212" y="275"/>
                  <a:pt x="220" y="271"/>
                </a:cubicBezTo>
                <a:cubicBezTo>
                  <a:pt x="255" y="288"/>
                  <a:pt x="255" y="288"/>
                  <a:pt x="255" y="288"/>
                </a:cubicBezTo>
                <a:cubicBezTo>
                  <a:pt x="287" y="255"/>
                  <a:pt x="287" y="255"/>
                  <a:pt x="287" y="255"/>
                </a:cubicBezTo>
                <a:cubicBezTo>
                  <a:pt x="271" y="220"/>
                  <a:pt x="271" y="220"/>
                  <a:pt x="271" y="220"/>
                </a:cubicBezTo>
                <a:cubicBezTo>
                  <a:pt x="275" y="212"/>
                  <a:pt x="279" y="204"/>
                  <a:pt x="281" y="194"/>
                </a:cubicBezTo>
                <a:lnTo>
                  <a:pt x="318" y="182"/>
                </a:lnTo>
                <a:close/>
                <a:moveTo>
                  <a:pt x="159" y="238"/>
                </a:moveTo>
                <a:cubicBezTo>
                  <a:pt x="115" y="238"/>
                  <a:pt x="79" y="203"/>
                  <a:pt x="79" y="159"/>
                </a:cubicBezTo>
                <a:cubicBezTo>
                  <a:pt x="79" y="115"/>
                  <a:pt x="115" y="79"/>
                  <a:pt x="159" y="79"/>
                </a:cubicBezTo>
                <a:cubicBezTo>
                  <a:pt x="202" y="79"/>
                  <a:pt x="238" y="115"/>
                  <a:pt x="238" y="159"/>
                </a:cubicBezTo>
                <a:cubicBezTo>
                  <a:pt x="238" y="203"/>
                  <a:pt x="202" y="238"/>
                  <a:pt x="159" y="238"/>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10" name="Freeform 111">
            <a:extLst>
              <a:ext uri="{FF2B5EF4-FFF2-40B4-BE49-F238E27FC236}">
                <a16:creationId xmlns:a16="http://schemas.microsoft.com/office/drawing/2014/main" id="{C1FA6ECE-5075-CA50-556D-647301CD2F25}"/>
              </a:ext>
            </a:extLst>
          </p:cNvPr>
          <p:cNvSpPr>
            <a:spLocks noEditPoints="1"/>
          </p:cNvSpPr>
          <p:nvPr/>
        </p:nvSpPr>
        <p:spPr bwMode="auto">
          <a:xfrm>
            <a:off x="5794217" y="2396885"/>
            <a:ext cx="1287678" cy="1287678"/>
          </a:xfrm>
          <a:custGeom>
            <a:avLst/>
            <a:gdLst>
              <a:gd name="T0" fmla="*/ 263 w 263"/>
              <a:gd name="T1" fmla="*/ 150 h 263"/>
              <a:gd name="T2" fmla="*/ 263 w 263"/>
              <a:gd name="T3" fmla="*/ 112 h 263"/>
              <a:gd name="T4" fmla="*/ 233 w 263"/>
              <a:gd name="T5" fmla="*/ 102 h 263"/>
              <a:gd name="T6" fmla="*/ 224 w 263"/>
              <a:gd name="T7" fmla="*/ 80 h 263"/>
              <a:gd name="T8" fmla="*/ 238 w 263"/>
              <a:gd name="T9" fmla="*/ 52 h 263"/>
              <a:gd name="T10" fmla="*/ 211 w 263"/>
              <a:gd name="T11" fmla="*/ 25 h 263"/>
              <a:gd name="T12" fmla="*/ 182 w 263"/>
              <a:gd name="T13" fmla="*/ 38 h 263"/>
              <a:gd name="T14" fmla="*/ 161 w 263"/>
              <a:gd name="T15" fmla="*/ 30 h 263"/>
              <a:gd name="T16" fmla="*/ 151 w 263"/>
              <a:gd name="T17" fmla="*/ 0 h 263"/>
              <a:gd name="T18" fmla="*/ 112 w 263"/>
              <a:gd name="T19" fmla="*/ 0 h 263"/>
              <a:gd name="T20" fmla="*/ 102 w 263"/>
              <a:gd name="T21" fmla="*/ 30 h 263"/>
              <a:gd name="T22" fmla="*/ 81 w 263"/>
              <a:gd name="T23" fmla="*/ 38 h 263"/>
              <a:gd name="T24" fmla="*/ 52 w 263"/>
              <a:gd name="T25" fmla="*/ 25 h 263"/>
              <a:gd name="T26" fmla="*/ 25 w 263"/>
              <a:gd name="T27" fmla="*/ 52 h 263"/>
              <a:gd name="T28" fmla="*/ 39 w 263"/>
              <a:gd name="T29" fmla="*/ 80 h 263"/>
              <a:gd name="T30" fmla="*/ 30 w 263"/>
              <a:gd name="T31" fmla="*/ 102 h 263"/>
              <a:gd name="T32" fmla="*/ 0 w 263"/>
              <a:gd name="T33" fmla="*/ 112 h 263"/>
              <a:gd name="T34" fmla="*/ 0 w 263"/>
              <a:gd name="T35" fmla="*/ 150 h 263"/>
              <a:gd name="T36" fmla="*/ 30 w 263"/>
              <a:gd name="T37" fmla="*/ 161 h 263"/>
              <a:gd name="T38" fmla="*/ 39 w 263"/>
              <a:gd name="T39" fmla="*/ 182 h 263"/>
              <a:gd name="T40" fmla="*/ 25 w 263"/>
              <a:gd name="T41" fmla="*/ 211 h 263"/>
              <a:gd name="T42" fmla="*/ 52 w 263"/>
              <a:gd name="T43" fmla="*/ 238 h 263"/>
              <a:gd name="T44" fmla="*/ 81 w 263"/>
              <a:gd name="T45" fmla="*/ 224 h 263"/>
              <a:gd name="T46" fmla="*/ 102 w 263"/>
              <a:gd name="T47" fmla="*/ 233 h 263"/>
              <a:gd name="T48" fmla="*/ 112 w 263"/>
              <a:gd name="T49" fmla="*/ 263 h 263"/>
              <a:gd name="T50" fmla="*/ 151 w 263"/>
              <a:gd name="T51" fmla="*/ 263 h 263"/>
              <a:gd name="T52" fmla="*/ 161 w 263"/>
              <a:gd name="T53" fmla="*/ 233 h 263"/>
              <a:gd name="T54" fmla="*/ 182 w 263"/>
              <a:gd name="T55" fmla="*/ 224 h 263"/>
              <a:gd name="T56" fmla="*/ 211 w 263"/>
              <a:gd name="T57" fmla="*/ 238 h 263"/>
              <a:gd name="T58" fmla="*/ 238 w 263"/>
              <a:gd name="T59" fmla="*/ 211 h 263"/>
              <a:gd name="T60" fmla="*/ 224 w 263"/>
              <a:gd name="T61" fmla="*/ 182 h 263"/>
              <a:gd name="T62" fmla="*/ 233 w 263"/>
              <a:gd name="T63" fmla="*/ 161 h 263"/>
              <a:gd name="T64" fmla="*/ 263 w 263"/>
              <a:gd name="T65" fmla="*/ 150 h 263"/>
              <a:gd name="T66" fmla="*/ 131 w 263"/>
              <a:gd name="T67" fmla="*/ 197 h 263"/>
              <a:gd name="T68" fmla="*/ 66 w 263"/>
              <a:gd name="T69" fmla="*/ 131 h 263"/>
              <a:gd name="T70" fmla="*/ 131 w 263"/>
              <a:gd name="T71" fmla="*/ 65 h 263"/>
              <a:gd name="T72" fmla="*/ 197 w 263"/>
              <a:gd name="T73" fmla="*/ 131 h 263"/>
              <a:gd name="T74" fmla="*/ 131 w 263"/>
              <a:gd name="T75" fmla="*/ 19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3" h="263">
                <a:moveTo>
                  <a:pt x="263" y="150"/>
                </a:moveTo>
                <a:cubicBezTo>
                  <a:pt x="263" y="112"/>
                  <a:pt x="263" y="112"/>
                  <a:pt x="263" y="112"/>
                </a:cubicBezTo>
                <a:cubicBezTo>
                  <a:pt x="233" y="102"/>
                  <a:pt x="233" y="102"/>
                  <a:pt x="233" y="102"/>
                </a:cubicBezTo>
                <a:cubicBezTo>
                  <a:pt x="231" y="94"/>
                  <a:pt x="228" y="87"/>
                  <a:pt x="224" y="80"/>
                </a:cubicBezTo>
                <a:cubicBezTo>
                  <a:pt x="238" y="52"/>
                  <a:pt x="238" y="52"/>
                  <a:pt x="238" y="52"/>
                </a:cubicBezTo>
                <a:cubicBezTo>
                  <a:pt x="211" y="25"/>
                  <a:pt x="211" y="25"/>
                  <a:pt x="211" y="25"/>
                </a:cubicBezTo>
                <a:cubicBezTo>
                  <a:pt x="182" y="38"/>
                  <a:pt x="182" y="38"/>
                  <a:pt x="182" y="38"/>
                </a:cubicBezTo>
                <a:cubicBezTo>
                  <a:pt x="176" y="35"/>
                  <a:pt x="168" y="32"/>
                  <a:pt x="161" y="30"/>
                </a:cubicBezTo>
                <a:cubicBezTo>
                  <a:pt x="151" y="0"/>
                  <a:pt x="151" y="0"/>
                  <a:pt x="151" y="0"/>
                </a:cubicBezTo>
                <a:cubicBezTo>
                  <a:pt x="112" y="0"/>
                  <a:pt x="112" y="0"/>
                  <a:pt x="112" y="0"/>
                </a:cubicBezTo>
                <a:cubicBezTo>
                  <a:pt x="102" y="30"/>
                  <a:pt x="102" y="30"/>
                  <a:pt x="102" y="30"/>
                </a:cubicBezTo>
                <a:cubicBezTo>
                  <a:pt x="94" y="32"/>
                  <a:pt x="87" y="35"/>
                  <a:pt x="81" y="38"/>
                </a:cubicBezTo>
                <a:cubicBezTo>
                  <a:pt x="52" y="25"/>
                  <a:pt x="52" y="25"/>
                  <a:pt x="52" y="25"/>
                </a:cubicBezTo>
                <a:cubicBezTo>
                  <a:pt x="25" y="52"/>
                  <a:pt x="25" y="52"/>
                  <a:pt x="25" y="52"/>
                </a:cubicBezTo>
                <a:cubicBezTo>
                  <a:pt x="39" y="80"/>
                  <a:pt x="39" y="80"/>
                  <a:pt x="39" y="80"/>
                </a:cubicBezTo>
                <a:cubicBezTo>
                  <a:pt x="35" y="87"/>
                  <a:pt x="32" y="94"/>
                  <a:pt x="30" y="102"/>
                </a:cubicBezTo>
                <a:cubicBezTo>
                  <a:pt x="0" y="112"/>
                  <a:pt x="0" y="112"/>
                  <a:pt x="0" y="112"/>
                </a:cubicBezTo>
                <a:cubicBezTo>
                  <a:pt x="0" y="150"/>
                  <a:pt x="0" y="150"/>
                  <a:pt x="0" y="150"/>
                </a:cubicBezTo>
                <a:cubicBezTo>
                  <a:pt x="30" y="161"/>
                  <a:pt x="30" y="161"/>
                  <a:pt x="30" y="161"/>
                </a:cubicBezTo>
                <a:cubicBezTo>
                  <a:pt x="32" y="168"/>
                  <a:pt x="35" y="175"/>
                  <a:pt x="39" y="182"/>
                </a:cubicBezTo>
                <a:cubicBezTo>
                  <a:pt x="25" y="211"/>
                  <a:pt x="25" y="211"/>
                  <a:pt x="25" y="211"/>
                </a:cubicBezTo>
                <a:cubicBezTo>
                  <a:pt x="52" y="238"/>
                  <a:pt x="52" y="238"/>
                  <a:pt x="52" y="238"/>
                </a:cubicBezTo>
                <a:cubicBezTo>
                  <a:pt x="81" y="224"/>
                  <a:pt x="81" y="224"/>
                  <a:pt x="81" y="224"/>
                </a:cubicBezTo>
                <a:cubicBezTo>
                  <a:pt x="87" y="227"/>
                  <a:pt x="94" y="230"/>
                  <a:pt x="102" y="233"/>
                </a:cubicBezTo>
                <a:cubicBezTo>
                  <a:pt x="112" y="263"/>
                  <a:pt x="112" y="263"/>
                  <a:pt x="112" y="263"/>
                </a:cubicBezTo>
                <a:cubicBezTo>
                  <a:pt x="151" y="263"/>
                  <a:pt x="151" y="263"/>
                  <a:pt x="151" y="263"/>
                </a:cubicBezTo>
                <a:cubicBezTo>
                  <a:pt x="161" y="233"/>
                  <a:pt x="161" y="233"/>
                  <a:pt x="161" y="233"/>
                </a:cubicBezTo>
                <a:cubicBezTo>
                  <a:pt x="168" y="230"/>
                  <a:pt x="176" y="227"/>
                  <a:pt x="182" y="224"/>
                </a:cubicBezTo>
                <a:cubicBezTo>
                  <a:pt x="211" y="238"/>
                  <a:pt x="211" y="238"/>
                  <a:pt x="211" y="238"/>
                </a:cubicBezTo>
                <a:cubicBezTo>
                  <a:pt x="238" y="211"/>
                  <a:pt x="238" y="211"/>
                  <a:pt x="238" y="211"/>
                </a:cubicBezTo>
                <a:cubicBezTo>
                  <a:pt x="224" y="182"/>
                  <a:pt x="224" y="182"/>
                  <a:pt x="224" y="182"/>
                </a:cubicBezTo>
                <a:cubicBezTo>
                  <a:pt x="228" y="175"/>
                  <a:pt x="231" y="168"/>
                  <a:pt x="233" y="161"/>
                </a:cubicBezTo>
                <a:lnTo>
                  <a:pt x="263" y="150"/>
                </a:lnTo>
                <a:close/>
                <a:moveTo>
                  <a:pt x="131" y="197"/>
                </a:moveTo>
                <a:cubicBezTo>
                  <a:pt x="95" y="197"/>
                  <a:pt x="66" y="167"/>
                  <a:pt x="66" y="131"/>
                </a:cubicBezTo>
                <a:cubicBezTo>
                  <a:pt x="66" y="95"/>
                  <a:pt x="95" y="65"/>
                  <a:pt x="131" y="65"/>
                </a:cubicBezTo>
                <a:cubicBezTo>
                  <a:pt x="168" y="65"/>
                  <a:pt x="197" y="95"/>
                  <a:pt x="197" y="131"/>
                </a:cubicBezTo>
                <a:cubicBezTo>
                  <a:pt x="197" y="167"/>
                  <a:pt x="168" y="197"/>
                  <a:pt x="131" y="197"/>
                </a:cubicBezTo>
                <a:close/>
              </a:path>
            </a:pathLst>
          </a:custGeom>
          <a:solidFill>
            <a:schemeClr val="accent2">
              <a:lumMod val="75000"/>
            </a:schemeClr>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11" name="Freeform 113">
            <a:extLst>
              <a:ext uri="{FF2B5EF4-FFF2-40B4-BE49-F238E27FC236}">
                <a16:creationId xmlns:a16="http://schemas.microsoft.com/office/drawing/2014/main" id="{F5A1AD0B-0DB7-6073-5D06-CFC1B8099481}"/>
              </a:ext>
            </a:extLst>
          </p:cNvPr>
          <p:cNvSpPr>
            <a:spLocks/>
          </p:cNvSpPr>
          <p:nvPr/>
        </p:nvSpPr>
        <p:spPr bwMode="auto">
          <a:xfrm>
            <a:off x="4913718" y="3438602"/>
            <a:ext cx="2201247" cy="2178510"/>
          </a:xfrm>
          <a:custGeom>
            <a:avLst/>
            <a:gdLst>
              <a:gd name="T0" fmla="*/ 230 w 450"/>
              <a:gd name="T1" fmla="*/ 445 h 445"/>
              <a:gd name="T2" fmla="*/ 0 w 450"/>
              <a:gd name="T3" fmla="*/ 215 h 445"/>
              <a:gd name="T4" fmla="*/ 145 w 450"/>
              <a:gd name="T5" fmla="*/ 0 h 445"/>
              <a:gd name="T6" fmla="*/ 151 w 450"/>
              <a:gd name="T7" fmla="*/ 3 h 445"/>
              <a:gd name="T8" fmla="*/ 148 w 450"/>
              <a:gd name="T9" fmla="*/ 9 h 445"/>
              <a:gd name="T10" fmla="*/ 9 w 450"/>
              <a:gd name="T11" fmla="*/ 215 h 445"/>
              <a:gd name="T12" fmla="*/ 230 w 450"/>
              <a:gd name="T13" fmla="*/ 436 h 445"/>
              <a:gd name="T14" fmla="*/ 438 w 450"/>
              <a:gd name="T15" fmla="*/ 291 h 445"/>
              <a:gd name="T16" fmla="*/ 440 w 450"/>
              <a:gd name="T17" fmla="*/ 285 h 445"/>
              <a:gd name="T18" fmla="*/ 446 w 450"/>
              <a:gd name="T19" fmla="*/ 282 h 445"/>
              <a:gd name="T20" fmla="*/ 449 w 450"/>
              <a:gd name="T21" fmla="*/ 288 h 445"/>
              <a:gd name="T22" fmla="*/ 447 w 450"/>
              <a:gd name="T23" fmla="*/ 294 h 445"/>
              <a:gd name="T24" fmla="*/ 230 w 450"/>
              <a:gd name="T25"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0" h="445">
                <a:moveTo>
                  <a:pt x="230" y="445"/>
                </a:moveTo>
                <a:cubicBezTo>
                  <a:pt x="103" y="445"/>
                  <a:pt x="0" y="342"/>
                  <a:pt x="0" y="215"/>
                </a:cubicBezTo>
                <a:cubicBezTo>
                  <a:pt x="0" y="120"/>
                  <a:pt x="57" y="36"/>
                  <a:pt x="145" y="0"/>
                </a:cubicBezTo>
                <a:cubicBezTo>
                  <a:pt x="147" y="0"/>
                  <a:pt x="150" y="1"/>
                  <a:pt x="151" y="3"/>
                </a:cubicBezTo>
                <a:cubicBezTo>
                  <a:pt x="152" y="5"/>
                  <a:pt x="151" y="8"/>
                  <a:pt x="148" y="9"/>
                </a:cubicBezTo>
                <a:cubicBezTo>
                  <a:pt x="64" y="43"/>
                  <a:pt x="9" y="123"/>
                  <a:pt x="9" y="215"/>
                </a:cubicBezTo>
                <a:cubicBezTo>
                  <a:pt x="9" y="337"/>
                  <a:pt x="108" y="436"/>
                  <a:pt x="230" y="436"/>
                </a:cubicBezTo>
                <a:cubicBezTo>
                  <a:pt x="323" y="436"/>
                  <a:pt x="406" y="378"/>
                  <a:pt x="438" y="291"/>
                </a:cubicBezTo>
                <a:cubicBezTo>
                  <a:pt x="439" y="289"/>
                  <a:pt x="439" y="287"/>
                  <a:pt x="440" y="285"/>
                </a:cubicBezTo>
                <a:cubicBezTo>
                  <a:pt x="441" y="283"/>
                  <a:pt x="443" y="282"/>
                  <a:pt x="446" y="282"/>
                </a:cubicBezTo>
                <a:cubicBezTo>
                  <a:pt x="448" y="283"/>
                  <a:pt x="450" y="286"/>
                  <a:pt x="449" y="288"/>
                </a:cubicBezTo>
                <a:cubicBezTo>
                  <a:pt x="448" y="290"/>
                  <a:pt x="447" y="292"/>
                  <a:pt x="447" y="294"/>
                </a:cubicBezTo>
                <a:cubicBezTo>
                  <a:pt x="413" y="384"/>
                  <a:pt x="326" y="445"/>
                  <a:pt x="230" y="445"/>
                </a:cubicBezTo>
                <a:close/>
              </a:path>
            </a:pathLst>
          </a:custGeom>
          <a:solidFill>
            <a:srgbClr val="4E8B90"/>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12" name="Freeform 114">
            <a:extLst>
              <a:ext uri="{FF2B5EF4-FFF2-40B4-BE49-F238E27FC236}">
                <a16:creationId xmlns:a16="http://schemas.microsoft.com/office/drawing/2014/main" id="{F2855866-1EB5-FF39-D654-267318AF47DF}"/>
              </a:ext>
            </a:extLst>
          </p:cNvPr>
          <p:cNvSpPr>
            <a:spLocks/>
          </p:cNvSpPr>
          <p:nvPr/>
        </p:nvSpPr>
        <p:spPr bwMode="auto">
          <a:xfrm>
            <a:off x="6988884" y="2965282"/>
            <a:ext cx="1614248" cy="1907747"/>
          </a:xfrm>
          <a:custGeom>
            <a:avLst/>
            <a:gdLst>
              <a:gd name="T0" fmla="*/ 136 w 330"/>
              <a:gd name="T1" fmla="*/ 390 h 390"/>
              <a:gd name="T2" fmla="*/ 2 w 330"/>
              <a:gd name="T3" fmla="*/ 337 h 390"/>
              <a:gd name="T4" fmla="*/ 2 w 330"/>
              <a:gd name="T5" fmla="*/ 330 h 390"/>
              <a:gd name="T6" fmla="*/ 8 w 330"/>
              <a:gd name="T7" fmla="*/ 330 h 390"/>
              <a:gd name="T8" fmla="*/ 136 w 330"/>
              <a:gd name="T9" fmla="*/ 381 h 390"/>
              <a:gd name="T10" fmla="*/ 321 w 330"/>
              <a:gd name="T11" fmla="*/ 195 h 390"/>
              <a:gd name="T12" fmla="*/ 136 w 330"/>
              <a:gd name="T13" fmla="*/ 9 h 390"/>
              <a:gd name="T14" fmla="*/ 45 w 330"/>
              <a:gd name="T15" fmla="*/ 33 h 390"/>
              <a:gd name="T16" fmla="*/ 39 w 330"/>
              <a:gd name="T17" fmla="*/ 31 h 390"/>
              <a:gd name="T18" fmla="*/ 40 w 330"/>
              <a:gd name="T19" fmla="*/ 25 h 390"/>
              <a:gd name="T20" fmla="*/ 136 w 330"/>
              <a:gd name="T21" fmla="*/ 0 h 390"/>
              <a:gd name="T22" fmla="*/ 330 w 330"/>
              <a:gd name="T23" fmla="*/ 195 h 390"/>
              <a:gd name="T24" fmla="*/ 136 w 330"/>
              <a:gd name="T25"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390">
                <a:moveTo>
                  <a:pt x="136" y="390"/>
                </a:moveTo>
                <a:cubicBezTo>
                  <a:pt x="86" y="390"/>
                  <a:pt x="38" y="371"/>
                  <a:pt x="2" y="337"/>
                </a:cubicBezTo>
                <a:cubicBezTo>
                  <a:pt x="0" y="335"/>
                  <a:pt x="0" y="332"/>
                  <a:pt x="2" y="330"/>
                </a:cubicBezTo>
                <a:cubicBezTo>
                  <a:pt x="4" y="328"/>
                  <a:pt x="7" y="328"/>
                  <a:pt x="8" y="330"/>
                </a:cubicBezTo>
                <a:cubicBezTo>
                  <a:pt x="43" y="363"/>
                  <a:pt x="88" y="381"/>
                  <a:pt x="136" y="381"/>
                </a:cubicBezTo>
                <a:cubicBezTo>
                  <a:pt x="238" y="381"/>
                  <a:pt x="321" y="297"/>
                  <a:pt x="321" y="195"/>
                </a:cubicBezTo>
                <a:cubicBezTo>
                  <a:pt x="321" y="92"/>
                  <a:pt x="238" y="9"/>
                  <a:pt x="136" y="9"/>
                </a:cubicBezTo>
                <a:cubicBezTo>
                  <a:pt x="104" y="9"/>
                  <a:pt x="72" y="17"/>
                  <a:pt x="45" y="33"/>
                </a:cubicBezTo>
                <a:cubicBezTo>
                  <a:pt x="43" y="34"/>
                  <a:pt x="40" y="33"/>
                  <a:pt x="39" y="31"/>
                </a:cubicBezTo>
                <a:cubicBezTo>
                  <a:pt x="37" y="29"/>
                  <a:pt x="38" y="26"/>
                  <a:pt x="40" y="25"/>
                </a:cubicBezTo>
                <a:cubicBezTo>
                  <a:pt x="69" y="9"/>
                  <a:pt x="102" y="0"/>
                  <a:pt x="136" y="0"/>
                </a:cubicBezTo>
                <a:cubicBezTo>
                  <a:pt x="243" y="0"/>
                  <a:pt x="330" y="87"/>
                  <a:pt x="330" y="195"/>
                </a:cubicBezTo>
                <a:cubicBezTo>
                  <a:pt x="330" y="302"/>
                  <a:pt x="243" y="390"/>
                  <a:pt x="136" y="390"/>
                </a:cubicBezTo>
                <a:close/>
              </a:path>
            </a:pathLst>
          </a:custGeom>
          <a:solidFill>
            <a:schemeClr val="accent3"/>
          </a:solid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13" name="Freeform 115">
            <a:extLst>
              <a:ext uri="{FF2B5EF4-FFF2-40B4-BE49-F238E27FC236}">
                <a16:creationId xmlns:a16="http://schemas.microsoft.com/office/drawing/2014/main" id="{B0061F6B-4581-7910-EEEF-D48377C461AD}"/>
              </a:ext>
            </a:extLst>
          </p:cNvPr>
          <p:cNvSpPr>
            <a:spLocks/>
          </p:cNvSpPr>
          <p:nvPr/>
        </p:nvSpPr>
        <p:spPr bwMode="auto">
          <a:xfrm>
            <a:off x="5622664" y="2225333"/>
            <a:ext cx="1616314" cy="965241"/>
          </a:xfrm>
          <a:custGeom>
            <a:avLst/>
            <a:gdLst>
              <a:gd name="T0" fmla="*/ 7 w 330"/>
              <a:gd name="T1" fmla="*/ 197 h 197"/>
              <a:gd name="T2" fmla="*/ 2 w 330"/>
              <a:gd name="T3" fmla="*/ 194 h 197"/>
              <a:gd name="T4" fmla="*/ 0 w 330"/>
              <a:gd name="T5" fmla="*/ 166 h 197"/>
              <a:gd name="T6" fmla="*/ 166 w 330"/>
              <a:gd name="T7" fmla="*/ 0 h 197"/>
              <a:gd name="T8" fmla="*/ 329 w 330"/>
              <a:gd name="T9" fmla="*/ 132 h 197"/>
              <a:gd name="T10" fmla="*/ 326 w 330"/>
              <a:gd name="T11" fmla="*/ 137 h 197"/>
              <a:gd name="T12" fmla="*/ 321 w 330"/>
              <a:gd name="T13" fmla="*/ 134 h 197"/>
              <a:gd name="T14" fmla="*/ 166 w 330"/>
              <a:gd name="T15" fmla="*/ 9 h 197"/>
              <a:gd name="T16" fmla="*/ 9 w 330"/>
              <a:gd name="T17" fmla="*/ 166 h 197"/>
              <a:gd name="T18" fmla="*/ 11 w 330"/>
              <a:gd name="T19" fmla="*/ 192 h 197"/>
              <a:gd name="T20" fmla="*/ 7 w 330"/>
              <a:gd name="T21" fmla="*/ 197 h 197"/>
              <a:gd name="T22" fmla="*/ 7 w 330"/>
              <a:gd name="T2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197">
                <a:moveTo>
                  <a:pt x="7" y="197"/>
                </a:moveTo>
                <a:cubicBezTo>
                  <a:pt x="5" y="197"/>
                  <a:pt x="3" y="196"/>
                  <a:pt x="2" y="194"/>
                </a:cubicBezTo>
                <a:cubicBezTo>
                  <a:pt x="1" y="184"/>
                  <a:pt x="0" y="175"/>
                  <a:pt x="0" y="166"/>
                </a:cubicBezTo>
                <a:cubicBezTo>
                  <a:pt x="0" y="74"/>
                  <a:pt x="75" y="0"/>
                  <a:pt x="166" y="0"/>
                </a:cubicBezTo>
                <a:cubicBezTo>
                  <a:pt x="245" y="0"/>
                  <a:pt x="313" y="55"/>
                  <a:pt x="329" y="132"/>
                </a:cubicBezTo>
                <a:cubicBezTo>
                  <a:pt x="330" y="134"/>
                  <a:pt x="328" y="137"/>
                  <a:pt x="326" y="137"/>
                </a:cubicBezTo>
                <a:cubicBezTo>
                  <a:pt x="323" y="138"/>
                  <a:pt x="321" y="136"/>
                  <a:pt x="321" y="134"/>
                </a:cubicBezTo>
                <a:cubicBezTo>
                  <a:pt x="305" y="61"/>
                  <a:pt x="241" y="9"/>
                  <a:pt x="166" y="9"/>
                </a:cubicBezTo>
                <a:cubicBezTo>
                  <a:pt x="80" y="9"/>
                  <a:pt x="9" y="79"/>
                  <a:pt x="9" y="166"/>
                </a:cubicBezTo>
                <a:cubicBezTo>
                  <a:pt x="9" y="175"/>
                  <a:pt x="10" y="183"/>
                  <a:pt x="11" y="192"/>
                </a:cubicBezTo>
                <a:cubicBezTo>
                  <a:pt x="12" y="195"/>
                  <a:pt x="10" y="197"/>
                  <a:pt x="7" y="197"/>
                </a:cubicBezTo>
                <a:cubicBezTo>
                  <a:pt x="7" y="197"/>
                  <a:pt x="7" y="197"/>
                  <a:pt x="7" y="197"/>
                </a:cubicBezTo>
                <a:close/>
              </a:path>
            </a:pathLst>
          </a:custGeom>
          <a:solidFill>
            <a:schemeClr val="accent2">
              <a:lumMod val="75000"/>
            </a:schemeClr>
          </a:solidFill>
          <a:ln>
            <a:noFill/>
          </a:ln>
        </p:spPr>
        <p:txBody>
          <a:bodyPr vert="horz" wrap="square" lIns="45720" tIns="22860" rIns="45720" bIns="22860" numCol="1" anchor="t" anchorCtr="0" compatLnSpc="1">
            <a:prstTxWarp prst="textNoShape">
              <a:avLst/>
            </a:prstTxWarp>
          </a:bodyPr>
          <a:lstStyle/>
          <a:p>
            <a:endParaRPr lang="en-US" sz="900" dirty="0"/>
          </a:p>
        </p:txBody>
      </p:sp>
      <p:grpSp>
        <p:nvGrpSpPr>
          <p:cNvPr id="14" name="Group 13">
            <a:extLst>
              <a:ext uri="{FF2B5EF4-FFF2-40B4-BE49-F238E27FC236}">
                <a16:creationId xmlns:a16="http://schemas.microsoft.com/office/drawing/2014/main" id="{B98AA81F-017A-DECE-872B-FD94EF70CEBC}"/>
              </a:ext>
            </a:extLst>
          </p:cNvPr>
          <p:cNvGrpSpPr/>
          <p:nvPr/>
        </p:nvGrpSpPr>
        <p:grpSpPr>
          <a:xfrm>
            <a:off x="4816574" y="4531990"/>
            <a:ext cx="248028" cy="248028"/>
            <a:chOff x="8237452" y="7508207"/>
            <a:chExt cx="496056" cy="496055"/>
          </a:xfrm>
          <a:solidFill>
            <a:srgbClr val="4E8B90"/>
          </a:solidFill>
        </p:grpSpPr>
        <p:sp>
          <p:nvSpPr>
            <p:cNvPr id="15" name="Oval 116">
              <a:extLst>
                <a:ext uri="{FF2B5EF4-FFF2-40B4-BE49-F238E27FC236}">
                  <a16:creationId xmlns:a16="http://schemas.microsoft.com/office/drawing/2014/main" id="{7C74C120-6B15-42AA-2ABF-B4D525E00D59}"/>
                </a:ext>
              </a:extLst>
            </p:cNvPr>
            <p:cNvSpPr>
              <a:spLocks noChangeArrowheads="1"/>
            </p:cNvSpPr>
            <p:nvPr/>
          </p:nvSpPr>
          <p:spPr bwMode="auto">
            <a:xfrm>
              <a:off x="8237452" y="7508207"/>
              <a:ext cx="496056" cy="496055"/>
            </a:xfrm>
            <a:prstGeom prst="ellipse">
              <a:avLst/>
            </a:prstGeom>
            <a:grp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16" name="Oval 117">
              <a:extLst>
                <a:ext uri="{FF2B5EF4-FFF2-40B4-BE49-F238E27FC236}">
                  <a16:creationId xmlns:a16="http://schemas.microsoft.com/office/drawing/2014/main" id="{6BE6C1AC-C20E-F2AC-141D-F49E8AE742DB}"/>
                </a:ext>
              </a:extLst>
            </p:cNvPr>
            <p:cNvSpPr>
              <a:spLocks noChangeArrowheads="1"/>
            </p:cNvSpPr>
            <p:nvPr/>
          </p:nvSpPr>
          <p:spPr bwMode="auto">
            <a:xfrm>
              <a:off x="8361466" y="7632221"/>
              <a:ext cx="248028" cy="243894"/>
            </a:xfrm>
            <a:prstGeom prst="ellipse">
              <a:avLst/>
            </a:prstGeom>
            <a:grpFill/>
            <a:ln>
              <a:noFill/>
            </a:ln>
          </p:spPr>
          <p:txBody>
            <a:bodyPr vert="horz" wrap="square" lIns="45720" tIns="22860" rIns="45720" bIns="22860" numCol="1" anchor="t" anchorCtr="0" compatLnSpc="1">
              <a:prstTxWarp prst="textNoShape">
                <a:avLst/>
              </a:prstTxWarp>
            </a:bodyPr>
            <a:lstStyle/>
            <a:p>
              <a:endParaRPr lang="en-US" sz="900" dirty="0"/>
            </a:p>
          </p:txBody>
        </p:sp>
      </p:grpSp>
      <p:cxnSp>
        <p:nvCxnSpPr>
          <p:cNvPr id="31" name="Elbow Connector 47">
            <a:extLst>
              <a:ext uri="{FF2B5EF4-FFF2-40B4-BE49-F238E27FC236}">
                <a16:creationId xmlns:a16="http://schemas.microsoft.com/office/drawing/2014/main" id="{6CDD0576-5528-1E15-5C59-21CB21611AE5}"/>
              </a:ext>
            </a:extLst>
          </p:cNvPr>
          <p:cNvCxnSpPr>
            <a:cxnSpLocks/>
          </p:cNvCxnSpPr>
          <p:nvPr/>
        </p:nvCxnSpPr>
        <p:spPr>
          <a:xfrm>
            <a:off x="2804345" y="3722319"/>
            <a:ext cx="2012229" cy="932652"/>
          </a:xfrm>
          <a:prstGeom prst="bentConnector3">
            <a:avLst>
              <a:gd name="adj1" fmla="val 50000"/>
            </a:avLst>
          </a:prstGeom>
          <a:ln>
            <a:solidFill>
              <a:srgbClr val="4E8B90"/>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A374FE9D-0211-EF94-0A4D-F0DF2DA3EA08}"/>
              </a:ext>
            </a:extLst>
          </p:cNvPr>
          <p:cNvGrpSpPr/>
          <p:nvPr/>
        </p:nvGrpSpPr>
        <p:grpSpPr>
          <a:xfrm>
            <a:off x="8370243" y="4152105"/>
            <a:ext cx="248028" cy="248028"/>
            <a:chOff x="8237452" y="7508207"/>
            <a:chExt cx="496056" cy="496055"/>
          </a:xfrm>
          <a:solidFill>
            <a:schemeClr val="accent3"/>
          </a:solidFill>
        </p:grpSpPr>
        <p:sp>
          <p:nvSpPr>
            <p:cNvPr id="33" name="Oval 116">
              <a:extLst>
                <a:ext uri="{FF2B5EF4-FFF2-40B4-BE49-F238E27FC236}">
                  <a16:creationId xmlns:a16="http://schemas.microsoft.com/office/drawing/2014/main" id="{9FF543E7-E501-4D47-2FA0-224E7BBE125B}"/>
                </a:ext>
              </a:extLst>
            </p:cNvPr>
            <p:cNvSpPr>
              <a:spLocks noChangeArrowheads="1"/>
            </p:cNvSpPr>
            <p:nvPr/>
          </p:nvSpPr>
          <p:spPr bwMode="auto">
            <a:xfrm>
              <a:off x="8237452" y="7508207"/>
              <a:ext cx="496056" cy="496055"/>
            </a:xfrm>
            <a:prstGeom prst="ellipse">
              <a:avLst/>
            </a:prstGeom>
            <a:grp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34" name="Oval 117">
              <a:extLst>
                <a:ext uri="{FF2B5EF4-FFF2-40B4-BE49-F238E27FC236}">
                  <a16:creationId xmlns:a16="http://schemas.microsoft.com/office/drawing/2014/main" id="{C722B1EB-C7C6-A6E9-DB9B-FD0DC09A668D}"/>
                </a:ext>
              </a:extLst>
            </p:cNvPr>
            <p:cNvSpPr>
              <a:spLocks noChangeArrowheads="1"/>
            </p:cNvSpPr>
            <p:nvPr/>
          </p:nvSpPr>
          <p:spPr bwMode="auto">
            <a:xfrm>
              <a:off x="8361466" y="7632221"/>
              <a:ext cx="248028" cy="243894"/>
            </a:xfrm>
            <a:prstGeom prst="ellipse">
              <a:avLst/>
            </a:prstGeom>
            <a:grpFill/>
            <a:ln>
              <a:noFill/>
            </a:ln>
          </p:spPr>
          <p:txBody>
            <a:bodyPr vert="horz" wrap="square" lIns="45720" tIns="22860" rIns="45720" bIns="22860" numCol="1" anchor="t" anchorCtr="0" compatLnSpc="1">
              <a:prstTxWarp prst="textNoShape">
                <a:avLst/>
              </a:prstTxWarp>
            </a:bodyPr>
            <a:lstStyle/>
            <a:p>
              <a:endParaRPr lang="en-US" sz="900" dirty="0"/>
            </a:p>
          </p:txBody>
        </p:sp>
      </p:grpSp>
      <p:cxnSp>
        <p:nvCxnSpPr>
          <p:cNvPr id="35" name="Elbow Connector 51">
            <a:extLst>
              <a:ext uri="{FF2B5EF4-FFF2-40B4-BE49-F238E27FC236}">
                <a16:creationId xmlns:a16="http://schemas.microsoft.com/office/drawing/2014/main" id="{93787399-B638-61F6-5EF2-D9664F02353D}"/>
              </a:ext>
            </a:extLst>
          </p:cNvPr>
          <p:cNvCxnSpPr>
            <a:cxnSpLocks/>
            <a:endCxn id="33" idx="6"/>
          </p:cNvCxnSpPr>
          <p:nvPr/>
        </p:nvCxnSpPr>
        <p:spPr>
          <a:xfrm rot="10800000">
            <a:off x="8618272" y="4276119"/>
            <a:ext cx="611631" cy="622668"/>
          </a:xfrm>
          <a:prstGeom prst="bentConnector3">
            <a:avLst>
              <a:gd name="adj1" fmla="val 50000"/>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40E925FB-205E-5AF5-8F3C-E7456F9562FB}"/>
              </a:ext>
            </a:extLst>
          </p:cNvPr>
          <p:cNvGrpSpPr/>
          <p:nvPr/>
        </p:nvGrpSpPr>
        <p:grpSpPr>
          <a:xfrm>
            <a:off x="6260379" y="2110682"/>
            <a:ext cx="248028" cy="248028"/>
            <a:chOff x="8237452" y="7508207"/>
            <a:chExt cx="496056" cy="496055"/>
          </a:xfrm>
          <a:solidFill>
            <a:schemeClr val="accent2">
              <a:lumMod val="75000"/>
            </a:schemeClr>
          </a:solidFill>
        </p:grpSpPr>
        <p:sp>
          <p:nvSpPr>
            <p:cNvPr id="37" name="Oval 116">
              <a:extLst>
                <a:ext uri="{FF2B5EF4-FFF2-40B4-BE49-F238E27FC236}">
                  <a16:creationId xmlns:a16="http://schemas.microsoft.com/office/drawing/2014/main" id="{E518891A-02F1-A85E-1ABC-D624F1D6F4C1}"/>
                </a:ext>
              </a:extLst>
            </p:cNvPr>
            <p:cNvSpPr>
              <a:spLocks noChangeArrowheads="1"/>
            </p:cNvSpPr>
            <p:nvPr/>
          </p:nvSpPr>
          <p:spPr bwMode="auto">
            <a:xfrm>
              <a:off x="8237452" y="7508207"/>
              <a:ext cx="496056" cy="496055"/>
            </a:xfrm>
            <a:prstGeom prst="ellipse">
              <a:avLst/>
            </a:prstGeom>
            <a:grpFill/>
            <a:ln>
              <a:noFill/>
            </a:ln>
          </p:spPr>
          <p:txBody>
            <a:bodyPr vert="horz" wrap="square" lIns="45720" tIns="22860" rIns="45720" bIns="22860" numCol="1" anchor="t" anchorCtr="0" compatLnSpc="1">
              <a:prstTxWarp prst="textNoShape">
                <a:avLst/>
              </a:prstTxWarp>
            </a:bodyPr>
            <a:lstStyle/>
            <a:p>
              <a:endParaRPr lang="en-US" sz="900" dirty="0"/>
            </a:p>
          </p:txBody>
        </p:sp>
        <p:sp>
          <p:nvSpPr>
            <p:cNvPr id="38" name="Oval 117">
              <a:extLst>
                <a:ext uri="{FF2B5EF4-FFF2-40B4-BE49-F238E27FC236}">
                  <a16:creationId xmlns:a16="http://schemas.microsoft.com/office/drawing/2014/main" id="{B1D6D039-854F-F0D2-E92D-3BFFCBFABBDA}"/>
                </a:ext>
              </a:extLst>
            </p:cNvPr>
            <p:cNvSpPr>
              <a:spLocks noChangeArrowheads="1"/>
            </p:cNvSpPr>
            <p:nvPr/>
          </p:nvSpPr>
          <p:spPr bwMode="auto">
            <a:xfrm>
              <a:off x="8361466" y="7632221"/>
              <a:ext cx="248028" cy="243894"/>
            </a:xfrm>
            <a:prstGeom prst="ellipse">
              <a:avLst/>
            </a:prstGeom>
            <a:grpFill/>
            <a:ln>
              <a:noFill/>
            </a:ln>
          </p:spPr>
          <p:txBody>
            <a:bodyPr vert="horz" wrap="square" lIns="45720" tIns="22860" rIns="45720" bIns="22860" numCol="1" anchor="t" anchorCtr="0" compatLnSpc="1">
              <a:prstTxWarp prst="textNoShape">
                <a:avLst/>
              </a:prstTxWarp>
            </a:bodyPr>
            <a:lstStyle/>
            <a:p>
              <a:endParaRPr lang="en-US" sz="900" dirty="0"/>
            </a:p>
          </p:txBody>
        </p:sp>
      </p:grpSp>
      <p:cxnSp>
        <p:nvCxnSpPr>
          <p:cNvPr id="39" name="Elbow Connector 55">
            <a:extLst>
              <a:ext uri="{FF2B5EF4-FFF2-40B4-BE49-F238E27FC236}">
                <a16:creationId xmlns:a16="http://schemas.microsoft.com/office/drawing/2014/main" id="{49249555-48BA-DB38-0F24-C2AB6AC29CAD}"/>
              </a:ext>
            </a:extLst>
          </p:cNvPr>
          <p:cNvCxnSpPr>
            <a:cxnSpLocks/>
            <a:endCxn id="37" idx="0"/>
          </p:cNvCxnSpPr>
          <p:nvPr/>
        </p:nvCxnSpPr>
        <p:spPr>
          <a:xfrm rot="10800000" flipV="1">
            <a:off x="6384394" y="1837772"/>
            <a:ext cx="1675403" cy="272910"/>
          </a:xfrm>
          <a:prstGeom prst="bentConnector2">
            <a:avLst/>
          </a:prstGeom>
          <a:ln>
            <a:solidFill>
              <a:srgbClr val="4E8B9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F929D32-4B95-D84D-11A8-9ACE8D1731E5}"/>
              </a:ext>
            </a:extLst>
          </p:cNvPr>
          <p:cNvSpPr txBox="1"/>
          <p:nvPr/>
        </p:nvSpPr>
        <p:spPr>
          <a:xfrm>
            <a:off x="8183812" y="1666450"/>
            <a:ext cx="3373156" cy="338554"/>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Appoint a registered agent</a:t>
            </a:r>
          </a:p>
        </p:txBody>
      </p:sp>
      <p:sp>
        <p:nvSpPr>
          <p:cNvPr id="44" name="TextBox 43">
            <a:extLst>
              <a:ext uri="{FF2B5EF4-FFF2-40B4-BE49-F238E27FC236}">
                <a16:creationId xmlns:a16="http://schemas.microsoft.com/office/drawing/2014/main" id="{E7EFCD8D-C49F-F63A-B4FC-8FB77ACA0890}"/>
              </a:ext>
            </a:extLst>
          </p:cNvPr>
          <p:cNvSpPr txBox="1"/>
          <p:nvPr/>
        </p:nvSpPr>
        <p:spPr>
          <a:xfrm>
            <a:off x="9360790" y="4606775"/>
            <a:ext cx="1726093" cy="584775"/>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File annual reports</a:t>
            </a:r>
          </a:p>
        </p:txBody>
      </p:sp>
      <p:sp>
        <p:nvSpPr>
          <p:cNvPr id="45" name="TextBox 44">
            <a:extLst>
              <a:ext uri="{FF2B5EF4-FFF2-40B4-BE49-F238E27FC236}">
                <a16:creationId xmlns:a16="http://schemas.microsoft.com/office/drawing/2014/main" id="{8D723995-B5E5-6CA7-0EB5-5E8B9C725DC6}"/>
              </a:ext>
            </a:extLst>
          </p:cNvPr>
          <p:cNvSpPr txBox="1"/>
          <p:nvPr/>
        </p:nvSpPr>
        <p:spPr>
          <a:xfrm>
            <a:off x="635033" y="3438602"/>
            <a:ext cx="2012229" cy="584775"/>
          </a:xfrm>
          <a:prstGeom prst="rect">
            <a:avLst/>
          </a:prstGeom>
          <a:noFill/>
        </p:spPr>
        <p:txBody>
          <a:bodyPr wrap="square">
            <a:spAutoFit/>
          </a:bodyPr>
          <a:lstStyle/>
          <a:p>
            <a:pPr algn="r"/>
            <a:r>
              <a:rPr lang="en-US" sz="1600" dirty="0">
                <a:solidFill>
                  <a:schemeClr val="tx1">
                    <a:lumMod val="65000"/>
                    <a:lumOff val="35000"/>
                  </a:schemeClr>
                </a:solidFill>
                <a:latin typeface="Roboto" panose="02000000000000000000" pitchFamily="2" charset="0"/>
                <a:ea typeface="Roboto" panose="02000000000000000000" pitchFamily="2" charset="0"/>
              </a:rPr>
              <a:t>Maintain business records</a:t>
            </a:r>
          </a:p>
        </p:txBody>
      </p:sp>
      <p:grpSp>
        <p:nvGrpSpPr>
          <p:cNvPr id="55" name="Group 54">
            <a:extLst>
              <a:ext uri="{FF2B5EF4-FFF2-40B4-BE49-F238E27FC236}">
                <a16:creationId xmlns:a16="http://schemas.microsoft.com/office/drawing/2014/main" id="{C8E41C98-E420-A590-8EF6-E8BFE51F5865}"/>
              </a:ext>
            </a:extLst>
          </p:cNvPr>
          <p:cNvGrpSpPr/>
          <p:nvPr/>
        </p:nvGrpSpPr>
        <p:grpSpPr>
          <a:xfrm>
            <a:off x="6322642" y="2879287"/>
            <a:ext cx="230828" cy="322874"/>
            <a:chOff x="2832037" y="1527043"/>
            <a:chExt cx="530905" cy="742611"/>
          </a:xfrm>
          <a:solidFill>
            <a:schemeClr val="accent2">
              <a:lumMod val="75000"/>
            </a:schemeClr>
          </a:solidFill>
        </p:grpSpPr>
        <p:sp>
          <p:nvSpPr>
            <p:cNvPr id="50" name="Freeform: Shape 49">
              <a:extLst>
                <a:ext uri="{FF2B5EF4-FFF2-40B4-BE49-F238E27FC236}">
                  <a16:creationId xmlns:a16="http://schemas.microsoft.com/office/drawing/2014/main" id="{C931235F-D7CF-7ED9-B255-A7FB8455BBBF}"/>
                </a:ext>
              </a:extLst>
            </p:cNvPr>
            <p:cNvSpPr/>
            <p:nvPr/>
          </p:nvSpPr>
          <p:spPr>
            <a:xfrm>
              <a:off x="2832037" y="1976200"/>
              <a:ext cx="530905" cy="293454"/>
            </a:xfrm>
            <a:custGeom>
              <a:avLst/>
              <a:gdLst>
                <a:gd name="connsiteX0" fmla="*/ 351013 w 530905"/>
                <a:gd name="connsiteY0" fmla="*/ 79995 h 293454"/>
                <a:gd name="connsiteX1" fmla="*/ 336019 w 530905"/>
                <a:gd name="connsiteY1" fmla="*/ 79995 h 293454"/>
                <a:gd name="connsiteX2" fmla="*/ 319276 w 530905"/>
                <a:gd name="connsiteY2" fmla="*/ 63252 h 293454"/>
                <a:gd name="connsiteX3" fmla="*/ 319276 w 530905"/>
                <a:gd name="connsiteY3" fmla="*/ 0 h 293454"/>
                <a:gd name="connsiteX4" fmla="*/ 265475 w 530905"/>
                <a:gd name="connsiteY4" fmla="*/ 9451 h 293454"/>
                <a:gd name="connsiteX5" fmla="*/ 211674 w 530905"/>
                <a:gd name="connsiteY5" fmla="*/ 0 h 293454"/>
                <a:gd name="connsiteX6" fmla="*/ 211674 w 530905"/>
                <a:gd name="connsiteY6" fmla="*/ 63252 h 293454"/>
                <a:gd name="connsiteX7" fmla="*/ 194931 w 530905"/>
                <a:gd name="connsiteY7" fmla="*/ 79995 h 293454"/>
                <a:gd name="connsiteX8" fmla="*/ 179937 w 530905"/>
                <a:gd name="connsiteY8" fmla="*/ 79995 h 293454"/>
                <a:gd name="connsiteX9" fmla="*/ 0 w 530905"/>
                <a:gd name="connsiteY9" fmla="*/ 259932 h 293454"/>
                <a:gd name="connsiteX10" fmla="*/ 0 w 530905"/>
                <a:gd name="connsiteY10" fmla="*/ 293455 h 293454"/>
                <a:gd name="connsiteX11" fmla="*/ 107604 w 530905"/>
                <a:gd name="connsiteY11" fmla="*/ 293455 h 293454"/>
                <a:gd name="connsiteX12" fmla="*/ 107604 w 530905"/>
                <a:gd name="connsiteY12" fmla="*/ 239617 h 293454"/>
                <a:gd name="connsiteX13" fmla="*/ 124347 w 530905"/>
                <a:gd name="connsiteY13" fmla="*/ 222874 h 293454"/>
                <a:gd name="connsiteX14" fmla="*/ 141090 w 530905"/>
                <a:gd name="connsiteY14" fmla="*/ 239617 h 293454"/>
                <a:gd name="connsiteX15" fmla="*/ 141090 w 530905"/>
                <a:gd name="connsiteY15" fmla="*/ 293418 h 293454"/>
                <a:gd name="connsiteX16" fmla="*/ 389778 w 530905"/>
                <a:gd name="connsiteY16" fmla="*/ 293418 h 293454"/>
                <a:gd name="connsiteX17" fmla="*/ 389815 w 530905"/>
                <a:gd name="connsiteY17" fmla="*/ 239617 h 293454"/>
                <a:gd name="connsiteX18" fmla="*/ 406559 w 530905"/>
                <a:gd name="connsiteY18" fmla="*/ 222874 h 293454"/>
                <a:gd name="connsiteX19" fmla="*/ 423302 w 530905"/>
                <a:gd name="connsiteY19" fmla="*/ 239617 h 293454"/>
                <a:gd name="connsiteX20" fmla="*/ 423302 w 530905"/>
                <a:gd name="connsiteY20" fmla="*/ 293418 h 293454"/>
                <a:gd name="connsiteX21" fmla="*/ 530906 w 530905"/>
                <a:gd name="connsiteY21" fmla="*/ 293418 h 293454"/>
                <a:gd name="connsiteX22" fmla="*/ 530906 w 530905"/>
                <a:gd name="connsiteY22" fmla="*/ 259894 h 293454"/>
                <a:gd name="connsiteX23" fmla="*/ 351007 w 530905"/>
                <a:gd name="connsiteY23" fmla="*/ 79996 h 29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0905" h="293454">
                  <a:moveTo>
                    <a:pt x="351013" y="79995"/>
                  </a:moveTo>
                  <a:lnTo>
                    <a:pt x="336019" y="79995"/>
                  </a:lnTo>
                  <a:cubicBezTo>
                    <a:pt x="326755" y="79995"/>
                    <a:pt x="319276" y="72479"/>
                    <a:pt x="319276" y="63252"/>
                  </a:cubicBezTo>
                  <a:lnTo>
                    <a:pt x="319276" y="0"/>
                  </a:lnTo>
                  <a:cubicBezTo>
                    <a:pt x="302496" y="6102"/>
                    <a:pt x="284376" y="9451"/>
                    <a:pt x="265475" y="9451"/>
                  </a:cubicBezTo>
                  <a:cubicBezTo>
                    <a:pt x="246611" y="9451"/>
                    <a:pt x="228491" y="6102"/>
                    <a:pt x="211674" y="0"/>
                  </a:cubicBezTo>
                  <a:lnTo>
                    <a:pt x="211674" y="63252"/>
                  </a:lnTo>
                  <a:cubicBezTo>
                    <a:pt x="211674" y="72516"/>
                    <a:pt x="204158" y="79995"/>
                    <a:pt x="194931" y="79995"/>
                  </a:cubicBezTo>
                  <a:lnTo>
                    <a:pt x="179937" y="79995"/>
                  </a:lnTo>
                  <a:cubicBezTo>
                    <a:pt x="80743" y="79995"/>
                    <a:pt x="0" y="160697"/>
                    <a:pt x="0" y="259932"/>
                  </a:cubicBezTo>
                  <a:lnTo>
                    <a:pt x="0" y="293455"/>
                  </a:lnTo>
                  <a:lnTo>
                    <a:pt x="107604" y="293455"/>
                  </a:lnTo>
                  <a:lnTo>
                    <a:pt x="107604" y="239617"/>
                  </a:lnTo>
                  <a:cubicBezTo>
                    <a:pt x="107604" y="230352"/>
                    <a:pt x="115120" y="222874"/>
                    <a:pt x="124347" y="222874"/>
                  </a:cubicBezTo>
                  <a:cubicBezTo>
                    <a:pt x="133612" y="222874"/>
                    <a:pt x="141090" y="230389"/>
                    <a:pt x="141090" y="239617"/>
                  </a:cubicBezTo>
                  <a:lnTo>
                    <a:pt x="141090" y="293418"/>
                  </a:lnTo>
                  <a:lnTo>
                    <a:pt x="389778" y="293418"/>
                  </a:lnTo>
                  <a:lnTo>
                    <a:pt x="389815" y="239617"/>
                  </a:lnTo>
                  <a:cubicBezTo>
                    <a:pt x="389815" y="230352"/>
                    <a:pt x="397331" y="222874"/>
                    <a:pt x="406559" y="222874"/>
                  </a:cubicBezTo>
                  <a:cubicBezTo>
                    <a:pt x="415823" y="222874"/>
                    <a:pt x="423302" y="230389"/>
                    <a:pt x="423302" y="239617"/>
                  </a:cubicBezTo>
                  <a:lnTo>
                    <a:pt x="423302" y="293418"/>
                  </a:lnTo>
                  <a:lnTo>
                    <a:pt x="530906" y="293418"/>
                  </a:lnTo>
                  <a:lnTo>
                    <a:pt x="530906" y="259894"/>
                  </a:lnTo>
                  <a:cubicBezTo>
                    <a:pt x="530943" y="160701"/>
                    <a:pt x="450240" y="79996"/>
                    <a:pt x="351007" y="79996"/>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D061976-3605-94D9-E4F6-76BE090DC493}"/>
                </a:ext>
              </a:extLst>
            </p:cNvPr>
            <p:cNvSpPr/>
            <p:nvPr/>
          </p:nvSpPr>
          <p:spPr>
            <a:xfrm>
              <a:off x="2867315" y="1527043"/>
              <a:ext cx="354549" cy="142875"/>
            </a:xfrm>
            <a:custGeom>
              <a:avLst/>
              <a:gdLst>
                <a:gd name="connsiteX0" fmla="*/ 354549 w 354549"/>
                <a:gd name="connsiteY0" fmla="*/ 142875 h 142875"/>
                <a:gd name="connsiteX1" fmla="*/ 354549 w 354549"/>
                <a:gd name="connsiteY1" fmla="*/ 132569 h 142875"/>
                <a:gd name="connsiteX2" fmla="*/ 221980 w 354549"/>
                <a:gd name="connsiteY2" fmla="*/ 0 h 142875"/>
                <a:gd name="connsiteX3" fmla="*/ 0 w 354549"/>
                <a:gd name="connsiteY3" fmla="*/ 0 h 142875"/>
                <a:gd name="connsiteX4" fmla="*/ 0 w 354549"/>
                <a:gd name="connsiteY4" fmla="*/ 10306 h 142875"/>
                <a:gd name="connsiteX5" fmla="*/ 132569 w 354549"/>
                <a:gd name="connsiteY5"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549" h="142875">
                  <a:moveTo>
                    <a:pt x="354549" y="142875"/>
                  </a:moveTo>
                  <a:lnTo>
                    <a:pt x="354549" y="132569"/>
                  </a:lnTo>
                  <a:cubicBezTo>
                    <a:pt x="354549" y="59457"/>
                    <a:pt x="295055" y="0"/>
                    <a:pt x="221980" y="0"/>
                  </a:cubicBezTo>
                  <a:lnTo>
                    <a:pt x="0" y="0"/>
                  </a:lnTo>
                  <a:lnTo>
                    <a:pt x="0" y="10306"/>
                  </a:lnTo>
                  <a:cubicBezTo>
                    <a:pt x="0" y="83418"/>
                    <a:pt x="59494" y="142875"/>
                    <a:pt x="132569" y="142875"/>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88C9C1F-D5B5-7BBF-9857-7F7D8CF9C3C1}"/>
                </a:ext>
              </a:extLst>
            </p:cNvPr>
            <p:cNvSpPr/>
            <p:nvPr/>
          </p:nvSpPr>
          <p:spPr>
            <a:xfrm>
              <a:off x="2973172" y="1703393"/>
              <a:ext cx="248693" cy="248735"/>
            </a:xfrm>
            <a:custGeom>
              <a:avLst/>
              <a:gdLst>
                <a:gd name="connsiteX0" fmla="*/ 124344 w 248693"/>
                <a:gd name="connsiteY0" fmla="*/ 248732 h 248735"/>
                <a:gd name="connsiteX1" fmla="*/ 237234 w 248693"/>
                <a:gd name="connsiteY1" fmla="*/ 176401 h 248735"/>
                <a:gd name="connsiteX2" fmla="*/ 159621 w 248693"/>
                <a:gd name="connsiteY2" fmla="*/ 176401 h 248735"/>
                <a:gd name="connsiteX3" fmla="*/ 142878 w 248693"/>
                <a:gd name="connsiteY3" fmla="*/ 159658 h 248735"/>
                <a:gd name="connsiteX4" fmla="*/ 159621 w 248693"/>
                <a:gd name="connsiteY4" fmla="*/ 142915 h 248735"/>
                <a:gd name="connsiteX5" fmla="*/ 247317 w 248693"/>
                <a:gd name="connsiteY5" fmla="*/ 142915 h 248735"/>
                <a:gd name="connsiteX6" fmla="*/ 248694 w 248693"/>
                <a:gd name="connsiteY6" fmla="*/ 124386 h 248735"/>
                <a:gd name="connsiteX7" fmla="*/ 248694 w 248693"/>
                <a:gd name="connsiteY7" fmla="*/ 37 h 248735"/>
                <a:gd name="connsiteX8" fmla="*/ 26752 w 248693"/>
                <a:gd name="connsiteY8" fmla="*/ 0 h 248735"/>
                <a:gd name="connsiteX9" fmla="*/ 0 w 248693"/>
                <a:gd name="connsiteY9" fmla="*/ 0 h 248735"/>
                <a:gd name="connsiteX10" fmla="*/ 0 w 248693"/>
                <a:gd name="connsiteY10" fmla="*/ 124387 h 248735"/>
                <a:gd name="connsiteX11" fmla="*/ 124349 w 248693"/>
                <a:gd name="connsiteY11" fmla="*/ 248736 h 24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693" h="248735">
                  <a:moveTo>
                    <a:pt x="124344" y="248732"/>
                  </a:moveTo>
                  <a:cubicBezTo>
                    <a:pt x="174350" y="248732"/>
                    <a:pt x="217510" y="219041"/>
                    <a:pt x="237234" y="176401"/>
                  </a:cubicBezTo>
                  <a:lnTo>
                    <a:pt x="159621" y="176401"/>
                  </a:lnTo>
                  <a:cubicBezTo>
                    <a:pt x="150356" y="176401"/>
                    <a:pt x="142878" y="168885"/>
                    <a:pt x="142878" y="159658"/>
                  </a:cubicBezTo>
                  <a:cubicBezTo>
                    <a:pt x="142878" y="150394"/>
                    <a:pt x="150393" y="142915"/>
                    <a:pt x="159621" y="142915"/>
                  </a:cubicBezTo>
                  <a:lnTo>
                    <a:pt x="247317" y="142915"/>
                  </a:lnTo>
                  <a:cubicBezTo>
                    <a:pt x="248210" y="136888"/>
                    <a:pt x="248694" y="130674"/>
                    <a:pt x="248694" y="124386"/>
                  </a:cubicBezTo>
                  <a:lnTo>
                    <a:pt x="248694" y="37"/>
                  </a:lnTo>
                  <a:lnTo>
                    <a:pt x="26752" y="0"/>
                  </a:lnTo>
                  <a:lnTo>
                    <a:pt x="0" y="0"/>
                  </a:lnTo>
                  <a:lnTo>
                    <a:pt x="0" y="124387"/>
                  </a:lnTo>
                  <a:cubicBezTo>
                    <a:pt x="0" y="192959"/>
                    <a:pt x="55774" y="248736"/>
                    <a:pt x="124349" y="248736"/>
                  </a:cubicBezTo>
                  <a:close/>
                </a:path>
              </a:pathLst>
            </a:custGeom>
            <a:grpFill/>
            <a:ln w="9525" cap="flat">
              <a:noFill/>
              <a:prstDash val="solid"/>
              <a:miter/>
            </a:ln>
          </p:spPr>
          <p:txBody>
            <a:bodyPr rtlCol="0" anchor="ctr"/>
            <a:lstStyle/>
            <a:p>
              <a:endParaRPr lang="en-US"/>
            </a:p>
          </p:txBody>
        </p:sp>
      </p:grpSp>
      <p:sp>
        <p:nvSpPr>
          <p:cNvPr id="56" name="Freeform: Shape 55">
            <a:extLst>
              <a:ext uri="{FF2B5EF4-FFF2-40B4-BE49-F238E27FC236}">
                <a16:creationId xmlns:a16="http://schemas.microsoft.com/office/drawing/2014/main" id="{2ED2966C-C3F9-5CBB-C0D3-D89442B7529D}"/>
              </a:ext>
            </a:extLst>
          </p:cNvPr>
          <p:cNvSpPr/>
          <p:nvPr/>
        </p:nvSpPr>
        <p:spPr>
          <a:xfrm>
            <a:off x="7508711" y="3738891"/>
            <a:ext cx="289360" cy="360529"/>
          </a:xfrm>
          <a:custGeom>
            <a:avLst/>
            <a:gdLst>
              <a:gd name="connsiteX0" fmla="*/ 384103 w 458683"/>
              <a:gd name="connsiteY0" fmla="*/ 111824 h 571500"/>
              <a:gd name="connsiteX1" fmla="*/ 346860 w 458683"/>
              <a:gd name="connsiteY1" fmla="*/ 74581 h 571500"/>
              <a:gd name="connsiteX2" fmla="*/ 346860 w 458683"/>
              <a:gd name="connsiteY2" fmla="*/ 0 h 571500"/>
              <a:gd name="connsiteX3" fmla="*/ 36250 w 458683"/>
              <a:gd name="connsiteY3" fmla="*/ 0 h 571500"/>
              <a:gd name="connsiteX4" fmla="*/ 36250 w 458683"/>
              <a:gd name="connsiteY4" fmla="*/ 49720 h 571500"/>
              <a:gd name="connsiteX5" fmla="*/ 11389 w 458683"/>
              <a:gd name="connsiteY5" fmla="*/ 49720 h 571500"/>
              <a:gd name="connsiteX6" fmla="*/ 48 w 458683"/>
              <a:gd name="connsiteY6" fmla="*/ 63240 h 571500"/>
              <a:gd name="connsiteX7" fmla="*/ 11389 w 458683"/>
              <a:gd name="connsiteY7" fmla="*/ 74581 h 571500"/>
              <a:gd name="connsiteX8" fmla="*/ 61205 w 458683"/>
              <a:gd name="connsiteY8" fmla="*/ 74581 h 571500"/>
              <a:gd name="connsiteX9" fmla="*/ 73588 w 458683"/>
              <a:gd name="connsiteY9" fmla="*/ 86963 h 571500"/>
              <a:gd name="connsiteX10" fmla="*/ 61205 w 458683"/>
              <a:gd name="connsiteY10" fmla="*/ 99346 h 571500"/>
              <a:gd name="connsiteX11" fmla="*/ 36250 w 458683"/>
              <a:gd name="connsiteY11" fmla="*/ 99346 h 571500"/>
              <a:gd name="connsiteX12" fmla="*/ 36250 w 458683"/>
              <a:gd name="connsiteY12" fmla="*/ 124301 h 571500"/>
              <a:gd name="connsiteX13" fmla="*/ 11389 w 458683"/>
              <a:gd name="connsiteY13" fmla="*/ 124301 h 571500"/>
              <a:gd name="connsiteX14" fmla="*/ 48 w 458683"/>
              <a:gd name="connsiteY14" fmla="*/ 137821 h 571500"/>
              <a:gd name="connsiteX15" fmla="*/ 11389 w 458683"/>
              <a:gd name="connsiteY15" fmla="*/ 149162 h 571500"/>
              <a:gd name="connsiteX16" fmla="*/ 61205 w 458683"/>
              <a:gd name="connsiteY16" fmla="*/ 149162 h 571500"/>
              <a:gd name="connsiteX17" fmla="*/ 72546 w 458683"/>
              <a:gd name="connsiteY17" fmla="*/ 162681 h 571500"/>
              <a:gd name="connsiteX18" fmla="*/ 61205 w 458683"/>
              <a:gd name="connsiteY18" fmla="*/ 174022 h 571500"/>
              <a:gd name="connsiteX19" fmla="*/ 36250 w 458683"/>
              <a:gd name="connsiteY19" fmla="*/ 174022 h 571500"/>
              <a:gd name="connsiteX20" fmla="*/ 36250 w 458683"/>
              <a:gd name="connsiteY20" fmla="*/ 198882 h 571500"/>
              <a:gd name="connsiteX21" fmla="*/ 11389 w 458683"/>
              <a:gd name="connsiteY21" fmla="*/ 198882 h 571500"/>
              <a:gd name="connsiteX22" fmla="*/ 48 w 458683"/>
              <a:gd name="connsiteY22" fmla="*/ 212401 h 571500"/>
              <a:gd name="connsiteX23" fmla="*/ 11389 w 458683"/>
              <a:gd name="connsiteY23" fmla="*/ 223742 h 571500"/>
              <a:gd name="connsiteX24" fmla="*/ 61205 w 458683"/>
              <a:gd name="connsiteY24" fmla="*/ 223742 h 571500"/>
              <a:gd name="connsiteX25" fmla="*/ 72546 w 458683"/>
              <a:gd name="connsiteY25" fmla="*/ 237262 h 571500"/>
              <a:gd name="connsiteX26" fmla="*/ 61205 w 458683"/>
              <a:gd name="connsiteY26" fmla="*/ 248603 h 571500"/>
              <a:gd name="connsiteX27" fmla="*/ 36250 w 458683"/>
              <a:gd name="connsiteY27" fmla="*/ 248603 h 571500"/>
              <a:gd name="connsiteX28" fmla="*/ 36250 w 458683"/>
              <a:gd name="connsiteY28" fmla="*/ 273368 h 571500"/>
              <a:gd name="connsiteX29" fmla="*/ 11389 w 458683"/>
              <a:gd name="connsiteY29" fmla="*/ 273368 h 571500"/>
              <a:gd name="connsiteX30" fmla="*/ 48 w 458683"/>
              <a:gd name="connsiteY30" fmla="*/ 286887 h 571500"/>
              <a:gd name="connsiteX31" fmla="*/ 11389 w 458683"/>
              <a:gd name="connsiteY31" fmla="*/ 298228 h 571500"/>
              <a:gd name="connsiteX32" fmla="*/ 61205 w 458683"/>
              <a:gd name="connsiteY32" fmla="*/ 298228 h 571500"/>
              <a:gd name="connsiteX33" fmla="*/ 73588 w 458683"/>
              <a:gd name="connsiteY33" fmla="*/ 310610 h 571500"/>
              <a:gd name="connsiteX34" fmla="*/ 61205 w 458683"/>
              <a:gd name="connsiteY34" fmla="*/ 322993 h 571500"/>
              <a:gd name="connsiteX35" fmla="*/ 36250 w 458683"/>
              <a:gd name="connsiteY35" fmla="*/ 322993 h 571500"/>
              <a:gd name="connsiteX36" fmla="*/ 36250 w 458683"/>
              <a:gd name="connsiteY36" fmla="*/ 347853 h 571500"/>
              <a:gd name="connsiteX37" fmla="*/ 11389 w 458683"/>
              <a:gd name="connsiteY37" fmla="*/ 347853 h 571500"/>
              <a:gd name="connsiteX38" fmla="*/ 48 w 458683"/>
              <a:gd name="connsiteY38" fmla="*/ 361372 h 571500"/>
              <a:gd name="connsiteX39" fmla="*/ 11389 w 458683"/>
              <a:gd name="connsiteY39" fmla="*/ 372713 h 571500"/>
              <a:gd name="connsiteX40" fmla="*/ 61205 w 458683"/>
              <a:gd name="connsiteY40" fmla="*/ 372713 h 571500"/>
              <a:gd name="connsiteX41" fmla="*/ 74724 w 458683"/>
              <a:gd name="connsiteY41" fmla="*/ 384054 h 571500"/>
              <a:gd name="connsiteX42" fmla="*/ 63383 w 458683"/>
              <a:gd name="connsiteY42" fmla="*/ 397574 h 571500"/>
              <a:gd name="connsiteX43" fmla="*/ 61205 w 458683"/>
              <a:gd name="connsiteY43" fmla="*/ 397574 h 571500"/>
              <a:gd name="connsiteX44" fmla="*/ 36250 w 458683"/>
              <a:gd name="connsiteY44" fmla="*/ 397574 h 571500"/>
              <a:gd name="connsiteX45" fmla="*/ 36250 w 458683"/>
              <a:gd name="connsiteY45" fmla="*/ 422434 h 571500"/>
              <a:gd name="connsiteX46" fmla="*/ 11389 w 458683"/>
              <a:gd name="connsiteY46" fmla="*/ 422434 h 571500"/>
              <a:gd name="connsiteX47" fmla="*/ 48 w 458683"/>
              <a:gd name="connsiteY47" fmla="*/ 435953 h 571500"/>
              <a:gd name="connsiteX48" fmla="*/ 11389 w 458683"/>
              <a:gd name="connsiteY48" fmla="*/ 447294 h 571500"/>
              <a:gd name="connsiteX49" fmla="*/ 61205 w 458683"/>
              <a:gd name="connsiteY49" fmla="*/ 447294 h 571500"/>
              <a:gd name="connsiteX50" fmla="*/ 72546 w 458683"/>
              <a:gd name="connsiteY50" fmla="*/ 460813 h 571500"/>
              <a:gd name="connsiteX51" fmla="*/ 61205 w 458683"/>
              <a:gd name="connsiteY51" fmla="*/ 472154 h 571500"/>
              <a:gd name="connsiteX52" fmla="*/ 36250 w 458683"/>
              <a:gd name="connsiteY52" fmla="*/ 472154 h 571500"/>
              <a:gd name="connsiteX53" fmla="*/ 36250 w 458683"/>
              <a:gd name="connsiteY53" fmla="*/ 497015 h 571500"/>
              <a:gd name="connsiteX54" fmla="*/ 11389 w 458683"/>
              <a:gd name="connsiteY54" fmla="*/ 497015 h 571500"/>
              <a:gd name="connsiteX55" fmla="*/ 48 w 458683"/>
              <a:gd name="connsiteY55" fmla="*/ 510534 h 571500"/>
              <a:gd name="connsiteX56" fmla="*/ 11389 w 458683"/>
              <a:gd name="connsiteY56" fmla="*/ 521875 h 571500"/>
              <a:gd name="connsiteX57" fmla="*/ 61205 w 458683"/>
              <a:gd name="connsiteY57" fmla="*/ 521875 h 571500"/>
              <a:gd name="connsiteX58" fmla="*/ 72546 w 458683"/>
              <a:gd name="connsiteY58" fmla="*/ 535394 h 571500"/>
              <a:gd name="connsiteX59" fmla="*/ 61205 w 458683"/>
              <a:gd name="connsiteY59" fmla="*/ 546735 h 571500"/>
              <a:gd name="connsiteX60" fmla="*/ 36250 w 458683"/>
              <a:gd name="connsiteY60" fmla="*/ 546735 h 571500"/>
              <a:gd name="connsiteX61" fmla="*/ 36250 w 458683"/>
              <a:gd name="connsiteY61" fmla="*/ 571500 h 571500"/>
              <a:gd name="connsiteX62" fmla="*/ 458683 w 458683"/>
              <a:gd name="connsiteY62" fmla="*/ 571500 h 571500"/>
              <a:gd name="connsiteX63" fmla="*/ 458683 w 458683"/>
              <a:gd name="connsiteY63" fmla="*/ 111824 h 571500"/>
              <a:gd name="connsiteX64" fmla="*/ 272374 w 458683"/>
              <a:gd name="connsiteY64" fmla="*/ 136684 h 571500"/>
              <a:gd name="connsiteX65" fmla="*/ 322000 w 458683"/>
              <a:gd name="connsiteY65" fmla="*/ 136684 h 571500"/>
              <a:gd name="connsiteX66" fmla="*/ 335519 w 458683"/>
              <a:gd name="connsiteY66" fmla="*/ 148025 h 571500"/>
              <a:gd name="connsiteX67" fmla="*/ 324178 w 458683"/>
              <a:gd name="connsiteY67" fmla="*/ 161544 h 571500"/>
              <a:gd name="connsiteX68" fmla="*/ 322000 w 458683"/>
              <a:gd name="connsiteY68" fmla="*/ 161544 h 571500"/>
              <a:gd name="connsiteX69" fmla="*/ 272374 w 458683"/>
              <a:gd name="connsiteY69" fmla="*/ 161544 h 571500"/>
              <a:gd name="connsiteX70" fmla="*/ 258855 w 458683"/>
              <a:gd name="connsiteY70" fmla="*/ 150203 h 571500"/>
              <a:gd name="connsiteX71" fmla="*/ 270196 w 458683"/>
              <a:gd name="connsiteY71" fmla="*/ 136684 h 571500"/>
              <a:gd name="connsiteX72" fmla="*/ 272374 w 458683"/>
              <a:gd name="connsiteY72" fmla="*/ 136684 h 571500"/>
              <a:gd name="connsiteX73" fmla="*/ 222654 w 458683"/>
              <a:gd name="connsiteY73" fmla="*/ 496919 h 571500"/>
              <a:gd name="connsiteX74" fmla="*/ 210182 w 458683"/>
              <a:gd name="connsiteY74" fmla="*/ 509403 h 571500"/>
              <a:gd name="connsiteX75" fmla="*/ 209795 w 458683"/>
              <a:gd name="connsiteY75" fmla="*/ 509397 h 571500"/>
              <a:gd name="connsiteX76" fmla="*/ 135691 w 458683"/>
              <a:gd name="connsiteY76" fmla="*/ 509397 h 571500"/>
              <a:gd name="connsiteX77" fmla="*/ 123213 w 458683"/>
              <a:gd name="connsiteY77" fmla="*/ 496919 h 571500"/>
              <a:gd name="connsiteX78" fmla="*/ 123213 w 458683"/>
              <a:gd name="connsiteY78" fmla="*/ 422434 h 571500"/>
              <a:gd name="connsiteX79" fmla="*/ 135304 w 458683"/>
              <a:gd name="connsiteY79" fmla="*/ 409581 h 571500"/>
              <a:gd name="connsiteX80" fmla="*/ 135691 w 458683"/>
              <a:gd name="connsiteY80" fmla="*/ 409575 h 571500"/>
              <a:gd name="connsiteX81" fmla="*/ 209795 w 458683"/>
              <a:gd name="connsiteY81" fmla="*/ 409575 h 571500"/>
              <a:gd name="connsiteX82" fmla="*/ 222273 w 458683"/>
              <a:gd name="connsiteY82" fmla="*/ 422053 h 571500"/>
              <a:gd name="connsiteX83" fmla="*/ 222654 w 458683"/>
              <a:gd name="connsiteY83" fmla="*/ 347853 h 571500"/>
              <a:gd name="connsiteX84" fmla="*/ 210182 w 458683"/>
              <a:gd name="connsiteY84" fmla="*/ 360337 h 571500"/>
              <a:gd name="connsiteX85" fmla="*/ 209795 w 458683"/>
              <a:gd name="connsiteY85" fmla="*/ 360331 h 571500"/>
              <a:gd name="connsiteX86" fmla="*/ 135691 w 458683"/>
              <a:gd name="connsiteY86" fmla="*/ 360331 h 571500"/>
              <a:gd name="connsiteX87" fmla="*/ 123213 w 458683"/>
              <a:gd name="connsiteY87" fmla="*/ 347853 h 571500"/>
              <a:gd name="connsiteX88" fmla="*/ 123213 w 458683"/>
              <a:gd name="connsiteY88" fmla="*/ 273368 h 571500"/>
              <a:gd name="connsiteX89" fmla="*/ 135691 w 458683"/>
              <a:gd name="connsiteY89" fmla="*/ 260890 h 571500"/>
              <a:gd name="connsiteX90" fmla="*/ 209795 w 458683"/>
              <a:gd name="connsiteY90" fmla="*/ 260890 h 571500"/>
              <a:gd name="connsiteX91" fmla="*/ 222273 w 458683"/>
              <a:gd name="connsiteY91" fmla="*/ 273368 h 571500"/>
              <a:gd name="connsiteX92" fmla="*/ 219320 w 458683"/>
              <a:gd name="connsiteY92" fmla="*/ 157925 h 571500"/>
              <a:gd name="connsiteX93" fmla="*/ 169314 w 458683"/>
              <a:gd name="connsiteY93" fmla="*/ 207645 h 571500"/>
              <a:gd name="connsiteX94" fmla="*/ 160551 w 458683"/>
              <a:gd name="connsiteY94" fmla="*/ 211169 h 571500"/>
              <a:gd name="connsiteX95" fmla="*/ 151693 w 458683"/>
              <a:gd name="connsiteY95" fmla="*/ 207645 h 571500"/>
              <a:gd name="connsiteX96" fmla="*/ 126832 w 458683"/>
              <a:gd name="connsiteY96" fmla="*/ 182785 h 571500"/>
              <a:gd name="connsiteX97" fmla="*/ 126880 w 458683"/>
              <a:gd name="connsiteY97" fmla="*/ 165211 h 571500"/>
              <a:gd name="connsiteX98" fmla="*/ 144454 w 458683"/>
              <a:gd name="connsiteY98" fmla="*/ 165259 h 571500"/>
              <a:gd name="connsiteX99" fmla="*/ 160551 w 458683"/>
              <a:gd name="connsiteY99" fmla="*/ 180975 h 571500"/>
              <a:gd name="connsiteX100" fmla="*/ 201413 w 458683"/>
              <a:gd name="connsiteY100" fmla="*/ 140113 h 571500"/>
              <a:gd name="connsiteX101" fmla="*/ 219272 w 458683"/>
              <a:gd name="connsiteY101" fmla="*/ 140065 h 571500"/>
              <a:gd name="connsiteX102" fmla="*/ 219320 w 458683"/>
              <a:gd name="connsiteY102" fmla="*/ 157925 h 571500"/>
              <a:gd name="connsiteX103" fmla="*/ 396580 w 458683"/>
              <a:gd name="connsiteY103" fmla="*/ 496919 h 571500"/>
              <a:gd name="connsiteX104" fmla="*/ 272755 w 458683"/>
              <a:gd name="connsiteY104" fmla="*/ 496919 h 571500"/>
              <a:gd name="connsiteX105" fmla="*/ 260373 w 458683"/>
              <a:gd name="connsiteY105" fmla="*/ 484537 h 571500"/>
              <a:gd name="connsiteX106" fmla="*/ 272755 w 458683"/>
              <a:gd name="connsiteY106" fmla="*/ 472154 h 571500"/>
              <a:gd name="connsiteX107" fmla="*/ 396580 w 458683"/>
              <a:gd name="connsiteY107" fmla="*/ 472154 h 571500"/>
              <a:gd name="connsiteX108" fmla="*/ 408963 w 458683"/>
              <a:gd name="connsiteY108" fmla="*/ 484537 h 571500"/>
              <a:gd name="connsiteX109" fmla="*/ 396580 w 458683"/>
              <a:gd name="connsiteY109" fmla="*/ 496919 h 571500"/>
              <a:gd name="connsiteX110" fmla="*/ 259897 w 458683"/>
              <a:gd name="connsiteY110" fmla="*/ 434816 h 571500"/>
              <a:gd name="connsiteX111" fmla="*/ 272374 w 458683"/>
              <a:gd name="connsiteY111" fmla="*/ 422434 h 571500"/>
              <a:gd name="connsiteX112" fmla="*/ 322000 w 458683"/>
              <a:gd name="connsiteY112" fmla="*/ 422434 h 571500"/>
              <a:gd name="connsiteX113" fmla="*/ 335519 w 458683"/>
              <a:gd name="connsiteY113" fmla="*/ 433775 h 571500"/>
              <a:gd name="connsiteX114" fmla="*/ 324178 w 458683"/>
              <a:gd name="connsiteY114" fmla="*/ 447294 h 571500"/>
              <a:gd name="connsiteX115" fmla="*/ 322000 w 458683"/>
              <a:gd name="connsiteY115" fmla="*/ 447294 h 571500"/>
              <a:gd name="connsiteX116" fmla="*/ 272374 w 458683"/>
              <a:gd name="connsiteY116" fmla="*/ 447294 h 571500"/>
              <a:gd name="connsiteX117" fmla="*/ 259897 w 458683"/>
              <a:gd name="connsiteY117" fmla="*/ 434816 h 571500"/>
              <a:gd name="connsiteX118" fmla="*/ 396580 w 458683"/>
              <a:gd name="connsiteY118" fmla="*/ 347853 h 571500"/>
              <a:gd name="connsiteX119" fmla="*/ 272755 w 458683"/>
              <a:gd name="connsiteY119" fmla="*/ 347853 h 571500"/>
              <a:gd name="connsiteX120" fmla="*/ 259236 w 458683"/>
              <a:gd name="connsiteY120" fmla="*/ 336512 h 571500"/>
              <a:gd name="connsiteX121" fmla="*/ 270577 w 458683"/>
              <a:gd name="connsiteY121" fmla="*/ 322993 h 571500"/>
              <a:gd name="connsiteX122" fmla="*/ 272755 w 458683"/>
              <a:gd name="connsiteY122" fmla="*/ 322993 h 571500"/>
              <a:gd name="connsiteX123" fmla="*/ 396580 w 458683"/>
              <a:gd name="connsiteY123" fmla="*/ 322993 h 571500"/>
              <a:gd name="connsiteX124" fmla="*/ 407921 w 458683"/>
              <a:gd name="connsiteY124" fmla="*/ 336512 h 571500"/>
              <a:gd name="connsiteX125" fmla="*/ 396580 w 458683"/>
              <a:gd name="connsiteY125" fmla="*/ 347853 h 571500"/>
              <a:gd name="connsiteX126" fmla="*/ 259897 w 458683"/>
              <a:gd name="connsiteY126" fmla="*/ 285750 h 571500"/>
              <a:gd name="connsiteX127" fmla="*/ 272374 w 458683"/>
              <a:gd name="connsiteY127" fmla="*/ 273368 h 571500"/>
              <a:gd name="connsiteX128" fmla="*/ 322000 w 458683"/>
              <a:gd name="connsiteY128" fmla="*/ 273368 h 571500"/>
              <a:gd name="connsiteX129" fmla="*/ 334382 w 458683"/>
              <a:gd name="connsiteY129" fmla="*/ 285750 h 571500"/>
              <a:gd name="connsiteX130" fmla="*/ 322000 w 458683"/>
              <a:gd name="connsiteY130" fmla="*/ 298133 h 571500"/>
              <a:gd name="connsiteX131" fmla="*/ 272374 w 458683"/>
              <a:gd name="connsiteY131" fmla="*/ 298133 h 571500"/>
              <a:gd name="connsiteX132" fmla="*/ 259897 w 458683"/>
              <a:gd name="connsiteY132" fmla="*/ 285750 h 571500"/>
              <a:gd name="connsiteX133" fmla="*/ 396580 w 458683"/>
              <a:gd name="connsiteY133" fmla="*/ 211169 h 571500"/>
              <a:gd name="connsiteX134" fmla="*/ 272755 w 458683"/>
              <a:gd name="connsiteY134" fmla="*/ 211169 h 571500"/>
              <a:gd name="connsiteX135" fmla="*/ 260373 w 458683"/>
              <a:gd name="connsiteY135" fmla="*/ 198787 h 571500"/>
              <a:gd name="connsiteX136" fmla="*/ 272755 w 458683"/>
              <a:gd name="connsiteY136" fmla="*/ 186404 h 571500"/>
              <a:gd name="connsiteX137" fmla="*/ 396580 w 458683"/>
              <a:gd name="connsiteY137" fmla="*/ 186404 h 571500"/>
              <a:gd name="connsiteX138" fmla="*/ 408963 w 458683"/>
              <a:gd name="connsiteY138" fmla="*/ 198787 h 571500"/>
              <a:gd name="connsiteX139" fmla="*/ 396580 w 458683"/>
              <a:gd name="connsiteY139" fmla="*/ 211169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58683" h="571500">
                <a:moveTo>
                  <a:pt x="384103" y="111824"/>
                </a:moveTo>
                <a:cubicBezTo>
                  <a:pt x="363556" y="111771"/>
                  <a:pt x="346912" y="95128"/>
                  <a:pt x="346860" y="74581"/>
                </a:cubicBezTo>
                <a:lnTo>
                  <a:pt x="346860" y="0"/>
                </a:lnTo>
                <a:lnTo>
                  <a:pt x="36250" y="0"/>
                </a:lnTo>
                <a:lnTo>
                  <a:pt x="36250" y="49720"/>
                </a:lnTo>
                <a:lnTo>
                  <a:pt x="11389" y="49720"/>
                </a:lnTo>
                <a:cubicBezTo>
                  <a:pt x="4524" y="50322"/>
                  <a:pt x="-553" y="56375"/>
                  <a:pt x="48" y="63240"/>
                </a:cubicBezTo>
                <a:cubicBezTo>
                  <a:pt x="577" y="69271"/>
                  <a:pt x="5358" y="74052"/>
                  <a:pt x="11389" y="74581"/>
                </a:cubicBezTo>
                <a:lnTo>
                  <a:pt x="61205" y="74581"/>
                </a:lnTo>
                <a:cubicBezTo>
                  <a:pt x="68044" y="74581"/>
                  <a:pt x="73588" y="80125"/>
                  <a:pt x="73588" y="86963"/>
                </a:cubicBezTo>
                <a:cubicBezTo>
                  <a:pt x="73588" y="93802"/>
                  <a:pt x="68044" y="99346"/>
                  <a:pt x="61205" y="99346"/>
                </a:cubicBezTo>
                <a:lnTo>
                  <a:pt x="36250" y="99346"/>
                </a:lnTo>
                <a:lnTo>
                  <a:pt x="36250" y="124301"/>
                </a:lnTo>
                <a:lnTo>
                  <a:pt x="11389" y="124301"/>
                </a:lnTo>
                <a:cubicBezTo>
                  <a:pt x="4524" y="124903"/>
                  <a:pt x="-553" y="130956"/>
                  <a:pt x="48" y="137821"/>
                </a:cubicBezTo>
                <a:cubicBezTo>
                  <a:pt x="577" y="143852"/>
                  <a:pt x="5358" y="148633"/>
                  <a:pt x="11389" y="149162"/>
                </a:cubicBezTo>
                <a:lnTo>
                  <a:pt x="61205" y="149162"/>
                </a:lnTo>
                <a:cubicBezTo>
                  <a:pt x="68070" y="149763"/>
                  <a:pt x="73148" y="155816"/>
                  <a:pt x="72546" y="162681"/>
                </a:cubicBezTo>
                <a:cubicBezTo>
                  <a:pt x="72018" y="168712"/>
                  <a:pt x="67236" y="173493"/>
                  <a:pt x="61205" y="174022"/>
                </a:cubicBezTo>
                <a:lnTo>
                  <a:pt x="36250" y="174022"/>
                </a:lnTo>
                <a:lnTo>
                  <a:pt x="36250" y="198882"/>
                </a:lnTo>
                <a:lnTo>
                  <a:pt x="11389" y="198882"/>
                </a:lnTo>
                <a:cubicBezTo>
                  <a:pt x="4524" y="199484"/>
                  <a:pt x="-553" y="205536"/>
                  <a:pt x="48" y="212401"/>
                </a:cubicBezTo>
                <a:cubicBezTo>
                  <a:pt x="577" y="218432"/>
                  <a:pt x="5358" y="223214"/>
                  <a:pt x="11389" y="223742"/>
                </a:cubicBezTo>
                <a:lnTo>
                  <a:pt x="61205" y="223742"/>
                </a:lnTo>
                <a:cubicBezTo>
                  <a:pt x="68070" y="224344"/>
                  <a:pt x="73148" y="230397"/>
                  <a:pt x="72546" y="237262"/>
                </a:cubicBezTo>
                <a:cubicBezTo>
                  <a:pt x="72018" y="243293"/>
                  <a:pt x="67236" y="248074"/>
                  <a:pt x="61205" y="248603"/>
                </a:cubicBezTo>
                <a:lnTo>
                  <a:pt x="36250" y="248603"/>
                </a:lnTo>
                <a:lnTo>
                  <a:pt x="36250" y="273368"/>
                </a:lnTo>
                <a:lnTo>
                  <a:pt x="11389" y="273368"/>
                </a:lnTo>
                <a:cubicBezTo>
                  <a:pt x="4524" y="273969"/>
                  <a:pt x="-553" y="280022"/>
                  <a:pt x="48" y="286887"/>
                </a:cubicBezTo>
                <a:cubicBezTo>
                  <a:pt x="577" y="292918"/>
                  <a:pt x="5358" y="297699"/>
                  <a:pt x="11389" y="298228"/>
                </a:cubicBezTo>
                <a:lnTo>
                  <a:pt x="61205" y="298228"/>
                </a:lnTo>
                <a:cubicBezTo>
                  <a:pt x="68044" y="298228"/>
                  <a:pt x="73588" y="303772"/>
                  <a:pt x="73588" y="310610"/>
                </a:cubicBezTo>
                <a:cubicBezTo>
                  <a:pt x="73588" y="317449"/>
                  <a:pt x="68044" y="322993"/>
                  <a:pt x="61205" y="322993"/>
                </a:cubicBezTo>
                <a:lnTo>
                  <a:pt x="36250" y="322993"/>
                </a:lnTo>
                <a:lnTo>
                  <a:pt x="36250" y="347853"/>
                </a:lnTo>
                <a:lnTo>
                  <a:pt x="11389" y="347853"/>
                </a:lnTo>
                <a:cubicBezTo>
                  <a:pt x="4524" y="348455"/>
                  <a:pt x="-553" y="354507"/>
                  <a:pt x="48" y="361372"/>
                </a:cubicBezTo>
                <a:cubicBezTo>
                  <a:pt x="577" y="367403"/>
                  <a:pt x="5358" y="372185"/>
                  <a:pt x="11389" y="372713"/>
                </a:cubicBezTo>
                <a:lnTo>
                  <a:pt x="61205" y="372713"/>
                </a:lnTo>
                <a:cubicBezTo>
                  <a:pt x="68070" y="372112"/>
                  <a:pt x="74123" y="377189"/>
                  <a:pt x="74724" y="384054"/>
                </a:cubicBezTo>
                <a:cubicBezTo>
                  <a:pt x="75326" y="390919"/>
                  <a:pt x="70248" y="396972"/>
                  <a:pt x="63383" y="397574"/>
                </a:cubicBezTo>
                <a:cubicBezTo>
                  <a:pt x="62659" y="397637"/>
                  <a:pt x="61930" y="397637"/>
                  <a:pt x="61205" y="397574"/>
                </a:cubicBezTo>
                <a:lnTo>
                  <a:pt x="36250" y="397574"/>
                </a:lnTo>
                <a:lnTo>
                  <a:pt x="36250" y="422434"/>
                </a:lnTo>
                <a:lnTo>
                  <a:pt x="11389" y="422434"/>
                </a:lnTo>
                <a:cubicBezTo>
                  <a:pt x="4524" y="423035"/>
                  <a:pt x="-553" y="429088"/>
                  <a:pt x="48" y="435953"/>
                </a:cubicBezTo>
                <a:cubicBezTo>
                  <a:pt x="577" y="441984"/>
                  <a:pt x="5358" y="446766"/>
                  <a:pt x="11389" y="447294"/>
                </a:cubicBezTo>
                <a:lnTo>
                  <a:pt x="61205" y="447294"/>
                </a:lnTo>
                <a:cubicBezTo>
                  <a:pt x="68070" y="447896"/>
                  <a:pt x="73148" y="453948"/>
                  <a:pt x="72546" y="460813"/>
                </a:cubicBezTo>
                <a:cubicBezTo>
                  <a:pt x="72018" y="466844"/>
                  <a:pt x="67236" y="471626"/>
                  <a:pt x="61205" y="472154"/>
                </a:cubicBezTo>
                <a:lnTo>
                  <a:pt x="36250" y="472154"/>
                </a:lnTo>
                <a:lnTo>
                  <a:pt x="36250" y="497015"/>
                </a:lnTo>
                <a:lnTo>
                  <a:pt x="11389" y="497015"/>
                </a:lnTo>
                <a:cubicBezTo>
                  <a:pt x="4524" y="497616"/>
                  <a:pt x="-553" y="503669"/>
                  <a:pt x="48" y="510534"/>
                </a:cubicBezTo>
                <a:cubicBezTo>
                  <a:pt x="577" y="516565"/>
                  <a:pt x="5358" y="521346"/>
                  <a:pt x="11389" y="521875"/>
                </a:cubicBezTo>
                <a:lnTo>
                  <a:pt x="61205" y="521875"/>
                </a:lnTo>
                <a:cubicBezTo>
                  <a:pt x="68070" y="522476"/>
                  <a:pt x="73148" y="528529"/>
                  <a:pt x="72546" y="535394"/>
                </a:cubicBezTo>
                <a:cubicBezTo>
                  <a:pt x="72018" y="541425"/>
                  <a:pt x="67236" y="546207"/>
                  <a:pt x="61205" y="546735"/>
                </a:cubicBezTo>
                <a:lnTo>
                  <a:pt x="36250" y="546735"/>
                </a:lnTo>
                <a:lnTo>
                  <a:pt x="36250" y="571500"/>
                </a:lnTo>
                <a:lnTo>
                  <a:pt x="458683" y="571500"/>
                </a:lnTo>
                <a:lnTo>
                  <a:pt x="458683" y="111824"/>
                </a:lnTo>
                <a:close/>
                <a:moveTo>
                  <a:pt x="272374" y="136684"/>
                </a:moveTo>
                <a:lnTo>
                  <a:pt x="322000" y="136684"/>
                </a:lnTo>
                <a:cubicBezTo>
                  <a:pt x="328865" y="136082"/>
                  <a:pt x="334917" y="141160"/>
                  <a:pt x="335519" y="148025"/>
                </a:cubicBezTo>
                <a:cubicBezTo>
                  <a:pt x="336120" y="154890"/>
                  <a:pt x="331043" y="160942"/>
                  <a:pt x="324178" y="161544"/>
                </a:cubicBezTo>
                <a:cubicBezTo>
                  <a:pt x="323453" y="161608"/>
                  <a:pt x="322724" y="161608"/>
                  <a:pt x="322000" y="161544"/>
                </a:cubicBezTo>
                <a:lnTo>
                  <a:pt x="272374" y="161544"/>
                </a:lnTo>
                <a:cubicBezTo>
                  <a:pt x="265509" y="162146"/>
                  <a:pt x="259457" y="157068"/>
                  <a:pt x="258855" y="150203"/>
                </a:cubicBezTo>
                <a:cubicBezTo>
                  <a:pt x="258254" y="143338"/>
                  <a:pt x="263331" y="137285"/>
                  <a:pt x="270196" y="136684"/>
                </a:cubicBezTo>
                <a:cubicBezTo>
                  <a:pt x="270921" y="136620"/>
                  <a:pt x="271650" y="136620"/>
                  <a:pt x="272374" y="136684"/>
                </a:cubicBezTo>
                <a:close/>
                <a:moveTo>
                  <a:pt x="222654" y="496919"/>
                </a:moveTo>
                <a:cubicBezTo>
                  <a:pt x="222657" y="503811"/>
                  <a:pt x="217073" y="509400"/>
                  <a:pt x="210182" y="509403"/>
                </a:cubicBezTo>
                <a:cubicBezTo>
                  <a:pt x="210053" y="509403"/>
                  <a:pt x="209924" y="509401"/>
                  <a:pt x="209795" y="509397"/>
                </a:cubicBezTo>
                <a:lnTo>
                  <a:pt x="135691" y="509397"/>
                </a:lnTo>
                <a:cubicBezTo>
                  <a:pt x="128799" y="509397"/>
                  <a:pt x="123213" y="503811"/>
                  <a:pt x="123213" y="496919"/>
                </a:cubicBezTo>
                <a:lnTo>
                  <a:pt x="123213" y="422434"/>
                </a:lnTo>
                <a:cubicBezTo>
                  <a:pt x="123002" y="415546"/>
                  <a:pt x="128416" y="409791"/>
                  <a:pt x="135304" y="409581"/>
                </a:cubicBezTo>
                <a:cubicBezTo>
                  <a:pt x="135433" y="409577"/>
                  <a:pt x="135562" y="409575"/>
                  <a:pt x="135691" y="409575"/>
                </a:cubicBezTo>
                <a:lnTo>
                  <a:pt x="209795" y="409575"/>
                </a:lnTo>
                <a:cubicBezTo>
                  <a:pt x="216686" y="409575"/>
                  <a:pt x="222273" y="415161"/>
                  <a:pt x="222273" y="422053"/>
                </a:cubicBezTo>
                <a:close/>
                <a:moveTo>
                  <a:pt x="222654" y="347853"/>
                </a:moveTo>
                <a:cubicBezTo>
                  <a:pt x="222657" y="354744"/>
                  <a:pt x="217073" y="360333"/>
                  <a:pt x="210182" y="360337"/>
                </a:cubicBezTo>
                <a:cubicBezTo>
                  <a:pt x="210053" y="360337"/>
                  <a:pt x="209924" y="360335"/>
                  <a:pt x="209795" y="360331"/>
                </a:cubicBezTo>
                <a:lnTo>
                  <a:pt x="135691" y="360331"/>
                </a:lnTo>
                <a:cubicBezTo>
                  <a:pt x="128799" y="360331"/>
                  <a:pt x="123213" y="354744"/>
                  <a:pt x="123213" y="347853"/>
                </a:cubicBezTo>
                <a:lnTo>
                  <a:pt x="123213" y="273368"/>
                </a:lnTo>
                <a:cubicBezTo>
                  <a:pt x="123213" y="266476"/>
                  <a:pt x="128799" y="260890"/>
                  <a:pt x="135691" y="260890"/>
                </a:cubicBezTo>
                <a:lnTo>
                  <a:pt x="209795" y="260890"/>
                </a:lnTo>
                <a:cubicBezTo>
                  <a:pt x="216686" y="260890"/>
                  <a:pt x="222273" y="266476"/>
                  <a:pt x="222273" y="273368"/>
                </a:cubicBezTo>
                <a:close/>
                <a:moveTo>
                  <a:pt x="219320" y="157925"/>
                </a:moveTo>
                <a:lnTo>
                  <a:pt x="169314" y="207645"/>
                </a:lnTo>
                <a:cubicBezTo>
                  <a:pt x="166946" y="209889"/>
                  <a:pt x="163813" y="211149"/>
                  <a:pt x="160551" y="211169"/>
                </a:cubicBezTo>
                <a:cubicBezTo>
                  <a:pt x="157259" y="211154"/>
                  <a:pt x="154095" y="209895"/>
                  <a:pt x="151693" y="207645"/>
                </a:cubicBezTo>
                <a:lnTo>
                  <a:pt x="126832" y="182785"/>
                </a:lnTo>
                <a:cubicBezTo>
                  <a:pt x="121993" y="177919"/>
                  <a:pt x="122014" y="170051"/>
                  <a:pt x="126880" y="165211"/>
                </a:cubicBezTo>
                <a:cubicBezTo>
                  <a:pt x="131746" y="160371"/>
                  <a:pt x="139614" y="160393"/>
                  <a:pt x="144454" y="165259"/>
                </a:cubicBezTo>
                <a:lnTo>
                  <a:pt x="160551" y="180975"/>
                </a:lnTo>
                <a:lnTo>
                  <a:pt x="201413" y="140113"/>
                </a:lnTo>
                <a:cubicBezTo>
                  <a:pt x="206332" y="135168"/>
                  <a:pt x="214328" y="135147"/>
                  <a:pt x="219272" y="140065"/>
                </a:cubicBezTo>
                <a:cubicBezTo>
                  <a:pt x="224217" y="144984"/>
                  <a:pt x="224239" y="152980"/>
                  <a:pt x="219320" y="157925"/>
                </a:cubicBezTo>
                <a:close/>
                <a:moveTo>
                  <a:pt x="396580" y="496919"/>
                </a:moveTo>
                <a:lnTo>
                  <a:pt x="272755" y="496919"/>
                </a:lnTo>
                <a:cubicBezTo>
                  <a:pt x="265917" y="496919"/>
                  <a:pt x="260373" y="491375"/>
                  <a:pt x="260373" y="484537"/>
                </a:cubicBezTo>
                <a:cubicBezTo>
                  <a:pt x="260373" y="477698"/>
                  <a:pt x="265917" y="472154"/>
                  <a:pt x="272755" y="472154"/>
                </a:cubicBezTo>
                <a:lnTo>
                  <a:pt x="396580" y="472154"/>
                </a:lnTo>
                <a:cubicBezTo>
                  <a:pt x="403419" y="472154"/>
                  <a:pt x="408963" y="477698"/>
                  <a:pt x="408963" y="484537"/>
                </a:cubicBezTo>
                <a:cubicBezTo>
                  <a:pt x="408963" y="491375"/>
                  <a:pt x="403419" y="496919"/>
                  <a:pt x="396580" y="496919"/>
                </a:cubicBezTo>
                <a:close/>
                <a:moveTo>
                  <a:pt x="259897" y="434816"/>
                </a:moveTo>
                <a:cubicBezTo>
                  <a:pt x="259949" y="427962"/>
                  <a:pt x="265520" y="422434"/>
                  <a:pt x="272374" y="422434"/>
                </a:cubicBezTo>
                <a:lnTo>
                  <a:pt x="322000" y="422434"/>
                </a:lnTo>
                <a:cubicBezTo>
                  <a:pt x="328865" y="421832"/>
                  <a:pt x="334917" y="426910"/>
                  <a:pt x="335519" y="433775"/>
                </a:cubicBezTo>
                <a:cubicBezTo>
                  <a:pt x="336120" y="440640"/>
                  <a:pt x="331043" y="446692"/>
                  <a:pt x="324178" y="447294"/>
                </a:cubicBezTo>
                <a:cubicBezTo>
                  <a:pt x="323453" y="447358"/>
                  <a:pt x="322724" y="447358"/>
                  <a:pt x="322000" y="447294"/>
                </a:cubicBezTo>
                <a:lnTo>
                  <a:pt x="272374" y="447294"/>
                </a:lnTo>
                <a:cubicBezTo>
                  <a:pt x="265483" y="447294"/>
                  <a:pt x="259897" y="441708"/>
                  <a:pt x="259897" y="434816"/>
                </a:cubicBezTo>
                <a:close/>
                <a:moveTo>
                  <a:pt x="396580" y="347853"/>
                </a:moveTo>
                <a:lnTo>
                  <a:pt x="272755" y="347853"/>
                </a:lnTo>
                <a:cubicBezTo>
                  <a:pt x="265890" y="348455"/>
                  <a:pt x="259838" y="343377"/>
                  <a:pt x="259236" y="336512"/>
                </a:cubicBezTo>
                <a:cubicBezTo>
                  <a:pt x="258635" y="329647"/>
                  <a:pt x="263712" y="323594"/>
                  <a:pt x="270577" y="322993"/>
                </a:cubicBezTo>
                <a:cubicBezTo>
                  <a:pt x="271302" y="322929"/>
                  <a:pt x="272031" y="322929"/>
                  <a:pt x="272755" y="322993"/>
                </a:cubicBezTo>
                <a:lnTo>
                  <a:pt x="396580" y="322993"/>
                </a:lnTo>
                <a:cubicBezTo>
                  <a:pt x="403445" y="323594"/>
                  <a:pt x="408523" y="329647"/>
                  <a:pt x="407921" y="336512"/>
                </a:cubicBezTo>
                <a:cubicBezTo>
                  <a:pt x="407393" y="342543"/>
                  <a:pt x="402611" y="347325"/>
                  <a:pt x="396580" y="347853"/>
                </a:cubicBezTo>
                <a:close/>
                <a:moveTo>
                  <a:pt x="259897" y="285750"/>
                </a:moveTo>
                <a:cubicBezTo>
                  <a:pt x="259949" y="278896"/>
                  <a:pt x="265520" y="273367"/>
                  <a:pt x="272374" y="273368"/>
                </a:cubicBezTo>
                <a:lnTo>
                  <a:pt x="322000" y="273368"/>
                </a:lnTo>
                <a:cubicBezTo>
                  <a:pt x="328838" y="273368"/>
                  <a:pt x="334382" y="278911"/>
                  <a:pt x="334382" y="285750"/>
                </a:cubicBezTo>
                <a:cubicBezTo>
                  <a:pt x="334382" y="292589"/>
                  <a:pt x="328838" y="298133"/>
                  <a:pt x="322000" y="298133"/>
                </a:cubicBezTo>
                <a:lnTo>
                  <a:pt x="272374" y="298133"/>
                </a:lnTo>
                <a:cubicBezTo>
                  <a:pt x="265520" y="298133"/>
                  <a:pt x="259949" y="292604"/>
                  <a:pt x="259897" y="285750"/>
                </a:cubicBezTo>
                <a:close/>
                <a:moveTo>
                  <a:pt x="396580" y="211169"/>
                </a:moveTo>
                <a:lnTo>
                  <a:pt x="272755" y="211169"/>
                </a:lnTo>
                <a:cubicBezTo>
                  <a:pt x="265917" y="211169"/>
                  <a:pt x="260373" y="205625"/>
                  <a:pt x="260373" y="198787"/>
                </a:cubicBezTo>
                <a:cubicBezTo>
                  <a:pt x="260373" y="191948"/>
                  <a:pt x="265917" y="186404"/>
                  <a:pt x="272755" y="186404"/>
                </a:cubicBezTo>
                <a:lnTo>
                  <a:pt x="396580" y="186404"/>
                </a:lnTo>
                <a:cubicBezTo>
                  <a:pt x="403419" y="186404"/>
                  <a:pt x="408963" y="191948"/>
                  <a:pt x="408963" y="198787"/>
                </a:cubicBezTo>
                <a:cubicBezTo>
                  <a:pt x="408963" y="205625"/>
                  <a:pt x="403419" y="211169"/>
                  <a:pt x="396580" y="211169"/>
                </a:cubicBezTo>
                <a:close/>
              </a:path>
            </a:pathLst>
          </a:custGeom>
          <a:solidFill>
            <a:schemeClr val="accent3"/>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4D6C93A-C755-E370-30B8-ACF13F59DA8D}"/>
              </a:ext>
            </a:extLst>
          </p:cNvPr>
          <p:cNvSpPr/>
          <p:nvPr/>
        </p:nvSpPr>
        <p:spPr>
          <a:xfrm>
            <a:off x="5918295" y="4329732"/>
            <a:ext cx="231363" cy="323909"/>
          </a:xfrm>
          <a:custGeom>
            <a:avLst/>
            <a:gdLst>
              <a:gd name="connsiteX0" fmla="*/ 506016 w 595312"/>
              <a:gd name="connsiteY0" fmla="*/ 0 h 833437"/>
              <a:gd name="connsiteX1" fmla="*/ 89297 w 595312"/>
              <a:gd name="connsiteY1" fmla="*/ 0 h 833437"/>
              <a:gd name="connsiteX2" fmla="*/ 0 w 595312"/>
              <a:gd name="connsiteY2" fmla="*/ 89297 h 833437"/>
              <a:gd name="connsiteX3" fmla="*/ 0 w 595312"/>
              <a:gd name="connsiteY3" fmla="*/ 744141 h 833437"/>
              <a:gd name="connsiteX4" fmla="*/ 89297 w 595312"/>
              <a:gd name="connsiteY4" fmla="*/ 833438 h 833437"/>
              <a:gd name="connsiteX5" fmla="*/ 506016 w 595312"/>
              <a:gd name="connsiteY5" fmla="*/ 833438 h 833437"/>
              <a:gd name="connsiteX6" fmla="*/ 595313 w 595312"/>
              <a:gd name="connsiteY6" fmla="*/ 744141 h 833437"/>
              <a:gd name="connsiteX7" fmla="*/ 595313 w 595312"/>
              <a:gd name="connsiteY7" fmla="*/ 89297 h 833437"/>
              <a:gd name="connsiteX8" fmla="*/ 506016 w 595312"/>
              <a:gd name="connsiteY8" fmla="*/ 0 h 833437"/>
              <a:gd name="connsiteX9" fmla="*/ 130369 w 595312"/>
              <a:gd name="connsiteY9" fmla="*/ 244678 h 833437"/>
              <a:gd name="connsiteX10" fmla="*/ 279197 w 595312"/>
              <a:gd name="connsiteY10" fmla="*/ 125616 h 833437"/>
              <a:gd name="connsiteX11" fmla="*/ 316106 w 595312"/>
              <a:gd name="connsiteY11" fmla="*/ 125616 h 833437"/>
              <a:gd name="connsiteX12" fmla="*/ 464934 w 595312"/>
              <a:gd name="connsiteY12" fmla="*/ 244678 h 833437"/>
              <a:gd name="connsiteX13" fmla="*/ 469697 w 595312"/>
              <a:gd name="connsiteY13" fmla="*/ 286350 h 833437"/>
              <a:gd name="connsiteX14" fmla="*/ 446480 w 595312"/>
              <a:gd name="connsiteY14" fmla="*/ 297661 h 833437"/>
              <a:gd name="connsiteX15" fmla="*/ 446480 w 595312"/>
              <a:gd name="connsiteY15" fmla="*/ 386958 h 833437"/>
              <a:gd name="connsiteX16" fmla="*/ 386948 w 595312"/>
              <a:gd name="connsiteY16" fmla="*/ 446489 h 833437"/>
              <a:gd name="connsiteX17" fmla="*/ 208355 w 595312"/>
              <a:gd name="connsiteY17" fmla="*/ 446489 h 833437"/>
              <a:gd name="connsiteX18" fmla="*/ 148823 w 595312"/>
              <a:gd name="connsiteY18" fmla="*/ 386958 h 833437"/>
              <a:gd name="connsiteX19" fmla="*/ 148823 w 595312"/>
              <a:gd name="connsiteY19" fmla="*/ 297364 h 833437"/>
              <a:gd name="connsiteX20" fmla="*/ 125606 w 595312"/>
              <a:gd name="connsiteY20" fmla="*/ 286351 h 833437"/>
              <a:gd name="connsiteX21" fmla="*/ 130369 w 595312"/>
              <a:gd name="connsiteY21" fmla="*/ 244679 h 833437"/>
              <a:gd name="connsiteX22" fmla="*/ 446484 w 595312"/>
              <a:gd name="connsiteY22" fmla="*/ 684619 h 833437"/>
              <a:gd name="connsiteX23" fmla="*/ 148828 w 595312"/>
              <a:gd name="connsiteY23" fmla="*/ 684619 h 833437"/>
              <a:gd name="connsiteX24" fmla="*/ 119063 w 595312"/>
              <a:gd name="connsiteY24" fmla="*/ 654853 h 833437"/>
              <a:gd name="connsiteX25" fmla="*/ 148828 w 595312"/>
              <a:gd name="connsiteY25" fmla="*/ 625088 h 833437"/>
              <a:gd name="connsiteX26" fmla="*/ 446484 w 595312"/>
              <a:gd name="connsiteY26" fmla="*/ 625088 h 833437"/>
              <a:gd name="connsiteX27" fmla="*/ 476250 w 595312"/>
              <a:gd name="connsiteY27" fmla="*/ 654853 h 833437"/>
              <a:gd name="connsiteX28" fmla="*/ 446484 w 595312"/>
              <a:gd name="connsiteY28" fmla="*/ 684619 h 833437"/>
              <a:gd name="connsiteX29" fmla="*/ 446484 w 595312"/>
              <a:gd name="connsiteY29" fmla="*/ 565556 h 833437"/>
              <a:gd name="connsiteX30" fmla="*/ 148828 w 595312"/>
              <a:gd name="connsiteY30" fmla="*/ 565556 h 833437"/>
              <a:gd name="connsiteX31" fmla="*/ 119063 w 595312"/>
              <a:gd name="connsiteY31" fmla="*/ 535791 h 833437"/>
              <a:gd name="connsiteX32" fmla="*/ 148828 w 595312"/>
              <a:gd name="connsiteY32" fmla="*/ 506025 h 833437"/>
              <a:gd name="connsiteX33" fmla="*/ 446484 w 595312"/>
              <a:gd name="connsiteY33" fmla="*/ 506025 h 833437"/>
              <a:gd name="connsiteX34" fmla="*/ 476250 w 595312"/>
              <a:gd name="connsiteY34" fmla="*/ 535791 h 833437"/>
              <a:gd name="connsiteX35" fmla="*/ 446484 w 595312"/>
              <a:gd name="connsiteY35" fmla="*/ 565556 h 833437"/>
              <a:gd name="connsiteX36" fmla="*/ 386953 w 595312"/>
              <a:gd name="connsiteY36" fmla="*/ 258375 h 833437"/>
              <a:gd name="connsiteX37" fmla="*/ 386953 w 595312"/>
              <a:gd name="connsiteY37" fmla="*/ 386963 h 833437"/>
              <a:gd name="connsiteX38" fmla="*/ 208359 w 595312"/>
              <a:gd name="connsiteY38" fmla="*/ 386963 h 833437"/>
              <a:gd name="connsiteX39" fmla="*/ 208359 w 595312"/>
              <a:gd name="connsiteY39" fmla="*/ 258375 h 833437"/>
              <a:gd name="connsiteX40" fmla="*/ 297656 w 595312"/>
              <a:gd name="connsiteY40" fmla="*/ 186938 h 83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95312" h="833437">
                <a:moveTo>
                  <a:pt x="506016" y="0"/>
                </a:moveTo>
                <a:lnTo>
                  <a:pt x="89297" y="0"/>
                </a:lnTo>
                <a:cubicBezTo>
                  <a:pt x="40184" y="0"/>
                  <a:pt x="0" y="40184"/>
                  <a:pt x="0" y="89297"/>
                </a:cubicBezTo>
                <a:lnTo>
                  <a:pt x="0" y="744141"/>
                </a:lnTo>
                <a:cubicBezTo>
                  <a:pt x="0" y="793253"/>
                  <a:pt x="40184" y="833438"/>
                  <a:pt x="89297" y="833438"/>
                </a:cubicBezTo>
                <a:lnTo>
                  <a:pt x="506016" y="833438"/>
                </a:lnTo>
                <a:cubicBezTo>
                  <a:pt x="555128" y="833438"/>
                  <a:pt x="595313" y="793253"/>
                  <a:pt x="595313" y="744141"/>
                </a:cubicBezTo>
                <a:lnTo>
                  <a:pt x="595313" y="89297"/>
                </a:lnTo>
                <a:cubicBezTo>
                  <a:pt x="595313" y="40184"/>
                  <a:pt x="555128" y="0"/>
                  <a:pt x="506016" y="0"/>
                </a:cubicBezTo>
                <a:close/>
                <a:moveTo>
                  <a:pt x="130369" y="244678"/>
                </a:moveTo>
                <a:lnTo>
                  <a:pt x="279197" y="125616"/>
                </a:lnTo>
                <a:cubicBezTo>
                  <a:pt x="289912" y="116984"/>
                  <a:pt x="305391" y="116984"/>
                  <a:pt x="316106" y="125616"/>
                </a:cubicBezTo>
                <a:lnTo>
                  <a:pt x="464934" y="244678"/>
                </a:lnTo>
                <a:cubicBezTo>
                  <a:pt x="478031" y="254799"/>
                  <a:pt x="480115" y="273550"/>
                  <a:pt x="469697" y="286350"/>
                </a:cubicBezTo>
                <a:cubicBezTo>
                  <a:pt x="463744" y="293791"/>
                  <a:pt x="455112" y="297661"/>
                  <a:pt x="446480" y="297661"/>
                </a:cubicBezTo>
                <a:lnTo>
                  <a:pt x="446480" y="386958"/>
                </a:lnTo>
                <a:cubicBezTo>
                  <a:pt x="446480" y="419700"/>
                  <a:pt x="419691" y="446489"/>
                  <a:pt x="386948" y="446489"/>
                </a:cubicBezTo>
                <a:lnTo>
                  <a:pt x="208355" y="446489"/>
                </a:lnTo>
                <a:cubicBezTo>
                  <a:pt x="175612" y="446489"/>
                  <a:pt x="148823" y="419700"/>
                  <a:pt x="148823" y="386958"/>
                </a:cubicBezTo>
                <a:lnTo>
                  <a:pt x="148823" y="297364"/>
                </a:lnTo>
                <a:cubicBezTo>
                  <a:pt x="140191" y="297066"/>
                  <a:pt x="131559" y="293792"/>
                  <a:pt x="125606" y="286351"/>
                </a:cubicBezTo>
                <a:cubicBezTo>
                  <a:pt x="115188" y="273551"/>
                  <a:pt x="117272" y="254799"/>
                  <a:pt x="130369" y="244679"/>
                </a:cubicBezTo>
                <a:close/>
                <a:moveTo>
                  <a:pt x="446484" y="684619"/>
                </a:moveTo>
                <a:lnTo>
                  <a:pt x="148828" y="684619"/>
                </a:lnTo>
                <a:cubicBezTo>
                  <a:pt x="132457" y="684619"/>
                  <a:pt x="119063" y="671225"/>
                  <a:pt x="119063" y="654853"/>
                </a:cubicBezTo>
                <a:cubicBezTo>
                  <a:pt x="119063" y="638482"/>
                  <a:pt x="132457" y="625088"/>
                  <a:pt x="148828" y="625088"/>
                </a:cubicBezTo>
                <a:lnTo>
                  <a:pt x="446484" y="625088"/>
                </a:lnTo>
                <a:cubicBezTo>
                  <a:pt x="462856" y="625088"/>
                  <a:pt x="476250" y="638482"/>
                  <a:pt x="476250" y="654853"/>
                </a:cubicBezTo>
                <a:cubicBezTo>
                  <a:pt x="476250" y="671225"/>
                  <a:pt x="462856" y="684619"/>
                  <a:pt x="446484" y="684619"/>
                </a:cubicBezTo>
                <a:close/>
                <a:moveTo>
                  <a:pt x="446484" y="565556"/>
                </a:moveTo>
                <a:lnTo>
                  <a:pt x="148828" y="565556"/>
                </a:lnTo>
                <a:cubicBezTo>
                  <a:pt x="132457" y="565556"/>
                  <a:pt x="119063" y="552162"/>
                  <a:pt x="119063" y="535791"/>
                </a:cubicBezTo>
                <a:cubicBezTo>
                  <a:pt x="119063" y="519419"/>
                  <a:pt x="132457" y="506025"/>
                  <a:pt x="148828" y="506025"/>
                </a:cubicBezTo>
                <a:lnTo>
                  <a:pt x="446484" y="506025"/>
                </a:lnTo>
                <a:cubicBezTo>
                  <a:pt x="462856" y="506025"/>
                  <a:pt x="476250" y="519419"/>
                  <a:pt x="476250" y="535791"/>
                </a:cubicBezTo>
                <a:cubicBezTo>
                  <a:pt x="476250" y="552162"/>
                  <a:pt x="462856" y="565556"/>
                  <a:pt x="446484" y="565556"/>
                </a:cubicBezTo>
                <a:close/>
                <a:moveTo>
                  <a:pt x="386953" y="258375"/>
                </a:moveTo>
                <a:lnTo>
                  <a:pt x="386953" y="386963"/>
                </a:lnTo>
                <a:lnTo>
                  <a:pt x="208359" y="386963"/>
                </a:lnTo>
                <a:lnTo>
                  <a:pt x="208359" y="258375"/>
                </a:lnTo>
                <a:lnTo>
                  <a:pt x="297656" y="186938"/>
                </a:lnTo>
                <a:close/>
              </a:path>
            </a:pathLst>
          </a:custGeom>
          <a:solidFill>
            <a:srgbClr val="4E8B90"/>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10004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62163DAE-8492-D0B5-1883-4820C4DDAD9C}"/>
            </a:ext>
          </a:extLst>
        </p:cNvPr>
        <p:cNvGrpSpPr/>
        <p:nvPr/>
      </p:nvGrpSpPr>
      <p:grpSpPr>
        <a:xfrm>
          <a:off x="0" y="0"/>
          <a:ext cx="0" cy="0"/>
          <a:chOff x="0" y="0"/>
          <a:chExt cx="0" cy="0"/>
        </a:xfrm>
      </p:grpSpPr>
      <p:sp>
        <p:nvSpPr>
          <p:cNvPr id="40" name="TextBox 39">
            <a:extLst>
              <a:ext uri="{FF2B5EF4-FFF2-40B4-BE49-F238E27FC236}">
                <a16:creationId xmlns:a16="http://schemas.microsoft.com/office/drawing/2014/main" id="{CE8AFF2C-1A8D-03F8-D77D-7C1C406ADE38}"/>
              </a:ext>
            </a:extLst>
          </p:cNvPr>
          <p:cNvSpPr txBox="1"/>
          <p:nvPr/>
        </p:nvSpPr>
        <p:spPr>
          <a:xfrm>
            <a:off x="1253079" y="435839"/>
            <a:ext cx="9685842"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1B41"/>
                </a:solidFill>
                <a:effectLst/>
                <a:uLnTx/>
                <a:uFillTx/>
                <a:latin typeface="Brother 1816"/>
                <a:ea typeface="+mn-ea"/>
                <a:cs typeface="+mn-cs"/>
              </a:rPr>
              <a:t>Business Entities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41B41"/>
                </a:solidFill>
                <a:effectLst/>
                <a:uLnTx/>
                <a:uFillTx/>
                <a:latin typeface="Brother 1816"/>
                <a:ea typeface="+mn-ea"/>
                <a:cs typeface="+mn-cs"/>
              </a:rPr>
              <a:t>the Limits of Protection</a:t>
            </a:r>
          </a:p>
        </p:txBody>
      </p:sp>
      <p:sp>
        <p:nvSpPr>
          <p:cNvPr id="74" name="Slide Number Placeholder 73">
            <a:extLst>
              <a:ext uri="{FF2B5EF4-FFF2-40B4-BE49-F238E27FC236}">
                <a16:creationId xmlns:a16="http://schemas.microsoft.com/office/drawing/2014/main" id="{48890B7C-52D4-5AC1-F10A-687EBB104C9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2F42F6-3E29-46CD-8D6D-8779DDC56208}" type="slidenum">
              <a:rPr kumimoji="0" lang="en-US" sz="1200" b="0"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2" name="Rectangle: Top Corners Rounded 1">
            <a:extLst>
              <a:ext uri="{FF2B5EF4-FFF2-40B4-BE49-F238E27FC236}">
                <a16:creationId xmlns:a16="http://schemas.microsoft.com/office/drawing/2014/main" id="{3EF22885-17EF-75B1-4BF7-13D38AA3553E}"/>
              </a:ext>
            </a:extLst>
          </p:cNvPr>
          <p:cNvSpPr/>
          <p:nvPr/>
        </p:nvSpPr>
        <p:spPr>
          <a:xfrm>
            <a:off x="657726" y="2586866"/>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Rectangle: Top Corners Rounded 6">
            <a:extLst>
              <a:ext uri="{FF2B5EF4-FFF2-40B4-BE49-F238E27FC236}">
                <a16:creationId xmlns:a16="http://schemas.microsoft.com/office/drawing/2014/main" id="{9BFFF8F9-AA99-4D20-2EAC-001094BA8391}"/>
              </a:ext>
            </a:extLst>
          </p:cNvPr>
          <p:cNvSpPr/>
          <p:nvPr/>
        </p:nvSpPr>
        <p:spPr>
          <a:xfrm flipH="1" flipV="1">
            <a:off x="657725" y="4253207"/>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9" name="Straight Connector 8">
            <a:extLst>
              <a:ext uri="{FF2B5EF4-FFF2-40B4-BE49-F238E27FC236}">
                <a16:creationId xmlns:a16="http://schemas.microsoft.com/office/drawing/2014/main" id="{66B8331D-E6EC-5123-B86A-43605E05E57C}"/>
              </a:ext>
            </a:extLst>
          </p:cNvPr>
          <p:cNvCxnSpPr>
            <a:cxnSpLocks/>
          </p:cNvCxnSpPr>
          <p:nvPr/>
        </p:nvCxnSpPr>
        <p:spPr>
          <a:xfrm>
            <a:off x="706120" y="5702433"/>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Rectangle: Top Corners Rounded 26">
            <a:extLst>
              <a:ext uri="{FF2B5EF4-FFF2-40B4-BE49-F238E27FC236}">
                <a16:creationId xmlns:a16="http://schemas.microsoft.com/office/drawing/2014/main" id="{95C8407F-411C-54C2-FA89-8AC93E0CDD67}"/>
              </a:ext>
            </a:extLst>
          </p:cNvPr>
          <p:cNvSpPr/>
          <p:nvPr/>
        </p:nvSpPr>
        <p:spPr>
          <a:xfrm>
            <a:off x="4409440" y="2586866"/>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8" name="Rectangle: Top Corners Rounded 27">
            <a:extLst>
              <a:ext uri="{FF2B5EF4-FFF2-40B4-BE49-F238E27FC236}">
                <a16:creationId xmlns:a16="http://schemas.microsoft.com/office/drawing/2014/main" id="{713EF735-09D9-AFCF-4B48-A40B93FD6EBD}"/>
              </a:ext>
            </a:extLst>
          </p:cNvPr>
          <p:cNvSpPr/>
          <p:nvPr/>
        </p:nvSpPr>
        <p:spPr>
          <a:xfrm flipH="1" flipV="1">
            <a:off x="4409439" y="4253207"/>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29" name="Straight Connector 28">
            <a:extLst>
              <a:ext uri="{FF2B5EF4-FFF2-40B4-BE49-F238E27FC236}">
                <a16:creationId xmlns:a16="http://schemas.microsoft.com/office/drawing/2014/main" id="{B0548306-E28D-4EB2-2960-3E65FB6D5B09}"/>
              </a:ext>
            </a:extLst>
          </p:cNvPr>
          <p:cNvCxnSpPr>
            <a:cxnSpLocks/>
          </p:cNvCxnSpPr>
          <p:nvPr/>
        </p:nvCxnSpPr>
        <p:spPr>
          <a:xfrm>
            <a:off x="4457834" y="5702433"/>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Rectangle: Top Corners Rounded 35">
            <a:extLst>
              <a:ext uri="{FF2B5EF4-FFF2-40B4-BE49-F238E27FC236}">
                <a16:creationId xmlns:a16="http://schemas.microsoft.com/office/drawing/2014/main" id="{41963B84-7FA2-48A8-2258-2DB21C222F3E}"/>
              </a:ext>
            </a:extLst>
          </p:cNvPr>
          <p:cNvSpPr/>
          <p:nvPr/>
        </p:nvSpPr>
        <p:spPr>
          <a:xfrm>
            <a:off x="8161153" y="2586866"/>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Rectangle: Top Corners Rounded 36">
            <a:extLst>
              <a:ext uri="{FF2B5EF4-FFF2-40B4-BE49-F238E27FC236}">
                <a16:creationId xmlns:a16="http://schemas.microsoft.com/office/drawing/2014/main" id="{694FBE9A-D18C-34B3-D368-3410B00D8096}"/>
              </a:ext>
            </a:extLst>
          </p:cNvPr>
          <p:cNvSpPr/>
          <p:nvPr/>
        </p:nvSpPr>
        <p:spPr>
          <a:xfrm flipH="1" flipV="1">
            <a:off x="8161152" y="4253207"/>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38" name="Straight Connector 37">
            <a:extLst>
              <a:ext uri="{FF2B5EF4-FFF2-40B4-BE49-F238E27FC236}">
                <a16:creationId xmlns:a16="http://schemas.microsoft.com/office/drawing/2014/main" id="{CC67BB46-F1A6-D0C7-B2F4-328BB064891D}"/>
              </a:ext>
            </a:extLst>
          </p:cNvPr>
          <p:cNvCxnSpPr>
            <a:cxnSpLocks/>
          </p:cNvCxnSpPr>
          <p:nvPr/>
        </p:nvCxnSpPr>
        <p:spPr>
          <a:xfrm>
            <a:off x="8209547" y="5702433"/>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0CAA5DC2-26FE-A254-B47F-6745B08EC6EC}"/>
              </a:ext>
            </a:extLst>
          </p:cNvPr>
          <p:cNvSpPr txBox="1"/>
          <p:nvPr/>
        </p:nvSpPr>
        <p:spPr>
          <a:xfrm>
            <a:off x="981757" y="-1936144"/>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EBDC2">
                    <a:lumMod val="20000"/>
                    <a:lumOff val="80000"/>
                  </a:srgbClr>
                </a:solidFill>
                <a:effectLst/>
                <a:uLnTx/>
                <a:uFillTx/>
                <a:latin typeface="Brother 1816"/>
                <a:ea typeface="Roboto" panose="02000000000000000000" pitchFamily="2" charset="0"/>
                <a:cs typeface="+mn-cs"/>
              </a:rPr>
              <a:t>1</a:t>
            </a:r>
          </a:p>
        </p:txBody>
      </p:sp>
      <p:sp>
        <p:nvSpPr>
          <p:cNvPr id="76" name="TextBox 75">
            <a:extLst>
              <a:ext uri="{FF2B5EF4-FFF2-40B4-BE49-F238E27FC236}">
                <a16:creationId xmlns:a16="http://schemas.microsoft.com/office/drawing/2014/main" id="{874B681E-7EC3-AFBA-3E1D-CCAECD57E7AD}"/>
              </a:ext>
            </a:extLst>
          </p:cNvPr>
          <p:cNvSpPr txBox="1"/>
          <p:nvPr/>
        </p:nvSpPr>
        <p:spPr>
          <a:xfrm>
            <a:off x="939427" y="-1969110"/>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srgbClr val="7EBDC2"/>
                  </a:solidFill>
                </a:ln>
                <a:noFill/>
                <a:effectLst/>
                <a:uLnTx/>
                <a:uFillTx/>
                <a:latin typeface="Brother 1816"/>
                <a:ea typeface="Roboto" panose="02000000000000000000" pitchFamily="2" charset="0"/>
                <a:cs typeface="+mn-cs"/>
              </a:rPr>
              <a:t>1</a:t>
            </a:r>
          </a:p>
        </p:txBody>
      </p:sp>
      <p:sp>
        <p:nvSpPr>
          <p:cNvPr id="79" name="TextBox 78">
            <a:extLst>
              <a:ext uri="{FF2B5EF4-FFF2-40B4-BE49-F238E27FC236}">
                <a16:creationId xmlns:a16="http://schemas.microsoft.com/office/drawing/2014/main" id="{1AD8F4FB-B618-1723-E7FE-C5D8B0B98E63}"/>
              </a:ext>
            </a:extLst>
          </p:cNvPr>
          <p:cNvSpPr txBox="1"/>
          <p:nvPr/>
        </p:nvSpPr>
        <p:spPr>
          <a:xfrm>
            <a:off x="4733471" y="-1936144"/>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EBDC2">
                    <a:lumMod val="20000"/>
                    <a:lumOff val="80000"/>
                  </a:srgbClr>
                </a:solidFill>
                <a:effectLst/>
                <a:uLnTx/>
                <a:uFillTx/>
                <a:latin typeface="Brother 1816"/>
                <a:ea typeface="Roboto" panose="02000000000000000000" pitchFamily="2" charset="0"/>
                <a:cs typeface="+mn-cs"/>
              </a:rPr>
              <a:t>2</a:t>
            </a:r>
          </a:p>
        </p:txBody>
      </p:sp>
      <p:sp>
        <p:nvSpPr>
          <p:cNvPr id="80" name="TextBox 79">
            <a:extLst>
              <a:ext uri="{FF2B5EF4-FFF2-40B4-BE49-F238E27FC236}">
                <a16:creationId xmlns:a16="http://schemas.microsoft.com/office/drawing/2014/main" id="{08E69861-5078-304B-61BB-7420439CE41C}"/>
              </a:ext>
            </a:extLst>
          </p:cNvPr>
          <p:cNvSpPr txBox="1"/>
          <p:nvPr/>
        </p:nvSpPr>
        <p:spPr>
          <a:xfrm>
            <a:off x="4691141" y="-1969110"/>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srgbClr val="7EBDC2"/>
                  </a:solidFill>
                </a:ln>
                <a:noFill/>
                <a:effectLst/>
                <a:uLnTx/>
                <a:uFillTx/>
                <a:latin typeface="Brother 1816"/>
                <a:ea typeface="Roboto" panose="02000000000000000000" pitchFamily="2" charset="0"/>
                <a:cs typeface="+mn-cs"/>
              </a:rPr>
              <a:t>2</a:t>
            </a:r>
          </a:p>
        </p:txBody>
      </p:sp>
      <p:sp>
        <p:nvSpPr>
          <p:cNvPr id="85" name="TextBox 84">
            <a:extLst>
              <a:ext uri="{FF2B5EF4-FFF2-40B4-BE49-F238E27FC236}">
                <a16:creationId xmlns:a16="http://schemas.microsoft.com/office/drawing/2014/main" id="{A9D3886C-E7AD-1A63-52C8-E61A8ADA71F3}"/>
              </a:ext>
            </a:extLst>
          </p:cNvPr>
          <p:cNvSpPr txBox="1"/>
          <p:nvPr/>
        </p:nvSpPr>
        <p:spPr>
          <a:xfrm>
            <a:off x="8485184" y="-1936144"/>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EBDC2">
                    <a:lumMod val="20000"/>
                    <a:lumOff val="80000"/>
                  </a:srgbClr>
                </a:solidFill>
                <a:effectLst/>
                <a:uLnTx/>
                <a:uFillTx/>
                <a:latin typeface="Brother 1816"/>
                <a:ea typeface="Roboto" panose="02000000000000000000" pitchFamily="2" charset="0"/>
                <a:cs typeface="+mn-cs"/>
              </a:rPr>
              <a:t>3</a:t>
            </a:r>
          </a:p>
        </p:txBody>
      </p:sp>
      <p:sp>
        <p:nvSpPr>
          <p:cNvPr id="86" name="TextBox 85">
            <a:extLst>
              <a:ext uri="{FF2B5EF4-FFF2-40B4-BE49-F238E27FC236}">
                <a16:creationId xmlns:a16="http://schemas.microsoft.com/office/drawing/2014/main" id="{37AF8BBB-F802-C4E4-2E31-23BFFEB1B2D5}"/>
              </a:ext>
            </a:extLst>
          </p:cNvPr>
          <p:cNvSpPr txBox="1"/>
          <p:nvPr/>
        </p:nvSpPr>
        <p:spPr>
          <a:xfrm>
            <a:off x="8442854" y="-1969110"/>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srgbClr val="7EBDC2"/>
                  </a:solidFill>
                </a:ln>
                <a:noFill/>
                <a:effectLst/>
                <a:uLnTx/>
                <a:uFillTx/>
                <a:latin typeface="Brother 1816"/>
                <a:ea typeface="Roboto" panose="02000000000000000000" pitchFamily="2" charset="0"/>
                <a:cs typeface="+mn-cs"/>
              </a:rPr>
              <a:t>3</a:t>
            </a:r>
          </a:p>
        </p:txBody>
      </p:sp>
      <p:pic>
        <p:nvPicPr>
          <p:cNvPr id="4" name="Picture 3">
            <a:extLst>
              <a:ext uri="{FF2B5EF4-FFF2-40B4-BE49-F238E27FC236}">
                <a16:creationId xmlns:a16="http://schemas.microsoft.com/office/drawing/2014/main" id="{71102767-BE3B-B07A-CA25-FA172D8EDA07}"/>
              </a:ext>
            </a:extLst>
          </p:cNvPr>
          <p:cNvPicPr>
            <a:picLocks noChangeAspect="1"/>
          </p:cNvPicPr>
          <p:nvPr/>
        </p:nvPicPr>
        <p:blipFill>
          <a:blip r:embed="rId3"/>
          <a:stretch>
            <a:fillRect/>
          </a:stretch>
        </p:blipFill>
        <p:spPr>
          <a:xfrm>
            <a:off x="962723" y="2836240"/>
            <a:ext cx="10266554" cy="2139881"/>
          </a:xfrm>
          <a:prstGeom prst="rect">
            <a:avLst/>
          </a:prstGeom>
        </p:spPr>
      </p:pic>
      <p:sp>
        <p:nvSpPr>
          <p:cNvPr id="16" name="TextBox 15">
            <a:extLst>
              <a:ext uri="{FF2B5EF4-FFF2-40B4-BE49-F238E27FC236}">
                <a16:creationId xmlns:a16="http://schemas.microsoft.com/office/drawing/2014/main" id="{23D0777E-392F-723C-A3AA-87CA166C3A19}"/>
              </a:ext>
            </a:extLst>
          </p:cNvPr>
          <p:cNvSpPr txBox="1"/>
          <p:nvPr/>
        </p:nvSpPr>
        <p:spPr>
          <a:xfrm>
            <a:off x="960592" y="4598621"/>
            <a:ext cx="271899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Contract Disputes</a:t>
            </a:r>
          </a:p>
        </p:txBody>
      </p:sp>
      <p:sp>
        <p:nvSpPr>
          <p:cNvPr id="23" name="TextBox 22">
            <a:extLst>
              <a:ext uri="{FF2B5EF4-FFF2-40B4-BE49-F238E27FC236}">
                <a16:creationId xmlns:a16="http://schemas.microsoft.com/office/drawing/2014/main" id="{52052FEB-1424-694E-CCD7-C071609EC79B}"/>
              </a:ext>
            </a:extLst>
          </p:cNvPr>
          <p:cNvSpPr txBox="1"/>
          <p:nvPr/>
        </p:nvSpPr>
        <p:spPr>
          <a:xfrm>
            <a:off x="4942920" y="4598621"/>
            <a:ext cx="221543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Employee Claims</a:t>
            </a:r>
          </a:p>
        </p:txBody>
      </p:sp>
      <p:sp>
        <p:nvSpPr>
          <p:cNvPr id="32" name="TextBox 31">
            <a:extLst>
              <a:ext uri="{FF2B5EF4-FFF2-40B4-BE49-F238E27FC236}">
                <a16:creationId xmlns:a16="http://schemas.microsoft.com/office/drawing/2014/main" id="{74ECAD46-AC00-D7B7-65BE-4E1B0BDAB899}"/>
              </a:ext>
            </a:extLst>
          </p:cNvPr>
          <p:cNvSpPr txBox="1"/>
          <p:nvPr/>
        </p:nvSpPr>
        <p:spPr>
          <a:xfrm>
            <a:off x="8531164" y="4598621"/>
            <a:ext cx="25847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Copyright Infringement Claims</a:t>
            </a:r>
          </a:p>
        </p:txBody>
      </p:sp>
      <p:sp>
        <p:nvSpPr>
          <p:cNvPr id="5" name="TextBox 4">
            <a:extLst>
              <a:ext uri="{FF2B5EF4-FFF2-40B4-BE49-F238E27FC236}">
                <a16:creationId xmlns:a16="http://schemas.microsoft.com/office/drawing/2014/main" id="{6E3A6B52-2DED-4887-41BC-2DE2804FB755}"/>
              </a:ext>
            </a:extLst>
          </p:cNvPr>
          <p:cNvSpPr txBox="1"/>
          <p:nvPr/>
        </p:nvSpPr>
        <p:spPr>
          <a:xfrm>
            <a:off x="706120" y="1693715"/>
            <a:ext cx="10779759" cy="369332"/>
          </a:xfrm>
          <a:prstGeom prst="rect">
            <a:avLst/>
          </a:prstGeom>
          <a:noFill/>
        </p:spPr>
        <p:txBody>
          <a:bodyPr wrap="square">
            <a:spAutoFit/>
          </a:bodyPr>
          <a:lstStyle/>
          <a:p>
            <a:pPr algn="ctr"/>
            <a:r>
              <a:rPr lang="en-US" dirty="0">
                <a:solidFill>
                  <a:schemeClr val="accent3"/>
                </a:solidFill>
              </a:rPr>
              <a:t>Helpful with these types of claims</a:t>
            </a:r>
          </a:p>
        </p:txBody>
      </p:sp>
    </p:spTree>
    <p:extLst>
      <p:ext uri="{BB962C8B-B14F-4D97-AF65-F5344CB8AC3E}">
        <p14:creationId xmlns:p14="http://schemas.microsoft.com/office/powerpoint/2010/main" val="175545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CD007-E3AA-56C3-421A-60B07F19644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F4FF5F-8524-B526-0973-CA43145F9932}"/>
              </a:ext>
            </a:extLst>
          </p:cNvPr>
          <p:cNvSpPr>
            <a:spLocks noGrp="1"/>
          </p:cNvSpPr>
          <p:nvPr>
            <p:ph type="sldNum" sz="quarter" idx="12"/>
          </p:nvPr>
        </p:nvSpPr>
        <p:spPr/>
        <p:txBody>
          <a:bodyPr/>
          <a:lstStyle/>
          <a:p>
            <a:fld id="{D92F42F6-3E29-46CD-8D6D-8779DDC56208}" type="slidenum">
              <a:rPr lang="en-US" smtClean="0"/>
              <a:t>25</a:t>
            </a:fld>
            <a:endParaRPr lang="en-US"/>
          </a:p>
        </p:txBody>
      </p:sp>
      <p:pic>
        <p:nvPicPr>
          <p:cNvPr id="7" name="Picture 6">
            <a:extLst>
              <a:ext uri="{FF2B5EF4-FFF2-40B4-BE49-F238E27FC236}">
                <a16:creationId xmlns:a16="http://schemas.microsoft.com/office/drawing/2014/main" id="{11790866-C7E1-44D8-69FE-B29972B27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8046" y="1"/>
            <a:ext cx="5843954" cy="3661858"/>
          </a:xfrm>
          <a:prstGeom prst="rect">
            <a:avLst/>
          </a:prstGeom>
        </p:spPr>
      </p:pic>
      <p:sp>
        <p:nvSpPr>
          <p:cNvPr id="9" name="TextBox 8">
            <a:extLst>
              <a:ext uri="{FF2B5EF4-FFF2-40B4-BE49-F238E27FC236}">
                <a16:creationId xmlns:a16="http://schemas.microsoft.com/office/drawing/2014/main" id="{E9792068-DC66-8148-1604-AE47FB936A54}"/>
              </a:ext>
            </a:extLst>
          </p:cNvPr>
          <p:cNvSpPr txBox="1"/>
          <p:nvPr/>
        </p:nvSpPr>
        <p:spPr>
          <a:xfrm>
            <a:off x="555337" y="855161"/>
            <a:ext cx="5150981" cy="1754326"/>
          </a:xfrm>
          <a:prstGeom prst="rect">
            <a:avLst/>
          </a:prstGeom>
          <a:noFill/>
        </p:spPr>
        <p:txBody>
          <a:bodyPr wrap="square">
            <a:spAutoFit/>
          </a:bodyPr>
          <a:lstStyle/>
          <a:p>
            <a:r>
              <a:rPr lang="en-US" sz="3600" b="1" dirty="0">
                <a:solidFill>
                  <a:schemeClr val="accent1"/>
                </a:solidFill>
                <a:latin typeface="+mj-lt"/>
              </a:rPr>
              <a:t>Sometimes You Can’t Separate Yourself From the Company</a:t>
            </a:r>
          </a:p>
        </p:txBody>
      </p:sp>
      <p:sp>
        <p:nvSpPr>
          <p:cNvPr id="5" name="TextBox 4">
            <a:extLst>
              <a:ext uri="{FF2B5EF4-FFF2-40B4-BE49-F238E27FC236}">
                <a16:creationId xmlns:a16="http://schemas.microsoft.com/office/drawing/2014/main" id="{0CF01E24-6E84-2D13-6B84-BB243FEB461A}"/>
              </a:ext>
            </a:extLst>
          </p:cNvPr>
          <p:cNvSpPr txBox="1"/>
          <p:nvPr/>
        </p:nvSpPr>
        <p:spPr>
          <a:xfrm>
            <a:off x="555336" y="2650545"/>
            <a:ext cx="4549099" cy="1154162"/>
          </a:xfrm>
          <a:prstGeom prst="rect">
            <a:avLst/>
          </a:prstGeom>
          <a:noFill/>
        </p:spPr>
        <p:txBody>
          <a:bodyPr wrap="square">
            <a:spAutoFit/>
          </a:bodyPr>
          <a:lstStyle/>
          <a:p>
            <a:pPr>
              <a:spcBef>
                <a:spcPts val="600"/>
              </a:spcBef>
            </a:pPr>
            <a:r>
              <a:rPr lang="en-US" sz="1600" dirty="0">
                <a:solidFill>
                  <a:schemeClr val="tx1">
                    <a:lumMod val="65000"/>
                    <a:lumOff val="35000"/>
                  </a:schemeClr>
                </a:solidFill>
                <a:latin typeface="Roboto" panose="02000000000000000000" pitchFamily="2" charset="0"/>
                <a:ea typeface="Roboto" panose="02000000000000000000" pitchFamily="2" charset="0"/>
              </a:rPr>
              <a:t>What’s easier than “piercing the veil”?  Sue everybody!</a:t>
            </a:r>
          </a:p>
          <a:p>
            <a:pPr>
              <a:spcBef>
                <a:spcPts val="600"/>
              </a:spcBef>
            </a:pPr>
            <a:r>
              <a:rPr lang="en-US" sz="1600" dirty="0">
                <a:solidFill>
                  <a:schemeClr val="tx1">
                    <a:lumMod val="65000"/>
                    <a:lumOff val="35000"/>
                  </a:schemeClr>
                </a:solidFill>
                <a:latin typeface="Roboto" panose="02000000000000000000" pitchFamily="2" charset="0"/>
                <a:ea typeface="Roboto" panose="02000000000000000000" pitchFamily="2" charset="0"/>
              </a:rPr>
              <a:t>Holding individuals personally liable for company actions</a:t>
            </a:r>
          </a:p>
        </p:txBody>
      </p:sp>
      <p:sp>
        <p:nvSpPr>
          <p:cNvPr id="6" name="Rectangle: Rounded Corners 5">
            <a:extLst>
              <a:ext uri="{FF2B5EF4-FFF2-40B4-BE49-F238E27FC236}">
                <a16:creationId xmlns:a16="http://schemas.microsoft.com/office/drawing/2014/main" id="{A0E8721E-5043-32E7-F32F-C35B3380232B}"/>
              </a:ext>
            </a:extLst>
          </p:cNvPr>
          <p:cNvSpPr/>
          <p:nvPr/>
        </p:nvSpPr>
        <p:spPr>
          <a:xfrm>
            <a:off x="-837412" y="3892065"/>
            <a:ext cx="5721928" cy="658260"/>
          </a:xfrm>
          <a:prstGeom prst="roundRect">
            <a:avLst>
              <a:gd name="adj" fmla="val 5318"/>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34752E6-E239-ED75-AA1A-3D475ABFFCFB}"/>
              </a:ext>
            </a:extLst>
          </p:cNvPr>
          <p:cNvSpPr txBox="1"/>
          <p:nvPr/>
        </p:nvSpPr>
        <p:spPr>
          <a:xfrm>
            <a:off x="647700" y="4036529"/>
            <a:ext cx="3496037" cy="369332"/>
          </a:xfrm>
          <a:prstGeom prst="rect">
            <a:avLst/>
          </a:prstGeom>
          <a:noFill/>
        </p:spPr>
        <p:txBody>
          <a:bodyPr wrap="square">
            <a:spAutoFit/>
          </a:bodyPr>
          <a:lstStyle/>
          <a:p>
            <a:r>
              <a:rPr lang="en-US" dirty="0">
                <a:solidFill>
                  <a:schemeClr val="accent1"/>
                </a:solidFill>
                <a:latin typeface="+mj-lt"/>
              </a:rPr>
              <a:t>Likely when these are involved</a:t>
            </a:r>
          </a:p>
        </p:txBody>
      </p:sp>
      <p:sp>
        <p:nvSpPr>
          <p:cNvPr id="13" name="TextBox 12">
            <a:extLst>
              <a:ext uri="{FF2B5EF4-FFF2-40B4-BE49-F238E27FC236}">
                <a16:creationId xmlns:a16="http://schemas.microsoft.com/office/drawing/2014/main" id="{FC145991-711D-7776-A888-685EF0E4A4B6}"/>
              </a:ext>
            </a:extLst>
          </p:cNvPr>
          <p:cNvSpPr txBox="1"/>
          <p:nvPr/>
        </p:nvSpPr>
        <p:spPr>
          <a:xfrm>
            <a:off x="647700" y="4694789"/>
            <a:ext cx="4549099" cy="1308050"/>
          </a:xfrm>
          <a:prstGeom prst="rect">
            <a:avLst/>
          </a:prstGeom>
          <a:noFill/>
        </p:spPr>
        <p:txBody>
          <a:bodyPr wrap="square">
            <a:spAutoFit/>
          </a:bodyPr>
          <a:lstStyle/>
          <a:p>
            <a:pPr marL="285750" indent="-285750">
              <a:spcBef>
                <a:spcPts val="600"/>
              </a:spcBef>
              <a:buClr>
                <a:schemeClr val="accent1"/>
              </a:buClr>
              <a:buFont typeface="Arial" panose="020B0604020202020204" pitchFamily="34" charset="0"/>
              <a:buChar char="•"/>
            </a:pPr>
            <a:r>
              <a:rPr lang="en-US" sz="1600" dirty="0">
                <a:solidFill>
                  <a:schemeClr val="tx1">
                    <a:lumMod val="65000"/>
                    <a:lumOff val="35000"/>
                  </a:schemeClr>
                </a:solidFill>
                <a:latin typeface="Roboto" panose="02000000000000000000" pitchFamily="2" charset="0"/>
                <a:ea typeface="Roboto" panose="02000000000000000000" pitchFamily="2" charset="0"/>
              </a:rPr>
              <a:t>Federal Trade Commission</a:t>
            </a:r>
          </a:p>
          <a:p>
            <a:pPr marL="285750" indent="-285750">
              <a:spcBef>
                <a:spcPts val="600"/>
              </a:spcBef>
              <a:buClr>
                <a:schemeClr val="accent1"/>
              </a:buClr>
              <a:buFont typeface="Arial" panose="020B0604020202020204" pitchFamily="34" charset="0"/>
              <a:buChar char="•"/>
            </a:pPr>
            <a:r>
              <a:rPr lang="en-US" sz="1600" dirty="0">
                <a:solidFill>
                  <a:schemeClr val="tx1">
                    <a:lumMod val="65000"/>
                    <a:lumOff val="35000"/>
                  </a:schemeClr>
                </a:solidFill>
                <a:latin typeface="Roboto" panose="02000000000000000000" pitchFamily="2" charset="0"/>
                <a:ea typeface="Roboto" panose="02000000000000000000" pitchFamily="2" charset="0"/>
              </a:rPr>
              <a:t>Securities and Exchange Commission</a:t>
            </a:r>
          </a:p>
          <a:p>
            <a:pPr marL="285750" indent="-285750">
              <a:spcBef>
                <a:spcPts val="600"/>
              </a:spcBef>
              <a:buClr>
                <a:schemeClr val="accent1"/>
              </a:buClr>
              <a:buFont typeface="Arial" panose="020B0604020202020204" pitchFamily="34" charset="0"/>
              <a:buChar char="•"/>
            </a:pPr>
            <a:r>
              <a:rPr lang="en-US" sz="1600" dirty="0">
                <a:solidFill>
                  <a:schemeClr val="tx1">
                    <a:lumMod val="65000"/>
                    <a:lumOff val="35000"/>
                  </a:schemeClr>
                </a:solidFill>
                <a:latin typeface="Roboto" panose="02000000000000000000" pitchFamily="2" charset="0"/>
                <a:ea typeface="Roboto" panose="02000000000000000000" pitchFamily="2" charset="0"/>
              </a:rPr>
              <a:t>State regulators </a:t>
            </a:r>
          </a:p>
          <a:p>
            <a:pPr marL="285750" indent="-285750">
              <a:spcBef>
                <a:spcPts val="600"/>
              </a:spcBef>
              <a:buClr>
                <a:schemeClr val="accent1"/>
              </a:buClr>
              <a:buFont typeface="Arial" panose="020B0604020202020204" pitchFamily="34" charset="0"/>
              <a:buChar char="•"/>
            </a:pPr>
            <a:r>
              <a:rPr lang="en-US" sz="1600" dirty="0">
                <a:solidFill>
                  <a:schemeClr val="tx1">
                    <a:lumMod val="65000"/>
                    <a:lumOff val="35000"/>
                  </a:schemeClr>
                </a:solidFill>
                <a:latin typeface="Roboto" panose="02000000000000000000" pitchFamily="2" charset="0"/>
                <a:ea typeface="Roboto" panose="02000000000000000000" pitchFamily="2" charset="0"/>
              </a:rPr>
              <a:t>Aggressive plaintiff’s attorneys</a:t>
            </a:r>
          </a:p>
        </p:txBody>
      </p:sp>
      <p:pic>
        <p:nvPicPr>
          <p:cNvPr id="4" name="Picture 3" descr="A person with her hand on her face&#10;&#10;Description automatically generated">
            <a:extLst>
              <a:ext uri="{FF2B5EF4-FFF2-40B4-BE49-F238E27FC236}">
                <a16:creationId xmlns:a16="http://schemas.microsoft.com/office/drawing/2014/main" id="{01451B03-2227-1172-B831-76D2863779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52128"/>
            <a:ext cx="5753743" cy="5753743"/>
          </a:xfrm>
          <a:prstGeom prst="rect">
            <a:avLst/>
          </a:prstGeom>
        </p:spPr>
      </p:pic>
    </p:spTree>
    <p:extLst>
      <p:ext uri="{BB962C8B-B14F-4D97-AF65-F5344CB8AC3E}">
        <p14:creationId xmlns:p14="http://schemas.microsoft.com/office/powerpoint/2010/main" val="6386277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C1227-AD99-BB5C-9BAD-CB6D5A0F9AF4}"/>
            </a:ext>
          </a:extLst>
        </p:cNvPr>
        <p:cNvGrpSpPr/>
        <p:nvPr/>
      </p:nvGrpSpPr>
      <p:grpSpPr>
        <a:xfrm>
          <a:off x="0" y="0"/>
          <a:ext cx="0" cy="0"/>
          <a:chOff x="0" y="0"/>
          <a:chExt cx="0" cy="0"/>
        </a:xfrm>
      </p:grpSpPr>
      <p:sp>
        <p:nvSpPr>
          <p:cNvPr id="21" name="Google Shape;731;p62">
            <a:extLst>
              <a:ext uri="{FF2B5EF4-FFF2-40B4-BE49-F238E27FC236}">
                <a16:creationId xmlns:a16="http://schemas.microsoft.com/office/drawing/2014/main" id="{814FCD47-0374-11BD-C376-B243CCE4F4D5}"/>
              </a:ext>
            </a:extLst>
          </p:cNvPr>
          <p:cNvSpPr/>
          <p:nvPr/>
        </p:nvSpPr>
        <p:spPr>
          <a:xfrm flipH="1">
            <a:off x="3867827" y="4145696"/>
            <a:ext cx="757427" cy="396339"/>
          </a:xfrm>
          <a:custGeom>
            <a:avLst/>
            <a:gdLst/>
            <a:ahLst/>
            <a:cxnLst/>
            <a:rect l="l" t="t" r="r" b="b"/>
            <a:pathLst>
              <a:path w="9167091" h="5149273" extrusionOk="0">
                <a:moveTo>
                  <a:pt x="9167091" y="5137727"/>
                </a:moveTo>
                <a:lnTo>
                  <a:pt x="11546" y="5149273"/>
                </a:lnTo>
                <a:cubicBezTo>
                  <a:pt x="7697" y="3432849"/>
                  <a:pt x="3849" y="1716424"/>
                  <a:pt x="0" y="0"/>
                </a:cubicBezTo>
              </a:path>
            </a:pathLst>
          </a:custGeom>
          <a:noFill/>
          <a:ln w="25400" cap="flat" cmpd="sng">
            <a:solidFill>
              <a:srgbClr val="9A9A95"/>
            </a:solidFill>
            <a:prstDash val="dash"/>
            <a:miter lim="800000"/>
            <a:headEnd type="oval" w="med" len="med"/>
            <a:tailEnd type="oval" w="med" len="med"/>
          </a:ln>
        </p:spPr>
        <p:txBody>
          <a:bodyPr spcFirstLastPara="1" wrap="square" lIns="45713" tIns="22850" rIns="45713" bIns="22850" anchor="ctr" anchorCtr="0">
            <a:noAutofit/>
          </a:bodyPr>
          <a:lstStyle/>
          <a:p>
            <a:pPr algn="ctr"/>
            <a:endParaRPr sz="1600">
              <a:solidFill>
                <a:srgbClr val="272F27"/>
              </a:solidFill>
              <a:latin typeface="Questrial"/>
              <a:ea typeface="Questrial"/>
              <a:cs typeface="Questrial"/>
              <a:sym typeface="Questrial"/>
            </a:endParaRPr>
          </a:p>
        </p:txBody>
      </p:sp>
      <p:sp>
        <p:nvSpPr>
          <p:cNvPr id="19" name="Google Shape;729;p62">
            <a:extLst>
              <a:ext uri="{FF2B5EF4-FFF2-40B4-BE49-F238E27FC236}">
                <a16:creationId xmlns:a16="http://schemas.microsoft.com/office/drawing/2014/main" id="{E3B7D608-921A-D794-D4C2-151ED80974D3}"/>
              </a:ext>
            </a:extLst>
          </p:cNvPr>
          <p:cNvSpPr/>
          <p:nvPr/>
        </p:nvSpPr>
        <p:spPr>
          <a:xfrm>
            <a:off x="7289416" y="4304904"/>
            <a:ext cx="757427" cy="237131"/>
          </a:xfrm>
          <a:custGeom>
            <a:avLst/>
            <a:gdLst/>
            <a:ahLst/>
            <a:cxnLst/>
            <a:rect l="l" t="t" r="r" b="b"/>
            <a:pathLst>
              <a:path w="9167091" h="5149273" extrusionOk="0">
                <a:moveTo>
                  <a:pt x="9167091" y="5137727"/>
                </a:moveTo>
                <a:lnTo>
                  <a:pt x="11546" y="5149273"/>
                </a:lnTo>
                <a:cubicBezTo>
                  <a:pt x="7697" y="3432849"/>
                  <a:pt x="3849" y="1716424"/>
                  <a:pt x="0" y="0"/>
                </a:cubicBezTo>
              </a:path>
            </a:pathLst>
          </a:custGeom>
          <a:noFill/>
          <a:ln w="25400" cap="flat" cmpd="sng">
            <a:solidFill>
              <a:srgbClr val="9A9A95"/>
            </a:solidFill>
            <a:prstDash val="dash"/>
            <a:miter lim="800000"/>
            <a:headEnd type="oval" w="med" len="med"/>
            <a:tailEnd type="oval" w="med" len="med"/>
          </a:ln>
        </p:spPr>
        <p:txBody>
          <a:bodyPr spcFirstLastPara="1" wrap="square" lIns="45713" tIns="22850" rIns="45713" bIns="22850" anchor="ctr" anchorCtr="0">
            <a:noAutofit/>
          </a:bodyPr>
          <a:lstStyle/>
          <a:p>
            <a:pPr algn="ctr"/>
            <a:endParaRPr sz="1600">
              <a:solidFill>
                <a:srgbClr val="272F27"/>
              </a:solidFill>
              <a:latin typeface="Questrial"/>
              <a:ea typeface="Questrial"/>
              <a:cs typeface="Questrial"/>
              <a:sym typeface="Questrial"/>
            </a:endParaRPr>
          </a:p>
        </p:txBody>
      </p:sp>
      <p:sp>
        <p:nvSpPr>
          <p:cNvPr id="20" name="Google Shape;730;p62">
            <a:extLst>
              <a:ext uri="{FF2B5EF4-FFF2-40B4-BE49-F238E27FC236}">
                <a16:creationId xmlns:a16="http://schemas.microsoft.com/office/drawing/2014/main" id="{B357DD93-9421-0C22-EFEC-E3E5423C65E7}"/>
              </a:ext>
            </a:extLst>
          </p:cNvPr>
          <p:cNvSpPr/>
          <p:nvPr/>
        </p:nvSpPr>
        <p:spPr>
          <a:xfrm>
            <a:off x="5789717" y="4681193"/>
            <a:ext cx="757427" cy="713081"/>
          </a:xfrm>
          <a:custGeom>
            <a:avLst/>
            <a:gdLst/>
            <a:ahLst/>
            <a:cxnLst/>
            <a:rect l="l" t="t" r="r" b="b"/>
            <a:pathLst>
              <a:path w="9167091" h="5149273" extrusionOk="0">
                <a:moveTo>
                  <a:pt x="9167091" y="5137727"/>
                </a:moveTo>
                <a:lnTo>
                  <a:pt x="11546" y="5149273"/>
                </a:lnTo>
                <a:cubicBezTo>
                  <a:pt x="7697" y="3432849"/>
                  <a:pt x="3849" y="1716424"/>
                  <a:pt x="0" y="0"/>
                </a:cubicBezTo>
              </a:path>
            </a:pathLst>
          </a:custGeom>
          <a:noFill/>
          <a:ln w="25400" cap="flat" cmpd="sng">
            <a:solidFill>
              <a:srgbClr val="9A9A95"/>
            </a:solidFill>
            <a:prstDash val="dash"/>
            <a:miter lim="800000"/>
            <a:headEnd type="oval" w="med" len="med"/>
            <a:tailEnd type="oval" w="med" len="med"/>
          </a:ln>
        </p:spPr>
        <p:txBody>
          <a:bodyPr spcFirstLastPara="1" wrap="square" lIns="45713" tIns="22850" rIns="45713" bIns="22850" anchor="ctr" anchorCtr="0">
            <a:noAutofit/>
          </a:bodyPr>
          <a:lstStyle/>
          <a:p>
            <a:pPr algn="ctr"/>
            <a:endParaRPr sz="1600">
              <a:solidFill>
                <a:srgbClr val="272F27"/>
              </a:solidFill>
              <a:latin typeface="Questrial"/>
              <a:ea typeface="Questrial"/>
              <a:cs typeface="Questrial"/>
              <a:sym typeface="Questrial"/>
            </a:endParaRPr>
          </a:p>
        </p:txBody>
      </p:sp>
      <p:sp>
        <p:nvSpPr>
          <p:cNvPr id="2" name="Slide Number Placeholder 1">
            <a:extLst>
              <a:ext uri="{FF2B5EF4-FFF2-40B4-BE49-F238E27FC236}">
                <a16:creationId xmlns:a16="http://schemas.microsoft.com/office/drawing/2014/main" id="{4B6E55B6-EF64-5E75-6DBD-5318AB038489}"/>
              </a:ext>
            </a:extLst>
          </p:cNvPr>
          <p:cNvSpPr>
            <a:spLocks noGrp="1"/>
          </p:cNvSpPr>
          <p:nvPr>
            <p:ph type="sldNum" sz="quarter" idx="12"/>
          </p:nvPr>
        </p:nvSpPr>
        <p:spPr/>
        <p:txBody>
          <a:bodyPr/>
          <a:lstStyle/>
          <a:p>
            <a:fld id="{D92F42F6-3E29-46CD-8D6D-8779DDC56208}" type="slidenum">
              <a:rPr lang="en-US" smtClean="0"/>
              <a:t>26</a:t>
            </a:fld>
            <a:endParaRPr lang="en-US"/>
          </a:p>
        </p:txBody>
      </p:sp>
      <p:sp>
        <p:nvSpPr>
          <p:cNvPr id="249" name="TextBox 248">
            <a:extLst>
              <a:ext uri="{FF2B5EF4-FFF2-40B4-BE49-F238E27FC236}">
                <a16:creationId xmlns:a16="http://schemas.microsoft.com/office/drawing/2014/main" id="{C6095F45-D16F-9DF2-9DEF-521085C31D75}"/>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Personal Asset Protection</a:t>
            </a:r>
          </a:p>
        </p:txBody>
      </p:sp>
      <p:sp>
        <p:nvSpPr>
          <p:cNvPr id="4" name="Google Shape;723;p62">
            <a:extLst>
              <a:ext uri="{FF2B5EF4-FFF2-40B4-BE49-F238E27FC236}">
                <a16:creationId xmlns:a16="http://schemas.microsoft.com/office/drawing/2014/main" id="{8C4FED58-51D4-20D1-40CD-94E332543ABC}"/>
              </a:ext>
            </a:extLst>
          </p:cNvPr>
          <p:cNvSpPr/>
          <p:nvPr/>
        </p:nvSpPr>
        <p:spPr>
          <a:xfrm rot="10800000">
            <a:off x="3939855" y="2578478"/>
            <a:ext cx="1818356" cy="1079554"/>
          </a:xfrm>
          <a:custGeom>
            <a:avLst/>
            <a:gdLst/>
            <a:ahLst/>
            <a:cxnLst/>
            <a:rect l="l" t="t" r="r" b="b"/>
            <a:pathLst>
              <a:path w="254" h="150" extrusionOk="0">
                <a:moveTo>
                  <a:pt x="206" y="0"/>
                </a:moveTo>
                <a:cubicBezTo>
                  <a:pt x="0" y="150"/>
                  <a:pt x="0" y="150"/>
                  <a:pt x="0" y="150"/>
                </a:cubicBezTo>
                <a:cubicBezTo>
                  <a:pt x="254" y="150"/>
                  <a:pt x="254" y="150"/>
                  <a:pt x="254" y="150"/>
                </a:cubicBezTo>
                <a:cubicBezTo>
                  <a:pt x="254" y="97"/>
                  <a:pt x="238" y="44"/>
                  <a:pt x="206" y="0"/>
                </a:cubicBezTo>
                <a:close/>
              </a:path>
            </a:pathLst>
          </a:custGeom>
          <a:solidFill>
            <a:schemeClr val="accent3"/>
          </a:solidFill>
          <a:ln w="508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endParaRPr>
              <a:solidFill>
                <a:srgbClr val="00FE00"/>
              </a:solidFill>
              <a:latin typeface="Questrial"/>
              <a:ea typeface="Questrial"/>
              <a:cs typeface="Questrial"/>
              <a:sym typeface="Questrial"/>
            </a:endParaRPr>
          </a:p>
        </p:txBody>
      </p:sp>
      <p:sp>
        <p:nvSpPr>
          <p:cNvPr id="5" name="Google Shape;724;p62">
            <a:extLst>
              <a:ext uri="{FF2B5EF4-FFF2-40B4-BE49-F238E27FC236}">
                <a16:creationId xmlns:a16="http://schemas.microsoft.com/office/drawing/2014/main" id="{236D5A54-A48A-86A4-915E-FA7A8ABCC277}"/>
              </a:ext>
            </a:extLst>
          </p:cNvPr>
          <p:cNvSpPr/>
          <p:nvPr/>
        </p:nvSpPr>
        <p:spPr>
          <a:xfrm rot="10800000">
            <a:off x="5074774" y="2566730"/>
            <a:ext cx="1353967" cy="2195293"/>
          </a:xfrm>
          <a:custGeom>
            <a:avLst/>
            <a:gdLst/>
            <a:ahLst/>
            <a:cxnLst/>
            <a:rect l="l" t="t" r="r" b="b"/>
            <a:pathLst>
              <a:path w="189" h="305" extrusionOk="0">
                <a:moveTo>
                  <a:pt x="95" y="0"/>
                </a:moveTo>
                <a:cubicBezTo>
                  <a:pt x="62" y="0"/>
                  <a:pt x="30" y="5"/>
                  <a:pt x="0" y="15"/>
                </a:cubicBezTo>
                <a:cubicBezTo>
                  <a:pt x="95" y="305"/>
                  <a:pt x="95" y="305"/>
                  <a:pt x="95" y="305"/>
                </a:cubicBezTo>
                <a:cubicBezTo>
                  <a:pt x="189" y="15"/>
                  <a:pt x="189" y="15"/>
                  <a:pt x="189" y="15"/>
                </a:cubicBezTo>
                <a:cubicBezTo>
                  <a:pt x="159" y="5"/>
                  <a:pt x="128" y="0"/>
                  <a:pt x="95" y="0"/>
                </a:cubicBezTo>
                <a:close/>
              </a:path>
            </a:pathLst>
          </a:custGeom>
          <a:solidFill>
            <a:schemeClr val="accent3"/>
          </a:solidFill>
          <a:ln w="508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endParaRPr>
              <a:solidFill>
                <a:srgbClr val="00FE00"/>
              </a:solidFill>
              <a:latin typeface="Questrial"/>
              <a:ea typeface="Questrial"/>
              <a:cs typeface="Questrial"/>
              <a:sym typeface="Questrial"/>
            </a:endParaRPr>
          </a:p>
        </p:txBody>
      </p:sp>
      <p:sp>
        <p:nvSpPr>
          <p:cNvPr id="6" name="Google Shape;725;p62">
            <a:extLst>
              <a:ext uri="{FF2B5EF4-FFF2-40B4-BE49-F238E27FC236}">
                <a16:creationId xmlns:a16="http://schemas.microsoft.com/office/drawing/2014/main" id="{A65B4E07-81FF-416A-03DC-18D39B9B29E3}"/>
              </a:ext>
            </a:extLst>
          </p:cNvPr>
          <p:cNvSpPr/>
          <p:nvPr/>
        </p:nvSpPr>
        <p:spPr>
          <a:xfrm rot="10800000">
            <a:off x="5747232" y="2578478"/>
            <a:ext cx="2548111" cy="1504742"/>
          </a:xfrm>
          <a:custGeom>
            <a:avLst/>
            <a:gdLst/>
            <a:ahLst/>
            <a:cxnLst/>
            <a:rect l="l" t="t" r="r" b="b"/>
            <a:pathLst>
              <a:path w="356" h="209" extrusionOk="0">
                <a:moveTo>
                  <a:pt x="0" y="209"/>
                </a:moveTo>
                <a:cubicBezTo>
                  <a:pt x="356" y="209"/>
                  <a:pt x="356" y="209"/>
                  <a:pt x="356" y="209"/>
                </a:cubicBezTo>
                <a:cubicBezTo>
                  <a:pt x="68" y="0"/>
                  <a:pt x="68" y="0"/>
                  <a:pt x="68" y="0"/>
                </a:cubicBezTo>
                <a:cubicBezTo>
                  <a:pt x="25" y="58"/>
                  <a:pt x="0" y="131"/>
                  <a:pt x="0" y="209"/>
                </a:cubicBezTo>
                <a:close/>
              </a:path>
            </a:pathLst>
          </a:custGeom>
          <a:solidFill>
            <a:schemeClr val="accent3"/>
          </a:solidFill>
          <a:ln w="508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endParaRPr>
              <a:solidFill>
                <a:srgbClr val="00FE00"/>
              </a:solidFill>
              <a:latin typeface="Questrial"/>
              <a:ea typeface="Questrial"/>
              <a:cs typeface="Questrial"/>
              <a:sym typeface="Questrial"/>
            </a:endParaRPr>
          </a:p>
        </p:txBody>
      </p:sp>
      <p:sp>
        <p:nvSpPr>
          <p:cNvPr id="7" name="Google Shape;726;p62">
            <a:extLst>
              <a:ext uri="{FF2B5EF4-FFF2-40B4-BE49-F238E27FC236}">
                <a16:creationId xmlns:a16="http://schemas.microsoft.com/office/drawing/2014/main" id="{B16655D0-55D7-444B-EE5D-0644BC1F22F8}"/>
              </a:ext>
            </a:extLst>
          </p:cNvPr>
          <p:cNvSpPr/>
          <p:nvPr/>
        </p:nvSpPr>
        <p:spPr>
          <a:xfrm rot="10800000">
            <a:off x="4132847" y="2566729"/>
            <a:ext cx="1625364" cy="1914852"/>
          </a:xfrm>
          <a:custGeom>
            <a:avLst/>
            <a:gdLst/>
            <a:ahLst/>
            <a:cxnLst/>
            <a:rect l="l" t="t" r="r" b="b"/>
            <a:pathLst>
              <a:path w="227" h="266" extrusionOk="0">
                <a:moveTo>
                  <a:pt x="87" y="0"/>
                </a:moveTo>
                <a:cubicBezTo>
                  <a:pt x="0" y="266"/>
                  <a:pt x="0" y="266"/>
                  <a:pt x="0" y="266"/>
                </a:cubicBezTo>
                <a:cubicBezTo>
                  <a:pt x="227" y="102"/>
                  <a:pt x="227" y="102"/>
                  <a:pt x="227" y="102"/>
                </a:cubicBezTo>
                <a:cubicBezTo>
                  <a:pt x="192" y="53"/>
                  <a:pt x="142" y="18"/>
                  <a:pt x="87" y="0"/>
                </a:cubicBezTo>
                <a:close/>
              </a:path>
            </a:pathLst>
          </a:custGeom>
          <a:solidFill>
            <a:srgbClr val="4E8B90"/>
          </a:solidFill>
          <a:ln w="508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endParaRPr>
              <a:solidFill>
                <a:srgbClr val="00FE00"/>
              </a:solidFill>
              <a:latin typeface="Questrial"/>
              <a:ea typeface="Questrial"/>
              <a:cs typeface="Questrial"/>
              <a:sym typeface="Questrial"/>
            </a:endParaRPr>
          </a:p>
        </p:txBody>
      </p:sp>
      <p:sp>
        <p:nvSpPr>
          <p:cNvPr id="17" name="Google Shape;727;p62">
            <a:extLst>
              <a:ext uri="{FF2B5EF4-FFF2-40B4-BE49-F238E27FC236}">
                <a16:creationId xmlns:a16="http://schemas.microsoft.com/office/drawing/2014/main" id="{550F8193-37A9-14D5-5174-EE8C94CFA945}"/>
              </a:ext>
            </a:extLst>
          </p:cNvPr>
          <p:cNvSpPr/>
          <p:nvPr/>
        </p:nvSpPr>
        <p:spPr>
          <a:xfrm rot="10800000">
            <a:off x="5747233" y="2578478"/>
            <a:ext cx="1920884" cy="2267667"/>
          </a:xfrm>
          <a:custGeom>
            <a:avLst/>
            <a:gdLst/>
            <a:ahLst/>
            <a:cxnLst/>
            <a:rect l="l" t="t" r="r" b="b"/>
            <a:pathLst>
              <a:path w="268" h="315" extrusionOk="0">
                <a:moveTo>
                  <a:pt x="0" y="121"/>
                </a:moveTo>
                <a:cubicBezTo>
                  <a:pt x="268" y="315"/>
                  <a:pt x="268" y="315"/>
                  <a:pt x="268" y="315"/>
                </a:cubicBezTo>
                <a:cubicBezTo>
                  <a:pt x="165" y="0"/>
                  <a:pt x="165" y="0"/>
                  <a:pt x="165" y="0"/>
                </a:cubicBezTo>
                <a:cubicBezTo>
                  <a:pt x="96" y="23"/>
                  <a:pt x="39" y="66"/>
                  <a:pt x="0" y="121"/>
                </a:cubicBezTo>
                <a:close/>
              </a:path>
            </a:pathLst>
          </a:custGeom>
          <a:solidFill>
            <a:srgbClr val="4E8B90"/>
          </a:solidFill>
          <a:ln w="50800" cap="flat" cmpd="sng">
            <a:solidFill>
              <a:srgbClr val="FFFFFF"/>
            </a:solidFill>
            <a:prstDash val="solid"/>
            <a:round/>
            <a:headEnd type="none" w="sm" len="sm"/>
            <a:tailEnd type="none" w="sm" len="sm"/>
          </a:ln>
        </p:spPr>
        <p:txBody>
          <a:bodyPr spcFirstLastPara="1" wrap="square" lIns="45713" tIns="22850" rIns="45713" bIns="22850" anchor="t" anchorCtr="0">
            <a:noAutofit/>
          </a:bodyPr>
          <a:lstStyle/>
          <a:p>
            <a:endParaRPr>
              <a:solidFill>
                <a:srgbClr val="00FE00"/>
              </a:solidFill>
              <a:latin typeface="Questrial"/>
              <a:ea typeface="Questrial"/>
              <a:cs typeface="Questrial"/>
              <a:sym typeface="Questrial"/>
            </a:endParaRPr>
          </a:p>
        </p:txBody>
      </p:sp>
      <p:cxnSp>
        <p:nvCxnSpPr>
          <p:cNvPr id="18" name="Google Shape;728;p62">
            <a:extLst>
              <a:ext uri="{FF2B5EF4-FFF2-40B4-BE49-F238E27FC236}">
                <a16:creationId xmlns:a16="http://schemas.microsoft.com/office/drawing/2014/main" id="{C73D907A-A54E-968E-6DDC-1EC0B7903539}"/>
              </a:ext>
            </a:extLst>
          </p:cNvPr>
          <p:cNvCxnSpPr/>
          <p:nvPr/>
        </p:nvCxnSpPr>
        <p:spPr>
          <a:xfrm rot="10800000" flipH="1">
            <a:off x="8227101" y="3203502"/>
            <a:ext cx="491983" cy="1"/>
          </a:xfrm>
          <a:prstGeom prst="straightConnector1">
            <a:avLst/>
          </a:prstGeom>
          <a:noFill/>
          <a:ln w="25400" cap="flat" cmpd="sng">
            <a:solidFill>
              <a:srgbClr val="9A9A95"/>
            </a:solidFill>
            <a:prstDash val="dash"/>
            <a:miter lim="800000"/>
            <a:headEnd type="none" w="sm" len="sm"/>
            <a:tailEnd type="oval" w="lg" len="lg"/>
          </a:ln>
        </p:spPr>
      </p:cxnSp>
      <p:cxnSp>
        <p:nvCxnSpPr>
          <p:cNvPr id="22" name="Google Shape;732;p62">
            <a:extLst>
              <a:ext uri="{FF2B5EF4-FFF2-40B4-BE49-F238E27FC236}">
                <a16:creationId xmlns:a16="http://schemas.microsoft.com/office/drawing/2014/main" id="{258DE7D9-C9E1-EDF7-BC5D-A89E704F6AB1}"/>
              </a:ext>
            </a:extLst>
          </p:cNvPr>
          <p:cNvCxnSpPr/>
          <p:nvPr/>
        </p:nvCxnSpPr>
        <p:spPr>
          <a:xfrm rot="10800000">
            <a:off x="3564338" y="3203502"/>
            <a:ext cx="504166" cy="0"/>
          </a:xfrm>
          <a:prstGeom prst="straightConnector1">
            <a:avLst/>
          </a:prstGeom>
          <a:noFill/>
          <a:ln w="25400" cap="flat" cmpd="sng">
            <a:solidFill>
              <a:srgbClr val="9A9A95"/>
            </a:solidFill>
            <a:prstDash val="dash"/>
            <a:miter lim="800000"/>
            <a:headEnd type="none" w="sm" len="sm"/>
            <a:tailEnd type="oval" w="lg" len="lg"/>
          </a:ln>
        </p:spPr>
      </p:cxnSp>
      <p:sp>
        <p:nvSpPr>
          <p:cNvPr id="42" name="Google Shape;743;p62">
            <a:extLst>
              <a:ext uri="{FF2B5EF4-FFF2-40B4-BE49-F238E27FC236}">
                <a16:creationId xmlns:a16="http://schemas.microsoft.com/office/drawing/2014/main" id="{9D7905D2-31E1-6A44-6FB3-43FD6B826254}"/>
              </a:ext>
            </a:extLst>
          </p:cNvPr>
          <p:cNvSpPr/>
          <p:nvPr/>
        </p:nvSpPr>
        <p:spPr>
          <a:xfrm rot="10800000">
            <a:off x="5288592" y="2168368"/>
            <a:ext cx="826819" cy="826818"/>
          </a:xfrm>
          <a:prstGeom prst="ellipse">
            <a:avLst/>
          </a:prstGeom>
          <a:solidFill>
            <a:srgbClr val="FFFFFF"/>
          </a:solidFill>
          <a:ln w="76200" cap="flat" cmpd="sng">
            <a:solidFill>
              <a:srgbClr val="4E8B90"/>
            </a:solidFill>
            <a:prstDash val="solid"/>
            <a:miter lim="800000"/>
            <a:headEnd type="none" w="sm" len="sm"/>
            <a:tailEnd type="none" w="sm" len="sm"/>
          </a:ln>
        </p:spPr>
        <p:txBody>
          <a:bodyPr spcFirstLastPara="1" wrap="square" lIns="45713" tIns="22850" rIns="45713" bIns="22850" anchor="ctr" anchorCtr="0">
            <a:noAutofit/>
          </a:bodyPr>
          <a:lstStyle/>
          <a:p>
            <a:pPr algn="ctr"/>
            <a:endParaRPr sz="2400">
              <a:solidFill>
                <a:srgbClr val="00FE00"/>
              </a:solidFill>
              <a:latin typeface="Questrial"/>
              <a:ea typeface="Questrial"/>
              <a:cs typeface="Questrial"/>
              <a:sym typeface="Questrial"/>
            </a:endParaRPr>
          </a:p>
        </p:txBody>
      </p:sp>
      <p:sp>
        <p:nvSpPr>
          <p:cNvPr id="54" name="TextBox 53">
            <a:extLst>
              <a:ext uri="{FF2B5EF4-FFF2-40B4-BE49-F238E27FC236}">
                <a16:creationId xmlns:a16="http://schemas.microsoft.com/office/drawing/2014/main" id="{A2DA968C-24CD-DB82-3D2D-AEB1D7845789}"/>
              </a:ext>
            </a:extLst>
          </p:cNvPr>
          <p:cNvSpPr txBox="1"/>
          <p:nvPr/>
        </p:nvSpPr>
        <p:spPr>
          <a:xfrm>
            <a:off x="1066951" y="2825867"/>
            <a:ext cx="2012229" cy="338554"/>
          </a:xfrm>
          <a:prstGeom prst="rect">
            <a:avLst/>
          </a:prstGeom>
          <a:noFill/>
        </p:spPr>
        <p:txBody>
          <a:bodyPr wrap="square">
            <a:spAutoFit/>
          </a:bodyPr>
          <a:lstStyle/>
          <a:p>
            <a:pPr algn="r"/>
            <a:r>
              <a:rPr lang="en-US" sz="1600" dirty="0">
                <a:solidFill>
                  <a:schemeClr val="tx1">
                    <a:lumMod val="65000"/>
                    <a:lumOff val="35000"/>
                  </a:schemeClr>
                </a:solidFill>
                <a:latin typeface="Roboto" panose="02000000000000000000" pitchFamily="2" charset="0"/>
                <a:ea typeface="Roboto" panose="02000000000000000000" pitchFamily="2" charset="0"/>
              </a:rPr>
              <a:t>Offshore Trusts</a:t>
            </a:r>
          </a:p>
        </p:txBody>
      </p:sp>
      <p:sp>
        <p:nvSpPr>
          <p:cNvPr id="58" name="TextBox 57">
            <a:extLst>
              <a:ext uri="{FF2B5EF4-FFF2-40B4-BE49-F238E27FC236}">
                <a16:creationId xmlns:a16="http://schemas.microsoft.com/office/drawing/2014/main" id="{1F51C131-03E9-0167-421C-CD0A1FBF994B}"/>
              </a:ext>
            </a:extLst>
          </p:cNvPr>
          <p:cNvSpPr txBox="1"/>
          <p:nvPr/>
        </p:nvSpPr>
        <p:spPr>
          <a:xfrm>
            <a:off x="1630838" y="4374353"/>
            <a:ext cx="2012229" cy="584775"/>
          </a:xfrm>
          <a:prstGeom prst="rect">
            <a:avLst/>
          </a:prstGeom>
          <a:noFill/>
        </p:spPr>
        <p:txBody>
          <a:bodyPr wrap="square">
            <a:spAutoFit/>
          </a:bodyPr>
          <a:lstStyle/>
          <a:p>
            <a:pPr algn="r"/>
            <a:r>
              <a:rPr lang="en-US" sz="1600" dirty="0">
                <a:solidFill>
                  <a:schemeClr val="tx1">
                    <a:lumMod val="65000"/>
                    <a:lumOff val="35000"/>
                  </a:schemeClr>
                </a:solidFill>
                <a:latin typeface="Roboto" panose="02000000000000000000" pitchFamily="2" charset="0"/>
                <a:ea typeface="Roboto" panose="02000000000000000000" pitchFamily="2" charset="0"/>
              </a:rPr>
              <a:t>Domestic Asset Protection Trusts</a:t>
            </a:r>
          </a:p>
        </p:txBody>
      </p:sp>
      <p:sp>
        <p:nvSpPr>
          <p:cNvPr id="59" name="TextBox 58">
            <a:extLst>
              <a:ext uri="{FF2B5EF4-FFF2-40B4-BE49-F238E27FC236}">
                <a16:creationId xmlns:a16="http://schemas.microsoft.com/office/drawing/2014/main" id="{46DCA388-763C-2D47-E896-CBDC145813D2}"/>
              </a:ext>
            </a:extLst>
          </p:cNvPr>
          <p:cNvSpPr txBox="1"/>
          <p:nvPr/>
        </p:nvSpPr>
        <p:spPr>
          <a:xfrm>
            <a:off x="8967802" y="2825867"/>
            <a:ext cx="2012229" cy="584775"/>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Charging Order Protection</a:t>
            </a:r>
          </a:p>
        </p:txBody>
      </p:sp>
      <p:sp>
        <p:nvSpPr>
          <p:cNvPr id="60" name="TextBox 59">
            <a:extLst>
              <a:ext uri="{FF2B5EF4-FFF2-40B4-BE49-F238E27FC236}">
                <a16:creationId xmlns:a16="http://schemas.microsoft.com/office/drawing/2014/main" id="{9419A216-810E-8F8D-6440-427117A8FAA3}"/>
              </a:ext>
            </a:extLst>
          </p:cNvPr>
          <p:cNvSpPr txBox="1"/>
          <p:nvPr/>
        </p:nvSpPr>
        <p:spPr>
          <a:xfrm>
            <a:off x="8281191" y="4342639"/>
            <a:ext cx="2686750" cy="338554"/>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Protected Assets</a:t>
            </a:r>
          </a:p>
        </p:txBody>
      </p:sp>
      <p:sp>
        <p:nvSpPr>
          <p:cNvPr id="61" name="TextBox 60">
            <a:extLst>
              <a:ext uri="{FF2B5EF4-FFF2-40B4-BE49-F238E27FC236}">
                <a16:creationId xmlns:a16="http://schemas.microsoft.com/office/drawing/2014/main" id="{E0897CD9-CE20-EB2C-FEDD-F3CC4B0B27FA}"/>
              </a:ext>
            </a:extLst>
          </p:cNvPr>
          <p:cNvSpPr txBox="1"/>
          <p:nvPr/>
        </p:nvSpPr>
        <p:spPr>
          <a:xfrm>
            <a:off x="6707674" y="5222356"/>
            <a:ext cx="2012229" cy="338554"/>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Advance Planning</a:t>
            </a:r>
          </a:p>
        </p:txBody>
      </p:sp>
      <p:pic>
        <p:nvPicPr>
          <p:cNvPr id="62" name="Picture 61">
            <a:extLst>
              <a:ext uri="{FF2B5EF4-FFF2-40B4-BE49-F238E27FC236}">
                <a16:creationId xmlns:a16="http://schemas.microsoft.com/office/drawing/2014/main" id="{08741400-C163-0B77-8F10-96D00BEE0B4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4305350" y="2803766"/>
            <a:ext cx="278225" cy="278225"/>
          </a:xfrm>
          <a:prstGeom prst="rect">
            <a:avLst/>
          </a:prstGeom>
        </p:spPr>
      </p:pic>
      <p:pic>
        <p:nvPicPr>
          <p:cNvPr id="63" name="Picture 62">
            <a:extLst>
              <a:ext uri="{FF2B5EF4-FFF2-40B4-BE49-F238E27FC236}">
                <a16:creationId xmlns:a16="http://schemas.microsoft.com/office/drawing/2014/main" id="{A69255D0-08AD-5713-CB42-C8BB41478239}"/>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4631858" y="3588199"/>
            <a:ext cx="324512" cy="324512"/>
          </a:xfrm>
          <a:prstGeom prst="rect">
            <a:avLst/>
          </a:prstGeom>
        </p:spPr>
      </p:pic>
      <p:pic>
        <p:nvPicPr>
          <p:cNvPr id="192" name="Picture 191">
            <a:extLst>
              <a:ext uri="{FF2B5EF4-FFF2-40B4-BE49-F238E27FC236}">
                <a16:creationId xmlns:a16="http://schemas.microsoft.com/office/drawing/2014/main" id="{25876FE4-8BB8-FDA3-4E03-E62258F42BFA}"/>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5600211" y="4128083"/>
            <a:ext cx="336599" cy="336599"/>
          </a:xfrm>
          <a:prstGeom prst="rect">
            <a:avLst/>
          </a:prstGeom>
        </p:spPr>
      </p:pic>
      <p:pic>
        <p:nvPicPr>
          <p:cNvPr id="193" name="Picture 192">
            <a:extLst>
              <a:ext uri="{FF2B5EF4-FFF2-40B4-BE49-F238E27FC236}">
                <a16:creationId xmlns:a16="http://schemas.microsoft.com/office/drawing/2014/main" id="{69506E0B-5003-89EF-04DE-F583404B592B}"/>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6668982" y="3853749"/>
            <a:ext cx="352305" cy="352305"/>
          </a:xfrm>
          <a:prstGeom prst="rect">
            <a:avLst/>
          </a:prstGeom>
        </p:spPr>
      </p:pic>
      <p:pic>
        <p:nvPicPr>
          <p:cNvPr id="194" name="Picture 193">
            <a:extLst>
              <a:ext uri="{FF2B5EF4-FFF2-40B4-BE49-F238E27FC236}">
                <a16:creationId xmlns:a16="http://schemas.microsoft.com/office/drawing/2014/main" id="{D99C8124-4320-14F5-C305-FDB620F6FF07}"/>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artisticPhotocopy/>
                    </a14:imgEffect>
                  </a14:imgLayer>
                </a14:imgProps>
              </a:ext>
            </a:extLst>
          </a:blip>
          <a:stretch>
            <a:fillRect/>
          </a:stretch>
        </p:blipFill>
        <p:spPr>
          <a:xfrm>
            <a:off x="7435267" y="2918900"/>
            <a:ext cx="398707" cy="398707"/>
          </a:xfrm>
          <a:prstGeom prst="rect">
            <a:avLst/>
          </a:prstGeom>
        </p:spPr>
      </p:pic>
    </p:spTree>
    <p:extLst>
      <p:ext uri="{BB962C8B-B14F-4D97-AF65-F5344CB8AC3E}">
        <p14:creationId xmlns:p14="http://schemas.microsoft.com/office/powerpoint/2010/main" val="3345771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4"/>
            </a:gs>
          </a:gsLst>
          <a:lin ang="2700000" scaled="0"/>
        </a:gradFill>
        <a:effectLst/>
      </p:bgPr>
    </p:bg>
    <p:spTree>
      <p:nvGrpSpPr>
        <p:cNvPr id="1" name="">
          <a:extLst>
            <a:ext uri="{FF2B5EF4-FFF2-40B4-BE49-F238E27FC236}">
              <a16:creationId xmlns:a16="http://schemas.microsoft.com/office/drawing/2014/main" id="{CD6866F9-71CC-5D7C-2409-0551CCFB556E}"/>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0A5F1F0-5857-C989-738E-9F981F7AE831}"/>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70103" y="-2550696"/>
            <a:ext cx="8089976" cy="6858000"/>
          </a:xfrm>
          <a:prstGeom prst="rect">
            <a:avLst/>
          </a:prstGeom>
        </p:spPr>
      </p:pic>
      <p:pic>
        <p:nvPicPr>
          <p:cNvPr id="13" name="Picture 12">
            <a:extLst>
              <a:ext uri="{FF2B5EF4-FFF2-40B4-BE49-F238E27FC236}">
                <a16:creationId xmlns:a16="http://schemas.microsoft.com/office/drawing/2014/main" id="{C11D7648-4415-3A5B-DDE5-1C146B579720}"/>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21632" y="-2767280"/>
            <a:ext cx="8089976" cy="6858000"/>
          </a:xfrm>
          <a:prstGeom prst="rect">
            <a:avLst/>
          </a:prstGeom>
        </p:spPr>
      </p:pic>
      <p:pic>
        <p:nvPicPr>
          <p:cNvPr id="9" name="Picture 8">
            <a:extLst>
              <a:ext uri="{FF2B5EF4-FFF2-40B4-BE49-F238E27FC236}">
                <a16:creationId xmlns:a16="http://schemas.microsoft.com/office/drawing/2014/main" id="{411AB4BE-30C4-9E26-FE43-97E2D950462E}"/>
              </a:ext>
            </a:extLst>
          </p:cNvPr>
          <p:cNvPicPr>
            <a:picLocks noChangeAspect="1"/>
          </p:cNvPicPr>
          <p:nvPr/>
        </p:nvPicPr>
        <p:blipFill>
          <a:blip r:embed="rId5">
            <a:alphaModFix amt="6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03276" y="0"/>
            <a:ext cx="7585448" cy="6858000"/>
          </a:xfrm>
          <a:prstGeom prst="rect">
            <a:avLst/>
          </a:prstGeom>
        </p:spPr>
      </p:pic>
      <p:sp>
        <p:nvSpPr>
          <p:cNvPr id="4" name="Slide Number Placeholder 3">
            <a:extLst>
              <a:ext uri="{FF2B5EF4-FFF2-40B4-BE49-F238E27FC236}">
                <a16:creationId xmlns:a16="http://schemas.microsoft.com/office/drawing/2014/main" id="{10973223-87D7-304C-39AC-7CC12897EBF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2F42F6-3E29-46CD-8D6D-8779DDC56208}" type="slidenum">
              <a:rPr kumimoji="0" lang="en-US" sz="1200" b="0" i="0" u="none" strike="noStrike" kern="1200" cap="none" spc="0" normalizeH="0" baseline="0" noProof="0" smtClean="0">
                <a:ln>
                  <a:noFill/>
                </a:ln>
                <a:solidFill>
                  <a:srgbClr val="EEF0F2"/>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EEF0F2"/>
              </a:solidFill>
              <a:effectLst/>
              <a:uLnTx/>
              <a:uFillTx/>
              <a:latin typeface="+mn-lt"/>
              <a:ea typeface="+mn-ea"/>
              <a:cs typeface="+mn-cs"/>
            </a:endParaRPr>
          </a:p>
        </p:txBody>
      </p:sp>
      <p:sp>
        <p:nvSpPr>
          <p:cNvPr id="5" name="TextBox 4">
            <a:extLst>
              <a:ext uri="{FF2B5EF4-FFF2-40B4-BE49-F238E27FC236}">
                <a16:creationId xmlns:a16="http://schemas.microsoft.com/office/drawing/2014/main" id="{024A7ADF-E7BC-F995-D50A-6A7C43EFC20C}"/>
              </a:ext>
            </a:extLst>
          </p:cNvPr>
          <p:cNvSpPr txBox="1"/>
          <p:nvPr/>
        </p:nvSpPr>
        <p:spPr>
          <a:xfrm>
            <a:off x="947361" y="3044279"/>
            <a:ext cx="1029727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EF0F2"/>
                </a:solidFill>
                <a:effectLst/>
                <a:uLnTx/>
                <a:uFillTx/>
                <a:latin typeface="Brother 1816"/>
                <a:ea typeface="+mn-ea"/>
                <a:cs typeface="+mn-cs"/>
              </a:rPr>
              <a:t>Tax</a:t>
            </a:r>
            <a:r>
              <a:rPr lang="en-US" sz="5400" b="1" dirty="0">
                <a:solidFill>
                  <a:srgbClr val="EEF0F2"/>
                </a:solidFill>
                <a:latin typeface="Brother 1816"/>
              </a:rPr>
              <a:t> Compliance</a:t>
            </a:r>
            <a:endParaRPr kumimoji="0" lang="en-US" sz="5400" b="1" i="0" u="none" strike="noStrike" kern="1200" cap="none" spc="0" normalizeH="0" baseline="0" noProof="0" dirty="0">
              <a:ln>
                <a:noFill/>
              </a:ln>
              <a:solidFill>
                <a:srgbClr val="EEF0F2"/>
              </a:solidFill>
              <a:effectLst/>
              <a:uLnTx/>
              <a:uFillTx/>
              <a:latin typeface="Brother 1816"/>
              <a:ea typeface="+mn-ea"/>
              <a:cs typeface="+mn-cs"/>
            </a:endParaRPr>
          </a:p>
        </p:txBody>
      </p:sp>
      <p:pic>
        <p:nvPicPr>
          <p:cNvPr id="12" name="Picture 11">
            <a:extLst>
              <a:ext uri="{FF2B5EF4-FFF2-40B4-BE49-F238E27FC236}">
                <a16:creationId xmlns:a16="http://schemas.microsoft.com/office/drawing/2014/main" id="{C05B23A6-33A6-DB43-4859-F9CEC32FDD4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7017" y="6433113"/>
            <a:ext cx="1523498" cy="211597"/>
          </a:xfrm>
          <a:prstGeom prst="rect">
            <a:avLst/>
          </a:prstGeom>
        </p:spPr>
      </p:pic>
    </p:spTree>
    <p:extLst>
      <p:ext uri="{BB962C8B-B14F-4D97-AF65-F5344CB8AC3E}">
        <p14:creationId xmlns:p14="http://schemas.microsoft.com/office/powerpoint/2010/main" val="2348313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D804E4A-E887-817A-7A1B-7B60427907D9}"/>
            </a:ext>
          </a:extLst>
        </p:cNvPr>
        <p:cNvGrpSpPr/>
        <p:nvPr/>
      </p:nvGrpSpPr>
      <p:grpSpPr>
        <a:xfrm>
          <a:off x="0" y="0"/>
          <a:ext cx="0" cy="0"/>
          <a:chOff x="0" y="0"/>
          <a:chExt cx="0" cy="0"/>
        </a:xfrm>
      </p:grpSpPr>
      <p:sp>
        <p:nvSpPr>
          <p:cNvPr id="40" name="TextBox 39">
            <a:extLst>
              <a:ext uri="{FF2B5EF4-FFF2-40B4-BE49-F238E27FC236}">
                <a16:creationId xmlns:a16="http://schemas.microsoft.com/office/drawing/2014/main" id="{398A75B4-E147-4BE5-BBFF-DC6B087174C9}"/>
              </a:ext>
            </a:extLst>
          </p:cNvPr>
          <p:cNvSpPr txBox="1"/>
          <p:nvPr/>
        </p:nvSpPr>
        <p:spPr>
          <a:xfrm>
            <a:off x="1253079" y="435839"/>
            <a:ext cx="96858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41B41"/>
                </a:solidFill>
                <a:latin typeface="Brother 1816"/>
              </a:rPr>
              <a:t>Different Tyes of income</a:t>
            </a:r>
            <a:endParaRPr kumimoji="0" lang="en-US" sz="3600" b="1" i="0" u="none" strike="noStrike" kern="1200" cap="none" spc="0" normalizeH="0" baseline="0" noProof="0" dirty="0">
              <a:ln>
                <a:noFill/>
              </a:ln>
              <a:solidFill>
                <a:srgbClr val="141B41"/>
              </a:solidFill>
              <a:effectLst/>
              <a:uLnTx/>
              <a:uFillTx/>
              <a:latin typeface="Brother 1816"/>
              <a:ea typeface="+mn-ea"/>
              <a:cs typeface="+mn-cs"/>
            </a:endParaRPr>
          </a:p>
        </p:txBody>
      </p:sp>
      <p:sp>
        <p:nvSpPr>
          <p:cNvPr id="74" name="Slide Number Placeholder 73">
            <a:extLst>
              <a:ext uri="{FF2B5EF4-FFF2-40B4-BE49-F238E27FC236}">
                <a16:creationId xmlns:a16="http://schemas.microsoft.com/office/drawing/2014/main" id="{6C3B7046-4E1E-C020-8228-4CFD71F56C9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2F42F6-3E29-46CD-8D6D-8779DDC56208}" type="slidenum">
              <a:rPr kumimoji="0" lang="en-US" sz="1200" b="0" i="0" u="none" strike="noStrike" kern="1200" cap="none" spc="0" normalizeH="0" baseline="0" noProof="0" smtClean="0">
                <a:ln>
                  <a:noFill/>
                </a:ln>
                <a:solidFill>
                  <a:prstClr val="black">
                    <a:tint val="75000"/>
                  </a:prstClr>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mn-lt"/>
              <a:ea typeface="+mn-ea"/>
              <a:cs typeface="+mn-cs"/>
            </a:endParaRPr>
          </a:p>
        </p:txBody>
      </p:sp>
      <p:sp>
        <p:nvSpPr>
          <p:cNvPr id="2" name="Rectangle: Top Corners Rounded 1">
            <a:extLst>
              <a:ext uri="{FF2B5EF4-FFF2-40B4-BE49-F238E27FC236}">
                <a16:creationId xmlns:a16="http://schemas.microsoft.com/office/drawing/2014/main" id="{0C59A3E5-CF04-7AFA-1ECD-81713A689097}"/>
              </a:ext>
            </a:extLst>
          </p:cNvPr>
          <p:cNvSpPr/>
          <p:nvPr/>
        </p:nvSpPr>
        <p:spPr>
          <a:xfrm>
            <a:off x="657726" y="2586866"/>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 name="Rectangle: Top Corners Rounded 6">
            <a:extLst>
              <a:ext uri="{FF2B5EF4-FFF2-40B4-BE49-F238E27FC236}">
                <a16:creationId xmlns:a16="http://schemas.microsoft.com/office/drawing/2014/main" id="{A0928A27-64E1-5B4F-D8A8-284EA12E2A3D}"/>
              </a:ext>
            </a:extLst>
          </p:cNvPr>
          <p:cNvSpPr/>
          <p:nvPr/>
        </p:nvSpPr>
        <p:spPr>
          <a:xfrm flipH="1" flipV="1">
            <a:off x="657725" y="4253207"/>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9" name="Straight Connector 8">
            <a:extLst>
              <a:ext uri="{FF2B5EF4-FFF2-40B4-BE49-F238E27FC236}">
                <a16:creationId xmlns:a16="http://schemas.microsoft.com/office/drawing/2014/main" id="{C4520EDA-A6C9-D0FF-8F20-D0C9EBD64E06}"/>
              </a:ext>
            </a:extLst>
          </p:cNvPr>
          <p:cNvCxnSpPr>
            <a:cxnSpLocks/>
          </p:cNvCxnSpPr>
          <p:nvPr/>
        </p:nvCxnSpPr>
        <p:spPr>
          <a:xfrm>
            <a:off x="706120" y="5702433"/>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Rectangle: Top Corners Rounded 26">
            <a:extLst>
              <a:ext uri="{FF2B5EF4-FFF2-40B4-BE49-F238E27FC236}">
                <a16:creationId xmlns:a16="http://schemas.microsoft.com/office/drawing/2014/main" id="{23EBAFCF-B107-FB72-A567-0FCA2ADDF900}"/>
              </a:ext>
            </a:extLst>
          </p:cNvPr>
          <p:cNvSpPr/>
          <p:nvPr/>
        </p:nvSpPr>
        <p:spPr>
          <a:xfrm>
            <a:off x="4409440" y="2586866"/>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8" name="Rectangle: Top Corners Rounded 27">
            <a:extLst>
              <a:ext uri="{FF2B5EF4-FFF2-40B4-BE49-F238E27FC236}">
                <a16:creationId xmlns:a16="http://schemas.microsoft.com/office/drawing/2014/main" id="{604171A4-6D71-E32E-D23E-FA31867D92FC}"/>
              </a:ext>
            </a:extLst>
          </p:cNvPr>
          <p:cNvSpPr/>
          <p:nvPr/>
        </p:nvSpPr>
        <p:spPr>
          <a:xfrm flipH="1" flipV="1">
            <a:off x="4409439" y="4253207"/>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29" name="Straight Connector 28">
            <a:extLst>
              <a:ext uri="{FF2B5EF4-FFF2-40B4-BE49-F238E27FC236}">
                <a16:creationId xmlns:a16="http://schemas.microsoft.com/office/drawing/2014/main" id="{7F9FC114-6E22-F29A-0890-7D222221B41A}"/>
              </a:ext>
            </a:extLst>
          </p:cNvPr>
          <p:cNvCxnSpPr>
            <a:cxnSpLocks/>
          </p:cNvCxnSpPr>
          <p:nvPr/>
        </p:nvCxnSpPr>
        <p:spPr>
          <a:xfrm>
            <a:off x="4457834" y="5702433"/>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Rectangle: Top Corners Rounded 35">
            <a:extLst>
              <a:ext uri="{FF2B5EF4-FFF2-40B4-BE49-F238E27FC236}">
                <a16:creationId xmlns:a16="http://schemas.microsoft.com/office/drawing/2014/main" id="{0A38BDC9-CF6B-C7B0-ADB4-70148AA53278}"/>
              </a:ext>
            </a:extLst>
          </p:cNvPr>
          <p:cNvSpPr/>
          <p:nvPr/>
        </p:nvSpPr>
        <p:spPr>
          <a:xfrm>
            <a:off x="8161153" y="2586866"/>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7" name="Rectangle: Top Corners Rounded 36">
            <a:extLst>
              <a:ext uri="{FF2B5EF4-FFF2-40B4-BE49-F238E27FC236}">
                <a16:creationId xmlns:a16="http://schemas.microsoft.com/office/drawing/2014/main" id="{1CD9BA26-9862-6382-A20A-2E7302A681A5}"/>
              </a:ext>
            </a:extLst>
          </p:cNvPr>
          <p:cNvSpPr/>
          <p:nvPr/>
        </p:nvSpPr>
        <p:spPr>
          <a:xfrm flipH="1" flipV="1">
            <a:off x="8161152" y="4253207"/>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38" name="Straight Connector 37">
            <a:extLst>
              <a:ext uri="{FF2B5EF4-FFF2-40B4-BE49-F238E27FC236}">
                <a16:creationId xmlns:a16="http://schemas.microsoft.com/office/drawing/2014/main" id="{89D07C0D-6BEC-9B7C-6FF8-AC479C54B8FD}"/>
              </a:ext>
            </a:extLst>
          </p:cNvPr>
          <p:cNvCxnSpPr>
            <a:cxnSpLocks/>
          </p:cNvCxnSpPr>
          <p:nvPr/>
        </p:nvCxnSpPr>
        <p:spPr>
          <a:xfrm>
            <a:off x="8209547" y="5702433"/>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9460717D-E675-45E7-58FF-547D3E8C2CF9}"/>
              </a:ext>
            </a:extLst>
          </p:cNvPr>
          <p:cNvSpPr txBox="1"/>
          <p:nvPr/>
        </p:nvSpPr>
        <p:spPr>
          <a:xfrm>
            <a:off x="981757" y="-1936144"/>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EBDC2">
                    <a:lumMod val="20000"/>
                    <a:lumOff val="80000"/>
                  </a:srgbClr>
                </a:solidFill>
                <a:effectLst/>
                <a:uLnTx/>
                <a:uFillTx/>
                <a:latin typeface="Brother 1816"/>
                <a:ea typeface="Roboto" panose="02000000000000000000" pitchFamily="2" charset="0"/>
                <a:cs typeface="+mn-cs"/>
              </a:rPr>
              <a:t>1</a:t>
            </a:r>
          </a:p>
        </p:txBody>
      </p:sp>
      <p:sp>
        <p:nvSpPr>
          <p:cNvPr id="76" name="TextBox 75">
            <a:extLst>
              <a:ext uri="{FF2B5EF4-FFF2-40B4-BE49-F238E27FC236}">
                <a16:creationId xmlns:a16="http://schemas.microsoft.com/office/drawing/2014/main" id="{EDFFC436-0A4F-2BA3-A91D-D4AF203F93EF}"/>
              </a:ext>
            </a:extLst>
          </p:cNvPr>
          <p:cNvSpPr txBox="1"/>
          <p:nvPr/>
        </p:nvSpPr>
        <p:spPr>
          <a:xfrm>
            <a:off x="939427" y="-1969110"/>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srgbClr val="7EBDC2"/>
                  </a:solidFill>
                </a:ln>
                <a:noFill/>
                <a:effectLst/>
                <a:uLnTx/>
                <a:uFillTx/>
                <a:latin typeface="Brother 1816"/>
                <a:ea typeface="Roboto" panose="02000000000000000000" pitchFamily="2" charset="0"/>
                <a:cs typeface="+mn-cs"/>
              </a:rPr>
              <a:t>1</a:t>
            </a:r>
          </a:p>
        </p:txBody>
      </p:sp>
      <p:sp>
        <p:nvSpPr>
          <p:cNvPr id="79" name="TextBox 78">
            <a:extLst>
              <a:ext uri="{FF2B5EF4-FFF2-40B4-BE49-F238E27FC236}">
                <a16:creationId xmlns:a16="http://schemas.microsoft.com/office/drawing/2014/main" id="{67BD3B5C-28CE-A56A-094F-7BF7D1A45D96}"/>
              </a:ext>
            </a:extLst>
          </p:cNvPr>
          <p:cNvSpPr txBox="1"/>
          <p:nvPr/>
        </p:nvSpPr>
        <p:spPr>
          <a:xfrm>
            <a:off x="4733471" y="-1936144"/>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EBDC2">
                    <a:lumMod val="20000"/>
                    <a:lumOff val="80000"/>
                  </a:srgbClr>
                </a:solidFill>
                <a:effectLst/>
                <a:uLnTx/>
                <a:uFillTx/>
                <a:latin typeface="Brother 1816"/>
                <a:ea typeface="Roboto" panose="02000000000000000000" pitchFamily="2" charset="0"/>
                <a:cs typeface="+mn-cs"/>
              </a:rPr>
              <a:t>2</a:t>
            </a:r>
          </a:p>
        </p:txBody>
      </p:sp>
      <p:sp>
        <p:nvSpPr>
          <p:cNvPr id="80" name="TextBox 79">
            <a:extLst>
              <a:ext uri="{FF2B5EF4-FFF2-40B4-BE49-F238E27FC236}">
                <a16:creationId xmlns:a16="http://schemas.microsoft.com/office/drawing/2014/main" id="{0757E8B4-916D-EDC5-D6F9-697A5656EA80}"/>
              </a:ext>
            </a:extLst>
          </p:cNvPr>
          <p:cNvSpPr txBox="1"/>
          <p:nvPr/>
        </p:nvSpPr>
        <p:spPr>
          <a:xfrm>
            <a:off x="4691141" y="-1969110"/>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srgbClr val="7EBDC2"/>
                  </a:solidFill>
                </a:ln>
                <a:noFill/>
                <a:effectLst/>
                <a:uLnTx/>
                <a:uFillTx/>
                <a:latin typeface="Brother 1816"/>
                <a:ea typeface="Roboto" panose="02000000000000000000" pitchFamily="2" charset="0"/>
                <a:cs typeface="+mn-cs"/>
              </a:rPr>
              <a:t>2</a:t>
            </a:r>
          </a:p>
        </p:txBody>
      </p:sp>
      <p:sp>
        <p:nvSpPr>
          <p:cNvPr id="85" name="TextBox 84">
            <a:extLst>
              <a:ext uri="{FF2B5EF4-FFF2-40B4-BE49-F238E27FC236}">
                <a16:creationId xmlns:a16="http://schemas.microsoft.com/office/drawing/2014/main" id="{0973EE65-5D85-CCC7-426E-B102497CD272}"/>
              </a:ext>
            </a:extLst>
          </p:cNvPr>
          <p:cNvSpPr txBox="1"/>
          <p:nvPr/>
        </p:nvSpPr>
        <p:spPr>
          <a:xfrm>
            <a:off x="8485184" y="-1936144"/>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EBDC2">
                    <a:lumMod val="20000"/>
                    <a:lumOff val="80000"/>
                  </a:srgbClr>
                </a:solidFill>
                <a:effectLst/>
                <a:uLnTx/>
                <a:uFillTx/>
                <a:latin typeface="Brother 1816"/>
                <a:ea typeface="Roboto" panose="02000000000000000000" pitchFamily="2" charset="0"/>
                <a:cs typeface="+mn-cs"/>
              </a:rPr>
              <a:t>3</a:t>
            </a:r>
          </a:p>
        </p:txBody>
      </p:sp>
      <p:sp>
        <p:nvSpPr>
          <p:cNvPr id="86" name="TextBox 85">
            <a:extLst>
              <a:ext uri="{FF2B5EF4-FFF2-40B4-BE49-F238E27FC236}">
                <a16:creationId xmlns:a16="http://schemas.microsoft.com/office/drawing/2014/main" id="{4A75D5D3-F267-EC03-3845-B0642346ECA0}"/>
              </a:ext>
            </a:extLst>
          </p:cNvPr>
          <p:cNvSpPr txBox="1"/>
          <p:nvPr/>
        </p:nvSpPr>
        <p:spPr>
          <a:xfrm>
            <a:off x="8442854" y="-1969110"/>
            <a:ext cx="2718995" cy="1323439"/>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srgbClr val="7EBDC2"/>
                  </a:solidFill>
                </a:ln>
                <a:noFill/>
                <a:effectLst/>
                <a:uLnTx/>
                <a:uFillTx/>
                <a:latin typeface="Brother 1816"/>
                <a:ea typeface="Roboto" panose="02000000000000000000" pitchFamily="2" charset="0"/>
                <a:cs typeface="+mn-cs"/>
              </a:rPr>
              <a:t>3</a:t>
            </a:r>
          </a:p>
        </p:txBody>
      </p:sp>
      <p:pic>
        <p:nvPicPr>
          <p:cNvPr id="4" name="Picture 3">
            <a:extLst>
              <a:ext uri="{FF2B5EF4-FFF2-40B4-BE49-F238E27FC236}">
                <a16:creationId xmlns:a16="http://schemas.microsoft.com/office/drawing/2014/main" id="{1139F008-ABD5-5106-3D70-6DE718165CA1}"/>
              </a:ext>
            </a:extLst>
          </p:cNvPr>
          <p:cNvPicPr>
            <a:picLocks noChangeAspect="1"/>
          </p:cNvPicPr>
          <p:nvPr/>
        </p:nvPicPr>
        <p:blipFill>
          <a:blip r:embed="rId3"/>
          <a:stretch>
            <a:fillRect/>
          </a:stretch>
        </p:blipFill>
        <p:spPr>
          <a:xfrm>
            <a:off x="962723" y="2836240"/>
            <a:ext cx="10266554" cy="2139881"/>
          </a:xfrm>
          <a:prstGeom prst="rect">
            <a:avLst/>
          </a:prstGeom>
        </p:spPr>
      </p:pic>
      <p:sp>
        <p:nvSpPr>
          <p:cNvPr id="16" name="TextBox 15">
            <a:extLst>
              <a:ext uri="{FF2B5EF4-FFF2-40B4-BE49-F238E27FC236}">
                <a16:creationId xmlns:a16="http://schemas.microsoft.com/office/drawing/2014/main" id="{FF32F320-B56B-F810-EA8D-02A5175019EA}"/>
              </a:ext>
            </a:extLst>
          </p:cNvPr>
          <p:cNvSpPr txBox="1"/>
          <p:nvPr/>
        </p:nvSpPr>
        <p:spPr>
          <a:xfrm>
            <a:off x="960592" y="4598621"/>
            <a:ext cx="271899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Earned Income</a:t>
            </a:r>
          </a:p>
        </p:txBody>
      </p:sp>
      <p:sp>
        <p:nvSpPr>
          <p:cNvPr id="23" name="TextBox 22">
            <a:extLst>
              <a:ext uri="{FF2B5EF4-FFF2-40B4-BE49-F238E27FC236}">
                <a16:creationId xmlns:a16="http://schemas.microsoft.com/office/drawing/2014/main" id="{5CF15DEC-4E50-F741-4A6E-141E0F586F1F}"/>
              </a:ext>
            </a:extLst>
          </p:cNvPr>
          <p:cNvSpPr txBox="1"/>
          <p:nvPr/>
        </p:nvSpPr>
        <p:spPr>
          <a:xfrm>
            <a:off x="4942920" y="4598621"/>
            <a:ext cx="221543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Unearned Income</a:t>
            </a:r>
          </a:p>
        </p:txBody>
      </p:sp>
      <p:sp>
        <p:nvSpPr>
          <p:cNvPr id="32" name="TextBox 31">
            <a:extLst>
              <a:ext uri="{FF2B5EF4-FFF2-40B4-BE49-F238E27FC236}">
                <a16:creationId xmlns:a16="http://schemas.microsoft.com/office/drawing/2014/main" id="{472C86CA-32E1-21BF-1212-147AFBD30539}"/>
              </a:ext>
            </a:extLst>
          </p:cNvPr>
          <p:cNvSpPr txBox="1"/>
          <p:nvPr/>
        </p:nvSpPr>
        <p:spPr>
          <a:xfrm>
            <a:off x="8531164" y="4598621"/>
            <a:ext cx="25847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Mixed</a:t>
            </a:r>
          </a:p>
        </p:txBody>
      </p:sp>
    </p:spTree>
    <p:extLst>
      <p:ext uri="{BB962C8B-B14F-4D97-AF65-F5344CB8AC3E}">
        <p14:creationId xmlns:p14="http://schemas.microsoft.com/office/powerpoint/2010/main" val="3287591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F0984-F3D0-885A-4946-DBA6449933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7EAD05-724C-B43C-3230-BC3CAAF7E534}"/>
              </a:ext>
            </a:extLst>
          </p:cNvPr>
          <p:cNvSpPr>
            <a:spLocks noGrp="1"/>
          </p:cNvSpPr>
          <p:nvPr>
            <p:ph type="sldNum" sz="quarter" idx="12"/>
          </p:nvPr>
        </p:nvSpPr>
        <p:spPr/>
        <p:txBody>
          <a:bodyPr/>
          <a:lstStyle/>
          <a:p>
            <a:fld id="{D92F42F6-3E29-46CD-8D6D-8779DDC56208}" type="slidenum">
              <a:rPr lang="en-US" smtClean="0"/>
              <a:t>29</a:t>
            </a:fld>
            <a:endParaRPr lang="en-US"/>
          </a:p>
        </p:txBody>
      </p:sp>
      <p:pic>
        <p:nvPicPr>
          <p:cNvPr id="5" name="Picture 4">
            <a:extLst>
              <a:ext uri="{FF2B5EF4-FFF2-40B4-BE49-F238E27FC236}">
                <a16:creationId xmlns:a16="http://schemas.microsoft.com/office/drawing/2014/main" id="{C94FCD38-9A30-CEEC-813C-3DCE8FEDC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94131" y="-7468"/>
            <a:ext cx="5631143" cy="4967416"/>
          </a:xfrm>
          <a:prstGeom prst="rect">
            <a:avLst/>
          </a:prstGeom>
        </p:spPr>
      </p:pic>
      <p:sp>
        <p:nvSpPr>
          <p:cNvPr id="4" name="TextBox 3">
            <a:extLst>
              <a:ext uri="{FF2B5EF4-FFF2-40B4-BE49-F238E27FC236}">
                <a16:creationId xmlns:a16="http://schemas.microsoft.com/office/drawing/2014/main" id="{F2F03245-52E0-843D-3F55-C4DE6A19E965}"/>
              </a:ext>
            </a:extLst>
          </p:cNvPr>
          <p:cNvSpPr txBox="1"/>
          <p:nvPr/>
        </p:nvSpPr>
        <p:spPr>
          <a:xfrm>
            <a:off x="588161" y="550029"/>
            <a:ext cx="4039812" cy="1200329"/>
          </a:xfrm>
          <a:prstGeom prst="rect">
            <a:avLst/>
          </a:prstGeom>
          <a:noFill/>
        </p:spPr>
        <p:txBody>
          <a:bodyPr wrap="square">
            <a:spAutoFit/>
          </a:bodyPr>
          <a:lstStyle/>
          <a:p>
            <a:r>
              <a:rPr lang="en-US" sz="3600" b="1" dirty="0">
                <a:solidFill>
                  <a:schemeClr val="accent1"/>
                </a:solidFill>
                <a:latin typeface="+mj-lt"/>
              </a:rPr>
              <a:t>You Will Have to Pay Taxes.</a:t>
            </a:r>
          </a:p>
        </p:txBody>
      </p:sp>
      <p:sp>
        <p:nvSpPr>
          <p:cNvPr id="15" name="TextBox 14">
            <a:extLst>
              <a:ext uri="{FF2B5EF4-FFF2-40B4-BE49-F238E27FC236}">
                <a16:creationId xmlns:a16="http://schemas.microsoft.com/office/drawing/2014/main" id="{37E600C9-E1F6-62FE-F3BA-7F390F28F2DE}"/>
              </a:ext>
            </a:extLst>
          </p:cNvPr>
          <p:cNvSpPr txBox="1"/>
          <p:nvPr/>
        </p:nvSpPr>
        <p:spPr>
          <a:xfrm>
            <a:off x="588161" y="1750358"/>
            <a:ext cx="4549099" cy="338554"/>
          </a:xfrm>
          <a:prstGeom prst="rect">
            <a:avLst/>
          </a:prstGeom>
          <a:noFill/>
        </p:spPr>
        <p:txBody>
          <a:bodyPr wrap="square">
            <a:spAutoFit/>
          </a:bodyPr>
          <a:lstStyle/>
          <a:p>
            <a:pPr>
              <a:spcBef>
                <a:spcPts val="600"/>
              </a:spcBef>
            </a:pPr>
            <a:r>
              <a:rPr lang="en-US" sz="1600" dirty="0">
                <a:solidFill>
                  <a:schemeClr val="tx1">
                    <a:lumMod val="65000"/>
                    <a:lumOff val="35000"/>
                  </a:schemeClr>
                </a:solidFill>
                <a:latin typeface="Roboto" panose="02000000000000000000" pitchFamily="2" charset="0"/>
                <a:ea typeface="Roboto" panose="02000000000000000000" pitchFamily="2" charset="0"/>
              </a:rPr>
              <a:t>One, Two, or Three Types of Taxes May Apply </a:t>
            </a:r>
          </a:p>
        </p:txBody>
      </p:sp>
      <p:sp>
        <p:nvSpPr>
          <p:cNvPr id="17" name="TextBox 16">
            <a:extLst>
              <a:ext uri="{FF2B5EF4-FFF2-40B4-BE49-F238E27FC236}">
                <a16:creationId xmlns:a16="http://schemas.microsoft.com/office/drawing/2014/main" id="{2C33C3E7-8FDA-F3FC-983F-51F8236C797A}"/>
              </a:ext>
            </a:extLst>
          </p:cNvPr>
          <p:cNvSpPr txBox="1"/>
          <p:nvPr/>
        </p:nvSpPr>
        <p:spPr>
          <a:xfrm>
            <a:off x="588161" y="2341180"/>
            <a:ext cx="1299891" cy="365998"/>
          </a:xfrm>
          <a:prstGeom prst="rect">
            <a:avLst/>
          </a:prstGeom>
          <a:noFill/>
        </p:spPr>
        <p:txBody>
          <a:bodyPr wrap="square">
            <a:spAutoFit/>
          </a:bodyPr>
          <a:lstStyle/>
          <a:p>
            <a:r>
              <a:rPr lang="en-US" b="1" dirty="0">
                <a:solidFill>
                  <a:srgbClr val="4E8B90"/>
                </a:solidFill>
              </a:rPr>
              <a:t>Subject to</a:t>
            </a:r>
          </a:p>
        </p:txBody>
      </p:sp>
      <p:sp>
        <p:nvSpPr>
          <p:cNvPr id="18" name="Oval 17">
            <a:extLst>
              <a:ext uri="{FF2B5EF4-FFF2-40B4-BE49-F238E27FC236}">
                <a16:creationId xmlns:a16="http://schemas.microsoft.com/office/drawing/2014/main" id="{515DAA6F-0656-EE2D-AC8F-E381EA01F843}"/>
              </a:ext>
            </a:extLst>
          </p:cNvPr>
          <p:cNvSpPr/>
          <p:nvPr/>
        </p:nvSpPr>
        <p:spPr>
          <a:xfrm>
            <a:off x="732099" y="2950687"/>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206BCBC-736C-5A48-F964-A8490679ACE9}"/>
              </a:ext>
            </a:extLst>
          </p:cNvPr>
          <p:cNvSpPr/>
          <p:nvPr/>
        </p:nvSpPr>
        <p:spPr>
          <a:xfrm>
            <a:off x="732099" y="3775993"/>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189F421-09A1-BB4F-1AD6-7146FBEEC85E}"/>
              </a:ext>
            </a:extLst>
          </p:cNvPr>
          <p:cNvSpPr/>
          <p:nvPr/>
        </p:nvSpPr>
        <p:spPr>
          <a:xfrm>
            <a:off x="732099" y="4601299"/>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4D000EA-D032-D1E2-548E-927892EEC86B}"/>
              </a:ext>
            </a:extLst>
          </p:cNvPr>
          <p:cNvSpPr txBox="1"/>
          <p:nvPr/>
        </p:nvSpPr>
        <p:spPr>
          <a:xfrm>
            <a:off x="1425677" y="3044437"/>
            <a:ext cx="1965707" cy="338554"/>
          </a:xfrm>
          <a:prstGeom prst="rect">
            <a:avLst/>
          </a:prstGeom>
          <a:noFill/>
        </p:spPr>
        <p:txBody>
          <a:bodyPr wrap="square">
            <a:spAutoFit/>
          </a:bodyPr>
          <a:lstStyle/>
          <a:p>
            <a:pPr>
              <a:spcBef>
                <a:spcPts val="600"/>
              </a:spcBef>
            </a:pPr>
            <a:r>
              <a:rPr lang="en-US" sz="1600" dirty="0">
                <a:solidFill>
                  <a:schemeClr val="tx1">
                    <a:lumMod val="65000"/>
                    <a:lumOff val="35000"/>
                  </a:schemeClr>
                </a:solidFill>
                <a:latin typeface="Roboto" panose="02000000000000000000" pitchFamily="2" charset="0"/>
                <a:ea typeface="Roboto" panose="02000000000000000000" pitchFamily="2" charset="0"/>
              </a:rPr>
              <a:t>Federal Income Tax</a:t>
            </a:r>
          </a:p>
        </p:txBody>
      </p:sp>
      <p:sp>
        <p:nvSpPr>
          <p:cNvPr id="23" name="TextBox 22">
            <a:extLst>
              <a:ext uri="{FF2B5EF4-FFF2-40B4-BE49-F238E27FC236}">
                <a16:creationId xmlns:a16="http://schemas.microsoft.com/office/drawing/2014/main" id="{38E4BD8F-ED5D-76CE-59A6-E3E1884FBFC9}"/>
              </a:ext>
            </a:extLst>
          </p:cNvPr>
          <p:cNvSpPr txBox="1"/>
          <p:nvPr/>
        </p:nvSpPr>
        <p:spPr>
          <a:xfrm>
            <a:off x="1425677" y="3869743"/>
            <a:ext cx="1965707" cy="338554"/>
          </a:xfrm>
          <a:prstGeom prst="rect">
            <a:avLst/>
          </a:prstGeom>
          <a:noFill/>
        </p:spPr>
        <p:txBody>
          <a:bodyPr wrap="square">
            <a:spAutoFit/>
          </a:bodyPr>
          <a:lstStyle/>
          <a:p>
            <a:pPr>
              <a:spcBef>
                <a:spcPts val="600"/>
              </a:spcBef>
            </a:pPr>
            <a:r>
              <a:rPr lang="en-US" sz="1600" dirty="0">
                <a:solidFill>
                  <a:schemeClr val="tx1">
                    <a:lumMod val="65000"/>
                    <a:lumOff val="35000"/>
                  </a:schemeClr>
                </a:solidFill>
                <a:latin typeface="Roboto" panose="02000000000000000000" pitchFamily="2" charset="0"/>
                <a:ea typeface="Roboto" panose="02000000000000000000" pitchFamily="2" charset="0"/>
              </a:rPr>
              <a:t>State income Tax</a:t>
            </a:r>
          </a:p>
        </p:txBody>
      </p:sp>
      <p:sp>
        <p:nvSpPr>
          <p:cNvPr id="24" name="TextBox 23">
            <a:extLst>
              <a:ext uri="{FF2B5EF4-FFF2-40B4-BE49-F238E27FC236}">
                <a16:creationId xmlns:a16="http://schemas.microsoft.com/office/drawing/2014/main" id="{248C3067-2F52-D96F-D93C-760F4492C7AE}"/>
              </a:ext>
            </a:extLst>
          </p:cNvPr>
          <p:cNvSpPr txBox="1"/>
          <p:nvPr/>
        </p:nvSpPr>
        <p:spPr>
          <a:xfrm>
            <a:off x="1425676" y="4601299"/>
            <a:ext cx="4040426" cy="1308050"/>
          </a:xfrm>
          <a:prstGeom prst="rect">
            <a:avLst/>
          </a:prstGeom>
          <a:noFill/>
        </p:spPr>
        <p:txBody>
          <a:bodyPr wrap="square">
            <a:spAutoFit/>
          </a:bodyPr>
          <a:lstStyle/>
          <a:p>
            <a:pPr>
              <a:spcBef>
                <a:spcPts val="600"/>
              </a:spcBef>
            </a:pPr>
            <a:r>
              <a:rPr lang="en-US" sz="1600" dirty="0">
                <a:solidFill>
                  <a:schemeClr val="tx1">
                    <a:lumMod val="65000"/>
                    <a:lumOff val="35000"/>
                  </a:schemeClr>
                </a:solidFill>
                <a:latin typeface="Roboto" panose="02000000000000000000" pitchFamily="2" charset="0"/>
                <a:ea typeface="Roboto" panose="02000000000000000000" pitchFamily="2" charset="0"/>
              </a:rPr>
              <a:t>FICA Tax </a:t>
            </a:r>
          </a:p>
          <a:p>
            <a:pPr marL="285750" indent="-285750">
              <a:spcBef>
                <a:spcPts val="600"/>
              </a:spcBef>
              <a:buClr>
                <a:srgbClr val="4E8B90"/>
              </a:buClr>
              <a:buFont typeface="Roboto" pitchFamily="2" charset="0"/>
              <a:buChar char="•"/>
            </a:pPr>
            <a:r>
              <a:rPr lang="en-US" sz="1600" b="1" dirty="0">
                <a:solidFill>
                  <a:schemeClr val="tx1">
                    <a:lumMod val="65000"/>
                    <a:lumOff val="35000"/>
                  </a:schemeClr>
                </a:solidFill>
                <a:latin typeface="Roboto" panose="02000000000000000000" pitchFamily="2" charset="0"/>
                <a:ea typeface="Roboto" panose="02000000000000000000" pitchFamily="2" charset="0"/>
              </a:rPr>
              <a:t>12.4% </a:t>
            </a:r>
            <a:r>
              <a:rPr lang="en-US" sz="1600" dirty="0">
                <a:solidFill>
                  <a:schemeClr val="tx1">
                    <a:lumMod val="65000"/>
                    <a:lumOff val="35000"/>
                  </a:schemeClr>
                </a:solidFill>
                <a:latin typeface="Roboto" panose="02000000000000000000" pitchFamily="2" charset="0"/>
                <a:ea typeface="Roboto" panose="02000000000000000000" pitchFamily="2" charset="0"/>
              </a:rPr>
              <a:t>of income up to </a:t>
            </a:r>
            <a:r>
              <a:rPr lang="en-US" sz="1600" b="1" dirty="0">
                <a:solidFill>
                  <a:schemeClr val="tx1">
                    <a:lumMod val="65000"/>
                    <a:lumOff val="35000"/>
                  </a:schemeClr>
                </a:solidFill>
                <a:latin typeface="Roboto" panose="02000000000000000000" pitchFamily="2" charset="0"/>
                <a:ea typeface="Roboto" panose="02000000000000000000" pitchFamily="2" charset="0"/>
              </a:rPr>
              <a:t>$168,600</a:t>
            </a:r>
          </a:p>
          <a:p>
            <a:pPr marL="285750" indent="-285750">
              <a:spcBef>
                <a:spcPts val="600"/>
              </a:spcBef>
              <a:buClr>
                <a:srgbClr val="4E8B90"/>
              </a:buClr>
              <a:buFont typeface="Roboto" pitchFamily="2" charset="0"/>
              <a:buChar char="•"/>
            </a:pPr>
            <a:r>
              <a:rPr lang="en-US" sz="1600" b="1" dirty="0">
                <a:solidFill>
                  <a:schemeClr val="tx1">
                    <a:lumMod val="65000"/>
                    <a:lumOff val="35000"/>
                  </a:schemeClr>
                </a:solidFill>
                <a:latin typeface="Roboto" panose="02000000000000000000" pitchFamily="2" charset="0"/>
                <a:ea typeface="Roboto" panose="02000000000000000000" pitchFamily="2" charset="0"/>
              </a:rPr>
              <a:t>2.9% </a:t>
            </a:r>
            <a:r>
              <a:rPr lang="en-US" sz="1600" dirty="0">
                <a:solidFill>
                  <a:schemeClr val="tx1">
                    <a:lumMod val="65000"/>
                    <a:lumOff val="35000"/>
                  </a:schemeClr>
                </a:solidFill>
                <a:latin typeface="Roboto" panose="02000000000000000000" pitchFamily="2" charset="0"/>
                <a:ea typeface="Roboto" panose="02000000000000000000" pitchFamily="2" charset="0"/>
              </a:rPr>
              <a:t>of income with no limit</a:t>
            </a:r>
          </a:p>
          <a:p>
            <a:pPr marL="285750" indent="-285750">
              <a:spcBef>
                <a:spcPts val="600"/>
              </a:spcBef>
              <a:buClr>
                <a:srgbClr val="4E8B90"/>
              </a:buClr>
              <a:buFont typeface="Roboto" pitchFamily="2" charset="0"/>
              <a:buChar char="•"/>
            </a:pPr>
            <a:r>
              <a:rPr lang="en-US" sz="1600" b="1" dirty="0">
                <a:solidFill>
                  <a:schemeClr val="tx1">
                    <a:lumMod val="65000"/>
                    <a:lumOff val="35000"/>
                  </a:schemeClr>
                </a:solidFill>
                <a:latin typeface="Roboto" panose="02000000000000000000" pitchFamily="2" charset="0"/>
                <a:ea typeface="Roboto" panose="02000000000000000000" pitchFamily="2" charset="0"/>
              </a:rPr>
              <a:t>0.9% </a:t>
            </a:r>
            <a:r>
              <a:rPr lang="en-US" sz="1600" dirty="0">
                <a:solidFill>
                  <a:schemeClr val="tx1">
                    <a:lumMod val="65000"/>
                    <a:lumOff val="35000"/>
                  </a:schemeClr>
                </a:solidFill>
                <a:latin typeface="Roboto" panose="02000000000000000000" pitchFamily="2" charset="0"/>
                <a:ea typeface="Roboto" panose="02000000000000000000" pitchFamily="2" charset="0"/>
              </a:rPr>
              <a:t>of amount above </a:t>
            </a:r>
            <a:r>
              <a:rPr lang="en-US" sz="1600" b="1" dirty="0">
                <a:solidFill>
                  <a:schemeClr val="tx1">
                    <a:lumMod val="65000"/>
                    <a:lumOff val="35000"/>
                  </a:schemeClr>
                </a:solidFill>
                <a:latin typeface="Roboto" panose="02000000000000000000" pitchFamily="2" charset="0"/>
                <a:ea typeface="Roboto" panose="02000000000000000000" pitchFamily="2" charset="0"/>
              </a:rPr>
              <a:t>$200,000</a:t>
            </a:r>
          </a:p>
        </p:txBody>
      </p:sp>
      <p:sp>
        <p:nvSpPr>
          <p:cNvPr id="26" name="TextBox 25">
            <a:extLst>
              <a:ext uri="{FF2B5EF4-FFF2-40B4-BE49-F238E27FC236}">
                <a16:creationId xmlns:a16="http://schemas.microsoft.com/office/drawing/2014/main" id="{6A22EAAC-8988-AF3C-83A1-A3021DB084EB}"/>
              </a:ext>
            </a:extLst>
          </p:cNvPr>
          <p:cNvSpPr txBox="1"/>
          <p:nvPr/>
        </p:nvSpPr>
        <p:spPr>
          <a:xfrm>
            <a:off x="732099" y="3044437"/>
            <a:ext cx="526055" cy="338554"/>
          </a:xfrm>
          <a:prstGeom prst="rect">
            <a:avLst/>
          </a:prstGeom>
          <a:noFill/>
        </p:spPr>
        <p:txBody>
          <a:bodyPr wrap="square">
            <a:spAutoFit/>
          </a:bodyPr>
          <a:lstStyle/>
          <a:p>
            <a:pPr algn="ctr"/>
            <a:r>
              <a:rPr lang="en-US" sz="1600" b="1" dirty="0">
                <a:solidFill>
                  <a:srgbClr val="4E8B90"/>
                </a:solidFill>
              </a:rPr>
              <a:t>A</a:t>
            </a:r>
            <a:endParaRPr lang="en-US" b="1" dirty="0">
              <a:solidFill>
                <a:srgbClr val="4E8B90"/>
              </a:solidFill>
            </a:endParaRPr>
          </a:p>
        </p:txBody>
      </p:sp>
      <p:sp>
        <p:nvSpPr>
          <p:cNvPr id="27" name="TextBox 26">
            <a:extLst>
              <a:ext uri="{FF2B5EF4-FFF2-40B4-BE49-F238E27FC236}">
                <a16:creationId xmlns:a16="http://schemas.microsoft.com/office/drawing/2014/main" id="{549511A8-410A-7D85-A2F3-3D55C9EF13A7}"/>
              </a:ext>
            </a:extLst>
          </p:cNvPr>
          <p:cNvSpPr txBox="1"/>
          <p:nvPr/>
        </p:nvSpPr>
        <p:spPr>
          <a:xfrm>
            <a:off x="732099" y="3869743"/>
            <a:ext cx="526055" cy="338554"/>
          </a:xfrm>
          <a:prstGeom prst="rect">
            <a:avLst/>
          </a:prstGeom>
          <a:noFill/>
        </p:spPr>
        <p:txBody>
          <a:bodyPr wrap="square">
            <a:spAutoFit/>
          </a:bodyPr>
          <a:lstStyle/>
          <a:p>
            <a:pPr algn="ctr"/>
            <a:r>
              <a:rPr lang="en-US" sz="1600" b="1" dirty="0">
                <a:solidFill>
                  <a:srgbClr val="4E8B90"/>
                </a:solidFill>
              </a:rPr>
              <a:t>B</a:t>
            </a:r>
            <a:endParaRPr lang="en-US" b="1" dirty="0">
              <a:solidFill>
                <a:srgbClr val="4E8B90"/>
              </a:solidFill>
            </a:endParaRPr>
          </a:p>
        </p:txBody>
      </p:sp>
      <p:sp>
        <p:nvSpPr>
          <p:cNvPr id="28" name="TextBox 27">
            <a:extLst>
              <a:ext uri="{FF2B5EF4-FFF2-40B4-BE49-F238E27FC236}">
                <a16:creationId xmlns:a16="http://schemas.microsoft.com/office/drawing/2014/main" id="{8D56D86B-CD4C-4F3D-50CC-50F254EBA528}"/>
              </a:ext>
            </a:extLst>
          </p:cNvPr>
          <p:cNvSpPr txBox="1"/>
          <p:nvPr/>
        </p:nvSpPr>
        <p:spPr>
          <a:xfrm>
            <a:off x="732099" y="4695049"/>
            <a:ext cx="526055" cy="338554"/>
          </a:xfrm>
          <a:prstGeom prst="rect">
            <a:avLst/>
          </a:prstGeom>
          <a:noFill/>
        </p:spPr>
        <p:txBody>
          <a:bodyPr wrap="square">
            <a:spAutoFit/>
          </a:bodyPr>
          <a:lstStyle/>
          <a:p>
            <a:pPr algn="ctr"/>
            <a:r>
              <a:rPr lang="en-US" sz="1600" b="1" dirty="0">
                <a:solidFill>
                  <a:srgbClr val="4E8B90"/>
                </a:solidFill>
              </a:rPr>
              <a:t>C</a:t>
            </a:r>
            <a:endParaRPr lang="en-US" b="1" dirty="0">
              <a:solidFill>
                <a:srgbClr val="4E8B90"/>
              </a:solidFill>
            </a:endParaRPr>
          </a:p>
        </p:txBody>
      </p:sp>
      <p:pic>
        <p:nvPicPr>
          <p:cNvPr id="7" name="Picture 6" descr="Close-up of a person using a calculator&#10;&#10;Description automatically generated">
            <a:extLst>
              <a:ext uri="{FF2B5EF4-FFF2-40B4-BE49-F238E27FC236}">
                <a16:creationId xmlns:a16="http://schemas.microsoft.com/office/drawing/2014/main" id="{F0E641E9-9780-0DDF-0D3F-D46BE36DB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6977" y="849178"/>
            <a:ext cx="5159643" cy="5159643"/>
          </a:xfrm>
          <a:prstGeom prst="rect">
            <a:avLst/>
          </a:prstGeom>
        </p:spPr>
      </p:pic>
    </p:spTree>
    <p:extLst>
      <p:ext uri="{BB962C8B-B14F-4D97-AF65-F5344CB8AC3E}">
        <p14:creationId xmlns:p14="http://schemas.microsoft.com/office/powerpoint/2010/main" val="2270180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gs>
            <a:gs pos="100000">
              <a:schemeClr val="accent2"/>
            </a:gs>
          </a:gsLst>
          <a:lin ang="2700000" scaled="0"/>
        </a:gradFill>
        <a:effectLst/>
      </p:bgPr>
    </p:bg>
    <p:spTree>
      <p:nvGrpSpPr>
        <p:cNvPr id="1" name="">
          <a:extLst>
            <a:ext uri="{FF2B5EF4-FFF2-40B4-BE49-F238E27FC236}">
              <a16:creationId xmlns:a16="http://schemas.microsoft.com/office/drawing/2014/main" id="{99AEC97A-F4B9-EFA7-A11C-705556E66F8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864A6AA-41EF-8738-2618-DD3710483EB5}"/>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70103" y="-2550696"/>
            <a:ext cx="8089976" cy="6858000"/>
          </a:xfrm>
          <a:prstGeom prst="rect">
            <a:avLst/>
          </a:prstGeom>
        </p:spPr>
      </p:pic>
      <p:pic>
        <p:nvPicPr>
          <p:cNvPr id="13" name="Picture 12">
            <a:extLst>
              <a:ext uri="{FF2B5EF4-FFF2-40B4-BE49-F238E27FC236}">
                <a16:creationId xmlns:a16="http://schemas.microsoft.com/office/drawing/2014/main" id="{7A3BC655-5DA2-3F21-9232-FA548199F785}"/>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21632" y="-2767280"/>
            <a:ext cx="8089976" cy="6858000"/>
          </a:xfrm>
          <a:prstGeom prst="rect">
            <a:avLst/>
          </a:prstGeom>
        </p:spPr>
      </p:pic>
      <p:pic>
        <p:nvPicPr>
          <p:cNvPr id="9" name="Picture 8">
            <a:extLst>
              <a:ext uri="{FF2B5EF4-FFF2-40B4-BE49-F238E27FC236}">
                <a16:creationId xmlns:a16="http://schemas.microsoft.com/office/drawing/2014/main" id="{6F08D3C6-0664-DC3D-F34A-7A0FB3BA152E}"/>
              </a:ext>
            </a:extLst>
          </p:cNvPr>
          <p:cNvPicPr>
            <a:picLocks noChangeAspect="1"/>
          </p:cNvPicPr>
          <p:nvPr/>
        </p:nvPicPr>
        <p:blipFill>
          <a:blip r:embed="rId5">
            <a:alphaModFix amt="6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03276" y="0"/>
            <a:ext cx="7585448" cy="6858000"/>
          </a:xfrm>
          <a:prstGeom prst="rect">
            <a:avLst/>
          </a:prstGeom>
        </p:spPr>
      </p:pic>
      <p:sp>
        <p:nvSpPr>
          <p:cNvPr id="4" name="Slide Number Placeholder 3">
            <a:extLst>
              <a:ext uri="{FF2B5EF4-FFF2-40B4-BE49-F238E27FC236}">
                <a16:creationId xmlns:a16="http://schemas.microsoft.com/office/drawing/2014/main" id="{DC3EAC5F-50D3-471F-B536-D43C6A3A97EE}"/>
              </a:ext>
            </a:extLst>
          </p:cNvPr>
          <p:cNvSpPr>
            <a:spLocks noGrp="1"/>
          </p:cNvSpPr>
          <p:nvPr>
            <p:ph type="sldNum" sz="quarter" idx="12"/>
          </p:nvPr>
        </p:nvSpPr>
        <p:spPr/>
        <p:txBody>
          <a:bodyPr/>
          <a:lstStyle/>
          <a:p>
            <a:fld id="{D92F42F6-3E29-46CD-8D6D-8779DDC56208}" type="slidenum">
              <a:rPr lang="en-US" smtClean="0">
                <a:solidFill>
                  <a:schemeClr val="bg2"/>
                </a:solidFill>
              </a:rPr>
              <a:t>3</a:t>
            </a:fld>
            <a:endParaRPr lang="en-US">
              <a:solidFill>
                <a:schemeClr val="bg2"/>
              </a:solidFill>
            </a:endParaRPr>
          </a:p>
        </p:txBody>
      </p:sp>
      <p:sp>
        <p:nvSpPr>
          <p:cNvPr id="5" name="TextBox 4">
            <a:extLst>
              <a:ext uri="{FF2B5EF4-FFF2-40B4-BE49-F238E27FC236}">
                <a16:creationId xmlns:a16="http://schemas.microsoft.com/office/drawing/2014/main" id="{92604003-8EB5-19EA-9AED-A02D66CD5769}"/>
              </a:ext>
            </a:extLst>
          </p:cNvPr>
          <p:cNvSpPr txBox="1"/>
          <p:nvPr/>
        </p:nvSpPr>
        <p:spPr>
          <a:xfrm>
            <a:off x="947360" y="2136338"/>
            <a:ext cx="10297279" cy="1754326"/>
          </a:xfrm>
          <a:prstGeom prst="rect">
            <a:avLst/>
          </a:prstGeom>
          <a:noFill/>
        </p:spPr>
        <p:txBody>
          <a:bodyPr wrap="square">
            <a:spAutoFit/>
          </a:bodyPr>
          <a:lstStyle/>
          <a:p>
            <a:pPr algn="ctr"/>
            <a:r>
              <a:rPr lang="en-US" sz="5400" b="1" dirty="0">
                <a:solidFill>
                  <a:schemeClr val="bg1"/>
                </a:solidFill>
                <a:latin typeface="+mj-lt"/>
              </a:rPr>
              <a:t>Key Benefits of</a:t>
            </a:r>
          </a:p>
          <a:p>
            <a:pPr algn="ctr"/>
            <a:r>
              <a:rPr lang="en-US" sz="5400" b="1" dirty="0">
                <a:solidFill>
                  <a:schemeClr val="bg1"/>
                </a:solidFill>
                <a:latin typeface="+mj-lt"/>
              </a:rPr>
              <a:t>Forming a Legal Entity</a:t>
            </a:r>
          </a:p>
        </p:txBody>
      </p:sp>
      <p:pic>
        <p:nvPicPr>
          <p:cNvPr id="12" name="Picture 11">
            <a:extLst>
              <a:ext uri="{FF2B5EF4-FFF2-40B4-BE49-F238E27FC236}">
                <a16:creationId xmlns:a16="http://schemas.microsoft.com/office/drawing/2014/main" id="{E14FE8F9-2C1E-48A7-D918-10C7685760C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7017" y="6433113"/>
            <a:ext cx="1523498" cy="211597"/>
          </a:xfrm>
          <a:prstGeom prst="rect">
            <a:avLst/>
          </a:prstGeom>
        </p:spPr>
      </p:pic>
    </p:spTree>
    <p:extLst>
      <p:ext uri="{BB962C8B-B14F-4D97-AF65-F5344CB8AC3E}">
        <p14:creationId xmlns:p14="http://schemas.microsoft.com/office/powerpoint/2010/main" val="3414320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AC5C4-9B2C-04DE-1447-E9FCAA2281F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00FFA2-442F-6C63-9F9C-F98B2CDBF7F7}"/>
              </a:ext>
            </a:extLst>
          </p:cNvPr>
          <p:cNvSpPr>
            <a:spLocks noGrp="1"/>
          </p:cNvSpPr>
          <p:nvPr>
            <p:ph type="sldNum" sz="quarter" idx="12"/>
          </p:nvPr>
        </p:nvSpPr>
        <p:spPr/>
        <p:txBody>
          <a:bodyPr/>
          <a:lstStyle/>
          <a:p>
            <a:fld id="{D92F42F6-3E29-46CD-8D6D-8779DDC56208}" type="slidenum">
              <a:rPr lang="en-US" smtClean="0"/>
              <a:t>30</a:t>
            </a:fld>
            <a:endParaRPr lang="en-US"/>
          </a:p>
        </p:txBody>
      </p:sp>
      <p:sp>
        <p:nvSpPr>
          <p:cNvPr id="249" name="TextBox 248">
            <a:extLst>
              <a:ext uri="{FF2B5EF4-FFF2-40B4-BE49-F238E27FC236}">
                <a16:creationId xmlns:a16="http://schemas.microsoft.com/office/drawing/2014/main" id="{FD174168-C351-9F25-09BE-6E08EE16B2CC}"/>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Reducing Taxes</a:t>
            </a:r>
          </a:p>
        </p:txBody>
      </p:sp>
      <p:grpSp>
        <p:nvGrpSpPr>
          <p:cNvPr id="41" name="Group 40">
            <a:extLst>
              <a:ext uri="{FF2B5EF4-FFF2-40B4-BE49-F238E27FC236}">
                <a16:creationId xmlns:a16="http://schemas.microsoft.com/office/drawing/2014/main" id="{CA09511B-7000-3936-DC2B-A7E74071A64B}"/>
              </a:ext>
            </a:extLst>
          </p:cNvPr>
          <p:cNvGrpSpPr/>
          <p:nvPr/>
        </p:nvGrpSpPr>
        <p:grpSpPr>
          <a:xfrm>
            <a:off x="959866" y="1520166"/>
            <a:ext cx="10272268" cy="4660686"/>
            <a:chOff x="959866" y="1612765"/>
            <a:chExt cx="10272268" cy="4660686"/>
          </a:xfrm>
        </p:grpSpPr>
        <p:sp>
          <p:nvSpPr>
            <p:cNvPr id="8" name="AutoShape 3">
              <a:extLst>
                <a:ext uri="{FF2B5EF4-FFF2-40B4-BE49-F238E27FC236}">
                  <a16:creationId xmlns:a16="http://schemas.microsoft.com/office/drawing/2014/main" id="{07D20E4C-5684-3ABF-73DC-454EC766311A}"/>
                </a:ext>
              </a:extLst>
            </p:cNvPr>
            <p:cNvSpPr>
              <a:spLocks noChangeAspect="1" noChangeArrowheads="1" noTextEdit="1"/>
            </p:cNvSpPr>
            <p:nvPr/>
          </p:nvSpPr>
          <p:spPr bwMode="auto">
            <a:xfrm>
              <a:off x="959866" y="1638640"/>
              <a:ext cx="10272267" cy="462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9D8C01B5-948C-6B92-6A8C-060583F37590}"/>
                </a:ext>
              </a:extLst>
            </p:cNvPr>
            <p:cNvGrpSpPr/>
            <p:nvPr/>
          </p:nvGrpSpPr>
          <p:grpSpPr>
            <a:xfrm>
              <a:off x="4241105" y="2107619"/>
              <a:ext cx="3695235" cy="3677445"/>
              <a:chOff x="4241105" y="1900324"/>
              <a:chExt cx="3695235" cy="3677445"/>
            </a:xfrm>
            <a:gradFill>
              <a:gsLst>
                <a:gs pos="0">
                  <a:srgbClr val="4E8B90"/>
                </a:gs>
                <a:gs pos="100000">
                  <a:schemeClr val="accent4"/>
                </a:gs>
              </a:gsLst>
              <a:lin ang="2700000" scaled="0"/>
            </a:gradFill>
          </p:grpSpPr>
          <p:sp>
            <p:nvSpPr>
              <p:cNvPr id="29" name="Freeform 5">
                <a:extLst>
                  <a:ext uri="{FF2B5EF4-FFF2-40B4-BE49-F238E27FC236}">
                    <a16:creationId xmlns:a16="http://schemas.microsoft.com/office/drawing/2014/main" id="{8AB9248D-54FA-FA41-D502-9066F6446D6B}"/>
                  </a:ext>
                </a:extLst>
              </p:cNvPr>
              <p:cNvSpPr>
                <a:spLocks/>
              </p:cNvSpPr>
              <p:nvPr/>
            </p:nvSpPr>
            <p:spPr bwMode="auto">
              <a:xfrm>
                <a:off x="6089531" y="1900324"/>
                <a:ext cx="1846809" cy="3677445"/>
              </a:xfrm>
              <a:custGeom>
                <a:avLst/>
                <a:gdLst>
                  <a:gd name="T0" fmla="*/ 17 w 591"/>
                  <a:gd name="T1" fmla="*/ 0 h 1176"/>
                  <a:gd name="T2" fmla="*/ 0 w 591"/>
                  <a:gd name="T3" fmla="*/ 0 h 1176"/>
                  <a:gd name="T4" fmla="*/ 0 w 591"/>
                  <a:gd name="T5" fmla="*/ 94 h 1176"/>
                  <a:gd name="T6" fmla="*/ 494 w 591"/>
                  <a:gd name="T7" fmla="*/ 589 h 1176"/>
                  <a:gd name="T8" fmla="*/ 0 w 591"/>
                  <a:gd name="T9" fmla="*/ 1081 h 1176"/>
                  <a:gd name="T10" fmla="*/ 0 w 591"/>
                  <a:gd name="T11" fmla="*/ 1176 h 1176"/>
                  <a:gd name="T12" fmla="*/ 14 w 591"/>
                  <a:gd name="T13" fmla="*/ 1176 h 1176"/>
                  <a:gd name="T14" fmla="*/ 590 w 591"/>
                  <a:gd name="T15" fmla="*/ 589 h 1176"/>
                  <a:gd name="T16" fmla="*/ 17 w 591"/>
                  <a:gd name="T17" fmla="*/ 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1" h="1176">
                    <a:moveTo>
                      <a:pt x="17" y="0"/>
                    </a:moveTo>
                    <a:cubicBezTo>
                      <a:pt x="11" y="0"/>
                      <a:pt x="6" y="0"/>
                      <a:pt x="0" y="0"/>
                    </a:cubicBezTo>
                    <a:cubicBezTo>
                      <a:pt x="0" y="94"/>
                      <a:pt x="0" y="94"/>
                      <a:pt x="0" y="94"/>
                    </a:cubicBezTo>
                    <a:cubicBezTo>
                      <a:pt x="311" y="97"/>
                      <a:pt x="497" y="348"/>
                      <a:pt x="494" y="589"/>
                    </a:cubicBezTo>
                    <a:cubicBezTo>
                      <a:pt x="496" y="851"/>
                      <a:pt x="282" y="1081"/>
                      <a:pt x="0" y="1081"/>
                    </a:cubicBezTo>
                    <a:cubicBezTo>
                      <a:pt x="0" y="1176"/>
                      <a:pt x="0" y="1176"/>
                      <a:pt x="0" y="1176"/>
                    </a:cubicBezTo>
                    <a:cubicBezTo>
                      <a:pt x="5" y="1176"/>
                      <a:pt x="10" y="1176"/>
                      <a:pt x="14" y="1176"/>
                    </a:cubicBezTo>
                    <a:cubicBezTo>
                      <a:pt x="330" y="1173"/>
                      <a:pt x="591" y="911"/>
                      <a:pt x="590" y="589"/>
                    </a:cubicBezTo>
                    <a:cubicBezTo>
                      <a:pt x="590" y="265"/>
                      <a:pt x="330" y="6"/>
                      <a:pt x="1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6">
                <a:extLst>
                  <a:ext uri="{FF2B5EF4-FFF2-40B4-BE49-F238E27FC236}">
                    <a16:creationId xmlns:a16="http://schemas.microsoft.com/office/drawing/2014/main" id="{28DE57B3-9A1E-124A-18DB-955BD7FDA046}"/>
                  </a:ext>
                </a:extLst>
              </p:cNvPr>
              <p:cNvSpPr>
                <a:spLocks/>
              </p:cNvSpPr>
              <p:nvPr/>
            </p:nvSpPr>
            <p:spPr bwMode="auto">
              <a:xfrm>
                <a:off x="4241105" y="1900324"/>
                <a:ext cx="1845192" cy="3677445"/>
              </a:xfrm>
              <a:custGeom>
                <a:avLst/>
                <a:gdLst>
                  <a:gd name="T0" fmla="*/ 575 w 591"/>
                  <a:gd name="T1" fmla="*/ 0 h 1176"/>
                  <a:gd name="T2" fmla="*/ 591 w 591"/>
                  <a:gd name="T3" fmla="*/ 0 h 1176"/>
                  <a:gd name="T4" fmla="*/ 591 w 591"/>
                  <a:gd name="T5" fmla="*/ 94 h 1176"/>
                  <a:gd name="T6" fmla="*/ 98 w 591"/>
                  <a:gd name="T7" fmla="*/ 589 h 1176"/>
                  <a:gd name="T8" fmla="*/ 591 w 591"/>
                  <a:gd name="T9" fmla="*/ 1081 h 1176"/>
                  <a:gd name="T10" fmla="*/ 591 w 591"/>
                  <a:gd name="T11" fmla="*/ 1176 h 1176"/>
                  <a:gd name="T12" fmla="*/ 577 w 591"/>
                  <a:gd name="T13" fmla="*/ 1176 h 1176"/>
                  <a:gd name="T14" fmla="*/ 2 w 591"/>
                  <a:gd name="T15" fmla="*/ 589 h 1176"/>
                  <a:gd name="T16" fmla="*/ 575 w 591"/>
                  <a:gd name="T17" fmla="*/ 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1" h="1176">
                    <a:moveTo>
                      <a:pt x="575" y="0"/>
                    </a:moveTo>
                    <a:cubicBezTo>
                      <a:pt x="580" y="0"/>
                      <a:pt x="586" y="0"/>
                      <a:pt x="591" y="0"/>
                    </a:cubicBezTo>
                    <a:cubicBezTo>
                      <a:pt x="591" y="94"/>
                      <a:pt x="591" y="94"/>
                      <a:pt x="591" y="94"/>
                    </a:cubicBezTo>
                    <a:cubicBezTo>
                      <a:pt x="281" y="97"/>
                      <a:pt x="94" y="348"/>
                      <a:pt x="98" y="589"/>
                    </a:cubicBezTo>
                    <a:cubicBezTo>
                      <a:pt x="96" y="851"/>
                      <a:pt x="310" y="1081"/>
                      <a:pt x="591" y="1081"/>
                    </a:cubicBezTo>
                    <a:cubicBezTo>
                      <a:pt x="591" y="1176"/>
                      <a:pt x="591" y="1176"/>
                      <a:pt x="591" y="1176"/>
                    </a:cubicBezTo>
                    <a:cubicBezTo>
                      <a:pt x="586" y="1176"/>
                      <a:pt x="582" y="1176"/>
                      <a:pt x="577" y="1176"/>
                    </a:cubicBezTo>
                    <a:cubicBezTo>
                      <a:pt x="262" y="1173"/>
                      <a:pt x="0" y="911"/>
                      <a:pt x="2" y="589"/>
                    </a:cubicBezTo>
                    <a:cubicBezTo>
                      <a:pt x="2" y="265"/>
                      <a:pt x="262" y="6"/>
                      <a:pt x="57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10" name="Freeform 7">
              <a:extLst>
                <a:ext uri="{FF2B5EF4-FFF2-40B4-BE49-F238E27FC236}">
                  <a16:creationId xmlns:a16="http://schemas.microsoft.com/office/drawing/2014/main" id="{D196D17A-F940-D441-F14A-DC45E7789D67}"/>
                </a:ext>
              </a:extLst>
            </p:cNvPr>
            <p:cNvSpPr>
              <a:spLocks noEditPoints="1"/>
            </p:cNvSpPr>
            <p:nvPr/>
          </p:nvSpPr>
          <p:spPr bwMode="auto">
            <a:xfrm>
              <a:off x="5974712" y="2448843"/>
              <a:ext cx="5257422" cy="3824608"/>
            </a:xfrm>
            <a:custGeom>
              <a:avLst/>
              <a:gdLst>
                <a:gd name="T0" fmla="*/ 78 w 1683"/>
                <a:gd name="T1" fmla="*/ 1190 h 1223"/>
                <a:gd name="T2" fmla="*/ 30 w 1683"/>
                <a:gd name="T3" fmla="*/ 1218 h 1223"/>
                <a:gd name="T4" fmla="*/ 1 w 1683"/>
                <a:gd name="T5" fmla="*/ 1181 h 1223"/>
                <a:gd name="T6" fmla="*/ 25 w 1683"/>
                <a:gd name="T7" fmla="*/ 1146 h 1223"/>
                <a:gd name="T8" fmla="*/ 77 w 1683"/>
                <a:gd name="T9" fmla="*/ 1170 h 1223"/>
                <a:gd name="T10" fmla="*/ 173 w 1683"/>
                <a:gd name="T11" fmla="*/ 1159 h 1223"/>
                <a:gd name="T12" fmla="*/ 721 w 1683"/>
                <a:gd name="T13" fmla="*/ 592 h 1223"/>
                <a:gd name="T14" fmla="*/ 731 w 1683"/>
                <a:gd name="T15" fmla="*/ 478 h 1223"/>
                <a:gd name="T16" fmla="*/ 730 w 1683"/>
                <a:gd name="T17" fmla="*/ 116 h 1223"/>
                <a:gd name="T18" fmla="*/ 847 w 1683"/>
                <a:gd name="T19" fmla="*/ 0 h 1223"/>
                <a:gd name="T20" fmla="*/ 1571 w 1683"/>
                <a:gd name="T21" fmla="*/ 0 h 1223"/>
                <a:gd name="T22" fmla="*/ 1681 w 1683"/>
                <a:gd name="T23" fmla="*/ 87 h 1223"/>
                <a:gd name="T24" fmla="*/ 1683 w 1683"/>
                <a:gd name="T25" fmla="*/ 113 h 1223"/>
                <a:gd name="T26" fmla="*/ 1683 w 1683"/>
                <a:gd name="T27" fmla="*/ 844 h 1223"/>
                <a:gd name="T28" fmla="*/ 1567 w 1683"/>
                <a:gd name="T29" fmla="*/ 960 h 1223"/>
                <a:gd name="T30" fmla="*/ 915 w 1683"/>
                <a:gd name="T31" fmla="*/ 960 h 1223"/>
                <a:gd name="T32" fmla="*/ 888 w 1683"/>
                <a:gd name="T33" fmla="*/ 961 h 1223"/>
                <a:gd name="T34" fmla="*/ 829 w 1683"/>
                <a:gd name="T35" fmla="*/ 990 h 1223"/>
                <a:gd name="T36" fmla="*/ 800 w 1683"/>
                <a:gd name="T37" fmla="*/ 950 h 1223"/>
                <a:gd name="T38" fmla="*/ 828 w 1683"/>
                <a:gd name="T39" fmla="*/ 910 h 1223"/>
                <a:gd name="T40" fmla="*/ 887 w 1683"/>
                <a:gd name="T41" fmla="*/ 939 h 1223"/>
                <a:gd name="T42" fmla="*/ 913 w 1683"/>
                <a:gd name="T43" fmla="*/ 941 h 1223"/>
                <a:gd name="T44" fmla="*/ 1567 w 1683"/>
                <a:gd name="T45" fmla="*/ 941 h 1223"/>
                <a:gd name="T46" fmla="*/ 1666 w 1683"/>
                <a:gd name="T47" fmla="*/ 841 h 1223"/>
                <a:gd name="T48" fmla="*/ 1666 w 1683"/>
                <a:gd name="T49" fmla="*/ 521 h 1223"/>
                <a:gd name="T50" fmla="*/ 1666 w 1683"/>
                <a:gd name="T51" fmla="*/ 121 h 1223"/>
                <a:gd name="T52" fmla="*/ 1631 w 1683"/>
                <a:gd name="T53" fmla="*/ 38 h 1223"/>
                <a:gd name="T54" fmla="*/ 1557 w 1683"/>
                <a:gd name="T55" fmla="*/ 17 h 1223"/>
                <a:gd name="T56" fmla="*/ 1198 w 1683"/>
                <a:gd name="T57" fmla="*/ 18 h 1223"/>
                <a:gd name="T58" fmla="*/ 1076 w 1683"/>
                <a:gd name="T59" fmla="*/ 19 h 1223"/>
                <a:gd name="T60" fmla="*/ 854 w 1683"/>
                <a:gd name="T61" fmla="*/ 17 h 1223"/>
                <a:gd name="T62" fmla="*/ 781 w 1683"/>
                <a:gd name="T63" fmla="*/ 39 h 1223"/>
                <a:gd name="T64" fmla="*/ 747 w 1683"/>
                <a:gd name="T65" fmla="*/ 121 h 1223"/>
                <a:gd name="T66" fmla="*/ 747 w 1683"/>
                <a:gd name="T67" fmla="*/ 483 h 1223"/>
                <a:gd name="T68" fmla="*/ 674 w 1683"/>
                <a:gd name="T69" fmla="*/ 795 h 1223"/>
                <a:gd name="T70" fmla="*/ 148 w 1683"/>
                <a:gd name="T71" fmla="*/ 1181 h 1223"/>
                <a:gd name="T72" fmla="*/ 78 w 1683"/>
                <a:gd name="T73" fmla="*/ 1190 h 1223"/>
                <a:gd name="T74" fmla="*/ 867 w 1683"/>
                <a:gd name="T75" fmla="*/ 951 h 1223"/>
                <a:gd name="T76" fmla="*/ 842 w 1683"/>
                <a:gd name="T77" fmla="*/ 925 h 1223"/>
                <a:gd name="T78" fmla="*/ 819 w 1683"/>
                <a:gd name="T79" fmla="*/ 950 h 1223"/>
                <a:gd name="T80" fmla="*/ 841 w 1683"/>
                <a:gd name="T81" fmla="*/ 975 h 1223"/>
                <a:gd name="T82" fmla="*/ 867 w 1683"/>
                <a:gd name="T83" fmla="*/ 951 h 1223"/>
                <a:gd name="T84" fmla="*/ 58 w 1683"/>
                <a:gd name="T85" fmla="*/ 1181 h 1223"/>
                <a:gd name="T86" fmla="*/ 39 w 1683"/>
                <a:gd name="T87" fmla="*/ 1161 h 1223"/>
                <a:gd name="T88" fmla="*/ 19 w 1683"/>
                <a:gd name="T89" fmla="*/ 1181 h 1223"/>
                <a:gd name="T90" fmla="*/ 37 w 1683"/>
                <a:gd name="T91" fmla="*/ 1200 h 1223"/>
                <a:gd name="T92" fmla="*/ 58 w 1683"/>
                <a:gd name="T93" fmla="*/ 1181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83" h="1223">
                  <a:moveTo>
                    <a:pt x="78" y="1190"/>
                  </a:moveTo>
                  <a:cubicBezTo>
                    <a:pt x="62" y="1215"/>
                    <a:pt x="48" y="1223"/>
                    <a:pt x="30" y="1218"/>
                  </a:cubicBezTo>
                  <a:cubicBezTo>
                    <a:pt x="12" y="1213"/>
                    <a:pt x="1" y="1199"/>
                    <a:pt x="1" y="1181"/>
                  </a:cubicBezTo>
                  <a:cubicBezTo>
                    <a:pt x="0" y="1166"/>
                    <a:pt x="11" y="1150"/>
                    <a:pt x="25" y="1146"/>
                  </a:cubicBezTo>
                  <a:cubicBezTo>
                    <a:pt x="45" y="1139"/>
                    <a:pt x="60" y="1146"/>
                    <a:pt x="77" y="1170"/>
                  </a:cubicBezTo>
                  <a:cubicBezTo>
                    <a:pt x="109" y="1170"/>
                    <a:pt x="141" y="1165"/>
                    <a:pt x="173" y="1159"/>
                  </a:cubicBezTo>
                  <a:cubicBezTo>
                    <a:pt x="458" y="1101"/>
                    <a:pt x="674" y="878"/>
                    <a:pt x="721" y="592"/>
                  </a:cubicBezTo>
                  <a:cubicBezTo>
                    <a:pt x="728" y="554"/>
                    <a:pt x="731" y="516"/>
                    <a:pt x="731" y="478"/>
                  </a:cubicBezTo>
                  <a:cubicBezTo>
                    <a:pt x="730" y="358"/>
                    <a:pt x="732" y="237"/>
                    <a:pt x="730" y="116"/>
                  </a:cubicBezTo>
                  <a:cubicBezTo>
                    <a:pt x="729" y="49"/>
                    <a:pt x="780" y="0"/>
                    <a:pt x="847" y="0"/>
                  </a:cubicBezTo>
                  <a:cubicBezTo>
                    <a:pt x="1088" y="1"/>
                    <a:pt x="1329" y="0"/>
                    <a:pt x="1571" y="0"/>
                  </a:cubicBezTo>
                  <a:cubicBezTo>
                    <a:pt x="1627" y="1"/>
                    <a:pt x="1669" y="34"/>
                    <a:pt x="1681" y="87"/>
                  </a:cubicBezTo>
                  <a:cubicBezTo>
                    <a:pt x="1683" y="95"/>
                    <a:pt x="1683" y="104"/>
                    <a:pt x="1683" y="113"/>
                  </a:cubicBezTo>
                  <a:cubicBezTo>
                    <a:pt x="1683" y="356"/>
                    <a:pt x="1683" y="600"/>
                    <a:pt x="1683" y="844"/>
                  </a:cubicBezTo>
                  <a:cubicBezTo>
                    <a:pt x="1683" y="914"/>
                    <a:pt x="1637" y="960"/>
                    <a:pt x="1567" y="960"/>
                  </a:cubicBezTo>
                  <a:cubicBezTo>
                    <a:pt x="1350" y="960"/>
                    <a:pt x="1133" y="960"/>
                    <a:pt x="915" y="960"/>
                  </a:cubicBezTo>
                  <a:cubicBezTo>
                    <a:pt x="906" y="960"/>
                    <a:pt x="897" y="959"/>
                    <a:pt x="888" y="961"/>
                  </a:cubicBezTo>
                  <a:cubicBezTo>
                    <a:pt x="865" y="991"/>
                    <a:pt x="851" y="998"/>
                    <a:pt x="829" y="990"/>
                  </a:cubicBezTo>
                  <a:cubicBezTo>
                    <a:pt x="813" y="985"/>
                    <a:pt x="800" y="968"/>
                    <a:pt x="800" y="950"/>
                  </a:cubicBezTo>
                  <a:cubicBezTo>
                    <a:pt x="800" y="933"/>
                    <a:pt x="812" y="916"/>
                    <a:pt x="828" y="910"/>
                  </a:cubicBezTo>
                  <a:cubicBezTo>
                    <a:pt x="850" y="902"/>
                    <a:pt x="866" y="910"/>
                    <a:pt x="887" y="939"/>
                  </a:cubicBezTo>
                  <a:cubicBezTo>
                    <a:pt x="895" y="942"/>
                    <a:pt x="904" y="941"/>
                    <a:pt x="913" y="941"/>
                  </a:cubicBezTo>
                  <a:cubicBezTo>
                    <a:pt x="1131" y="941"/>
                    <a:pt x="1349" y="940"/>
                    <a:pt x="1567" y="941"/>
                  </a:cubicBezTo>
                  <a:cubicBezTo>
                    <a:pt x="1620" y="942"/>
                    <a:pt x="1666" y="906"/>
                    <a:pt x="1666" y="841"/>
                  </a:cubicBezTo>
                  <a:cubicBezTo>
                    <a:pt x="1666" y="734"/>
                    <a:pt x="1666" y="628"/>
                    <a:pt x="1666" y="521"/>
                  </a:cubicBezTo>
                  <a:cubicBezTo>
                    <a:pt x="1666" y="388"/>
                    <a:pt x="1666" y="255"/>
                    <a:pt x="1666" y="121"/>
                  </a:cubicBezTo>
                  <a:cubicBezTo>
                    <a:pt x="1666" y="88"/>
                    <a:pt x="1657" y="59"/>
                    <a:pt x="1631" y="38"/>
                  </a:cubicBezTo>
                  <a:cubicBezTo>
                    <a:pt x="1609" y="20"/>
                    <a:pt x="1584" y="17"/>
                    <a:pt x="1557" y="17"/>
                  </a:cubicBezTo>
                  <a:cubicBezTo>
                    <a:pt x="1437" y="17"/>
                    <a:pt x="1317" y="16"/>
                    <a:pt x="1198" y="18"/>
                  </a:cubicBezTo>
                  <a:cubicBezTo>
                    <a:pt x="1157" y="18"/>
                    <a:pt x="1116" y="19"/>
                    <a:pt x="1076" y="19"/>
                  </a:cubicBezTo>
                  <a:cubicBezTo>
                    <a:pt x="1002" y="18"/>
                    <a:pt x="928" y="17"/>
                    <a:pt x="854" y="17"/>
                  </a:cubicBezTo>
                  <a:cubicBezTo>
                    <a:pt x="828" y="17"/>
                    <a:pt x="802" y="21"/>
                    <a:pt x="781" y="39"/>
                  </a:cubicBezTo>
                  <a:cubicBezTo>
                    <a:pt x="756" y="61"/>
                    <a:pt x="747" y="89"/>
                    <a:pt x="747" y="121"/>
                  </a:cubicBezTo>
                  <a:cubicBezTo>
                    <a:pt x="747" y="242"/>
                    <a:pt x="747" y="362"/>
                    <a:pt x="747" y="483"/>
                  </a:cubicBezTo>
                  <a:cubicBezTo>
                    <a:pt x="748" y="593"/>
                    <a:pt x="724" y="698"/>
                    <a:pt x="674" y="795"/>
                  </a:cubicBezTo>
                  <a:cubicBezTo>
                    <a:pt x="563" y="1010"/>
                    <a:pt x="388" y="1140"/>
                    <a:pt x="148" y="1181"/>
                  </a:cubicBezTo>
                  <a:cubicBezTo>
                    <a:pt x="126" y="1185"/>
                    <a:pt x="102" y="1187"/>
                    <a:pt x="78" y="1190"/>
                  </a:cubicBezTo>
                  <a:close/>
                  <a:moveTo>
                    <a:pt x="867" y="951"/>
                  </a:moveTo>
                  <a:cubicBezTo>
                    <a:pt x="867" y="937"/>
                    <a:pt x="856" y="925"/>
                    <a:pt x="842" y="925"/>
                  </a:cubicBezTo>
                  <a:cubicBezTo>
                    <a:pt x="830" y="925"/>
                    <a:pt x="819" y="936"/>
                    <a:pt x="819" y="950"/>
                  </a:cubicBezTo>
                  <a:cubicBezTo>
                    <a:pt x="818" y="963"/>
                    <a:pt x="829" y="974"/>
                    <a:pt x="841" y="975"/>
                  </a:cubicBezTo>
                  <a:cubicBezTo>
                    <a:pt x="855" y="976"/>
                    <a:pt x="867" y="965"/>
                    <a:pt x="867" y="951"/>
                  </a:cubicBezTo>
                  <a:close/>
                  <a:moveTo>
                    <a:pt x="58" y="1181"/>
                  </a:moveTo>
                  <a:cubicBezTo>
                    <a:pt x="59" y="1171"/>
                    <a:pt x="50" y="1161"/>
                    <a:pt x="39" y="1161"/>
                  </a:cubicBezTo>
                  <a:cubicBezTo>
                    <a:pt x="28" y="1161"/>
                    <a:pt x="19" y="1170"/>
                    <a:pt x="19" y="1181"/>
                  </a:cubicBezTo>
                  <a:cubicBezTo>
                    <a:pt x="19" y="1192"/>
                    <a:pt x="27" y="1200"/>
                    <a:pt x="37" y="1200"/>
                  </a:cubicBezTo>
                  <a:cubicBezTo>
                    <a:pt x="49" y="1201"/>
                    <a:pt x="58" y="1193"/>
                    <a:pt x="58" y="1181"/>
                  </a:cubicBezTo>
                  <a:close/>
                </a:path>
              </a:pathLst>
            </a:custGeom>
            <a:gradFill>
              <a:gsLst>
                <a:gs pos="56000">
                  <a:srgbClr val="4E8B90"/>
                </a:gs>
                <a:gs pos="1000">
                  <a:schemeClr val="accent1">
                    <a:lumMod val="50000"/>
                    <a:lumOff val="50000"/>
                  </a:schemeClr>
                </a:gs>
              </a:gsLst>
              <a:lin ang="16200000" scaled="1"/>
            </a:gra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C8919BEB-C94F-17AD-3D26-A7EE430752B7}"/>
                </a:ext>
              </a:extLst>
            </p:cNvPr>
            <p:cNvSpPr>
              <a:spLocks noEditPoints="1"/>
            </p:cNvSpPr>
            <p:nvPr/>
          </p:nvSpPr>
          <p:spPr bwMode="auto">
            <a:xfrm>
              <a:off x="959866" y="1612765"/>
              <a:ext cx="5260656" cy="3837546"/>
            </a:xfrm>
            <a:custGeom>
              <a:avLst/>
              <a:gdLst>
                <a:gd name="T0" fmla="*/ 1604 w 1684"/>
                <a:gd name="T1" fmla="*/ 38 h 1227"/>
                <a:gd name="T2" fmla="*/ 1668 w 1684"/>
                <a:gd name="T3" fmla="*/ 18 h 1227"/>
                <a:gd name="T4" fmla="*/ 1668 w 1684"/>
                <a:gd name="T5" fmla="*/ 73 h 1227"/>
                <a:gd name="T6" fmla="*/ 1605 w 1684"/>
                <a:gd name="T7" fmla="*/ 56 h 1227"/>
                <a:gd name="T8" fmla="*/ 1539 w 1684"/>
                <a:gd name="T9" fmla="*/ 61 h 1227"/>
                <a:gd name="T10" fmla="*/ 1175 w 1684"/>
                <a:gd name="T11" fmla="*/ 236 h 1227"/>
                <a:gd name="T12" fmla="*/ 959 w 1684"/>
                <a:gd name="T13" fmla="*/ 641 h 1227"/>
                <a:gd name="T14" fmla="*/ 951 w 1684"/>
                <a:gd name="T15" fmla="*/ 754 h 1227"/>
                <a:gd name="T16" fmla="*/ 951 w 1684"/>
                <a:gd name="T17" fmla="*/ 1114 h 1227"/>
                <a:gd name="T18" fmla="*/ 883 w 1684"/>
                <a:gd name="T19" fmla="*/ 1217 h 1227"/>
                <a:gd name="T20" fmla="*/ 834 w 1684"/>
                <a:gd name="T21" fmla="*/ 1226 h 1227"/>
                <a:gd name="T22" fmla="*/ 774 w 1684"/>
                <a:gd name="T23" fmla="*/ 1224 h 1227"/>
                <a:gd name="T24" fmla="*/ 154 w 1684"/>
                <a:gd name="T25" fmla="*/ 1223 h 1227"/>
                <a:gd name="T26" fmla="*/ 96 w 1684"/>
                <a:gd name="T27" fmla="*/ 1224 h 1227"/>
                <a:gd name="T28" fmla="*/ 0 w 1684"/>
                <a:gd name="T29" fmla="*/ 1117 h 1227"/>
                <a:gd name="T30" fmla="*/ 0 w 1684"/>
                <a:gd name="T31" fmla="*/ 906 h 1227"/>
                <a:gd name="T32" fmla="*/ 0 w 1684"/>
                <a:gd name="T33" fmla="*/ 380 h 1227"/>
                <a:gd name="T34" fmla="*/ 48 w 1684"/>
                <a:gd name="T35" fmla="*/ 286 h 1227"/>
                <a:gd name="T36" fmla="*/ 119 w 1684"/>
                <a:gd name="T37" fmla="*/ 268 h 1227"/>
                <a:gd name="T38" fmla="*/ 769 w 1684"/>
                <a:gd name="T39" fmla="*/ 268 h 1227"/>
                <a:gd name="T40" fmla="*/ 792 w 1684"/>
                <a:gd name="T41" fmla="*/ 268 h 1227"/>
                <a:gd name="T42" fmla="*/ 805 w 1684"/>
                <a:gd name="T43" fmla="*/ 253 h 1227"/>
                <a:gd name="T44" fmla="*/ 853 w 1684"/>
                <a:gd name="T45" fmla="*/ 237 h 1227"/>
                <a:gd name="T46" fmla="*/ 880 w 1684"/>
                <a:gd name="T47" fmla="*/ 277 h 1227"/>
                <a:gd name="T48" fmla="*/ 851 w 1684"/>
                <a:gd name="T49" fmla="*/ 316 h 1227"/>
                <a:gd name="T50" fmla="*/ 805 w 1684"/>
                <a:gd name="T51" fmla="*/ 300 h 1227"/>
                <a:gd name="T52" fmla="*/ 797 w 1684"/>
                <a:gd name="T53" fmla="*/ 287 h 1227"/>
                <a:gd name="T54" fmla="*/ 771 w 1684"/>
                <a:gd name="T55" fmla="*/ 283 h 1227"/>
                <a:gd name="T56" fmla="*/ 119 w 1684"/>
                <a:gd name="T57" fmla="*/ 283 h 1227"/>
                <a:gd name="T58" fmla="*/ 15 w 1684"/>
                <a:gd name="T59" fmla="*/ 386 h 1227"/>
                <a:gd name="T60" fmla="*/ 15 w 1684"/>
                <a:gd name="T61" fmla="*/ 1110 h 1227"/>
                <a:gd name="T62" fmla="*/ 71 w 1684"/>
                <a:gd name="T63" fmla="*/ 1202 h 1227"/>
                <a:gd name="T64" fmla="*/ 112 w 1684"/>
                <a:gd name="T65" fmla="*/ 1208 h 1227"/>
                <a:gd name="T66" fmla="*/ 524 w 1684"/>
                <a:gd name="T67" fmla="*/ 1208 h 1227"/>
                <a:gd name="T68" fmla="*/ 836 w 1684"/>
                <a:gd name="T69" fmla="*/ 1209 h 1227"/>
                <a:gd name="T70" fmla="*/ 936 w 1684"/>
                <a:gd name="T71" fmla="*/ 1107 h 1227"/>
                <a:gd name="T72" fmla="*/ 936 w 1684"/>
                <a:gd name="T73" fmla="*/ 729 h 1227"/>
                <a:gd name="T74" fmla="*/ 996 w 1684"/>
                <a:gd name="T75" fmla="*/ 458 h 1227"/>
                <a:gd name="T76" fmla="*/ 1175 w 1684"/>
                <a:gd name="T77" fmla="*/ 215 h 1227"/>
                <a:gd name="T78" fmla="*/ 1557 w 1684"/>
                <a:gd name="T79" fmla="*/ 43 h 1227"/>
                <a:gd name="T80" fmla="*/ 1581 w 1684"/>
                <a:gd name="T81" fmla="*/ 40 h 1227"/>
                <a:gd name="T82" fmla="*/ 1604 w 1684"/>
                <a:gd name="T83" fmla="*/ 38 h 1227"/>
                <a:gd name="T84" fmla="*/ 864 w 1684"/>
                <a:gd name="T85" fmla="*/ 275 h 1227"/>
                <a:gd name="T86" fmla="*/ 838 w 1684"/>
                <a:gd name="T87" fmla="*/ 251 h 1227"/>
                <a:gd name="T88" fmla="*/ 813 w 1684"/>
                <a:gd name="T89" fmla="*/ 277 h 1227"/>
                <a:gd name="T90" fmla="*/ 841 w 1684"/>
                <a:gd name="T91" fmla="*/ 303 h 1227"/>
                <a:gd name="T92" fmla="*/ 864 w 1684"/>
                <a:gd name="T93" fmla="*/ 275 h 1227"/>
                <a:gd name="T94" fmla="*/ 1643 w 1684"/>
                <a:gd name="T95" fmla="*/ 67 h 1227"/>
                <a:gd name="T96" fmla="*/ 1664 w 1684"/>
                <a:gd name="T97" fmla="*/ 47 h 1227"/>
                <a:gd name="T98" fmla="*/ 1645 w 1684"/>
                <a:gd name="T99" fmla="*/ 24 h 1227"/>
                <a:gd name="T100" fmla="*/ 1623 w 1684"/>
                <a:gd name="T101" fmla="*/ 45 h 1227"/>
                <a:gd name="T102" fmla="*/ 1643 w 1684"/>
                <a:gd name="T103" fmla="*/ 67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84" h="1227">
                  <a:moveTo>
                    <a:pt x="1604" y="38"/>
                  </a:moveTo>
                  <a:cubicBezTo>
                    <a:pt x="1628" y="6"/>
                    <a:pt x="1649" y="0"/>
                    <a:pt x="1668" y="18"/>
                  </a:cubicBezTo>
                  <a:cubicBezTo>
                    <a:pt x="1684" y="32"/>
                    <a:pt x="1684" y="58"/>
                    <a:pt x="1668" y="73"/>
                  </a:cubicBezTo>
                  <a:cubicBezTo>
                    <a:pt x="1649" y="90"/>
                    <a:pt x="1628" y="85"/>
                    <a:pt x="1605" y="56"/>
                  </a:cubicBezTo>
                  <a:cubicBezTo>
                    <a:pt x="1583" y="52"/>
                    <a:pt x="1561" y="57"/>
                    <a:pt x="1539" y="61"/>
                  </a:cubicBezTo>
                  <a:cubicBezTo>
                    <a:pt x="1400" y="83"/>
                    <a:pt x="1279" y="140"/>
                    <a:pt x="1175" y="236"/>
                  </a:cubicBezTo>
                  <a:cubicBezTo>
                    <a:pt x="1056" y="346"/>
                    <a:pt x="985" y="481"/>
                    <a:pt x="959" y="641"/>
                  </a:cubicBezTo>
                  <a:cubicBezTo>
                    <a:pt x="952" y="678"/>
                    <a:pt x="951" y="716"/>
                    <a:pt x="951" y="754"/>
                  </a:cubicBezTo>
                  <a:cubicBezTo>
                    <a:pt x="951" y="874"/>
                    <a:pt x="951" y="994"/>
                    <a:pt x="951" y="1114"/>
                  </a:cubicBezTo>
                  <a:cubicBezTo>
                    <a:pt x="951" y="1163"/>
                    <a:pt x="928" y="1198"/>
                    <a:pt x="883" y="1217"/>
                  </a:cubicBezTo>
                  <a:cubicBezTo>
                    <a:pt x="867" y="1224"/>
                    <a:pt x="851" y="1227"/>
                    <a:pt x="834" y="1226"/>
                  </a:cubicBezTo>
                  <a:cubicBezTo>
                    <a:pt x="814" y="1223"/>
                    <a:pt x="794" y="1224"/>
                    <a:pt x="774" y="1224"/>
                  </a:cubicBezTo>
                  <a:cubicBezTo>
                    <a:pt x="567" y="1224"/>
                    <a:pt x="361" y="1224"/>
                    <a:pt x="154" y="1223"/>
                  </a:cubicBezTo>
                  <a:cubicBezTo>
                    <a:pt x="135" y="1223"/>
                    <a:pt x="116" y="1226"/>
                    <a:pt x="96" y="1224"/>
                  </a:cubicBezTo>
                  <a:cubicBezTo>
                    <a:pt x="40" y="1217"/>
                    <a:pt x="1" y="1175"/>
                    <a:pt x="0" y="1117"/>
                  </a:cubicBezTo>
                  <a:cubicBezTo>
                    <a:pt x="0" y="1047"/>
                    <a:pt x="0" y="976"/>
                    <a:pt x="0" y="906"/>
                  </a:cubicBezTo>
                  <a:cubicBezTo>
                    <a:pt x="0" y="730"/>
                    <a:pt x="0" y="555"/>
                    <a:pt x="0" y="380"/>
                  </a:cubicBezTo>
                  <a:cubicBezTo>
                    <a:pt x="0" y="340"/>
                    <a:pt x="15" y="308"/>
                    <a:pt x="48" y="286"/>
                  </a:cubicBezTo>
                  <a:cubicBezTo>
                    <a:pt x="69" y="272"/>
                    <a:pt x="93" y="268"/>
                    <a:pt x="119" y="268"/>
                  </a:cubicBezTo>
                  <a:cubicBezTo>
                    <a:pt x="335" y="268"/>
                    <a:pt x="552" y="268"/>
                    <a:pt x="769" y="268"/>
                  </a:cubicBezTo>
                  <a:cubicBezTo>
                    <a:pt x="777" y="268"/>
                    <a:pt x="786" y="268"/>
                    <a:pt x="792" y="268"/>
                  </a:cubicBezTo>
                  <a:cubicBezTo>
                    <a:pt x="800" y="264"/>
                    <a:pt x="802" y="257"/>
                    <a:pt x="805" y="253"/>
                  </a:cubicBezTo>
                  <a:cubicBezTo>
                    <a:pt x="817" y="237"/>
                    <a:pt x="835" y="231"/>
                    <a:pt x="853" y="237"/>
                  </a:cubicBezTo>
                  <a:cubicBezTo>
                    <a:pt x="870" y="243"/>
                    <a:pt x="880" y="258"/>
                    <a:pt x="880" y="277"/>
                  </a:cubicBezTo>
                  <a:cubicBezTo>
                    <a:pt x="879" y="296"/>
                    <a:pt x="869" y="310"/>
                    <a:pt x="851" y="316"/>
                  </a:cubicBezTo>
                  <a:cubicBezTo>
                    <a:pt x="834" y="321"/>
                    <a:pt x="816" y="315"/>
                    <a:pt x="805" y="300"/>
                  </a:cubicBezTo>
                  <a:cubicBezTo>
                    <a:pt x="802" y="296"/>
                    <a:pt x="799" y="291"/>
                    <a:pt x="797" y="287"/>
                  </a:cubicBezTo>
                  <a:cubicBezTo>
                    <a:pt x="788" y="282"/>
                    <a:pt x="779" y="283"/>
                    <a:pt x="771" y="283"/>
                  </a:cubicBezTo>
                  <a:cubicBezTo>
                    <a:pt x="554" y="283"/>
                    <a:pt x="336" y="283"/>
                    <a:pt x="119" y="283"/>
                  </a:cubicBezTo>
                  <a:cubicBezTo>
                    <a:pt x="53" y="283"/>
                    <a:pt x="15" y="321"/>
                    <a:pt x="15" y="386"/>
                  </a:cubicBezTo>
                  <a:cubicBezTo>
                    <a:pt x="15" y="627"/>
                    <a:pt x="15" y="869"/>
                    <a:pt x="15" y="1110"/>
                  </a:cubicBezTo>
                  <a:cubicBezTo>
                    <a:pt x="15" y="1152"/>
                    <a:pt x="32" y="1183"/>
                    <a:pt x="71" y="1202"/>
                  </a:cubicBezTo>
                  <a:cubicBezTo>
                    <a:pt x="84" y="1208"/>
                    <a:pt x="98" y="1208"/>
                    <a:pt x="112" y="1208"/>
                  </a:cubicBezTo>
                  <a:cubicBezTo>
                    <a:pt x="249" y="1208"/>
                    <a:pt x="386" y="1208"/>
                    <a:pt x="524" y="1208"/>
                  </a:cubicBezTo>
                  <a:cubicBezTo>
                    <a:pt x="628" y="1208"/>
                    <a:pt x="732" y="1206"/>
                    <a:pt x="836" y="1209"/>
                  </a:cubicBezTo>
                  <a:cubicBezTo>
                    <a:pt x="895" y="1211"/>
                    <a:pt x="937" y="1164"/>
                    <a:pt x="936" y="1107"/>
                  </a:cubicBezTo>
                  <a:cubicBezTo>
                    <a:pt x="935" y="981"/>
                    <a:pt x="935" y="855"/>
                    <a:pt x="936" y="729"/>
                  </a:cubicBezTo>
                  <a:cubicBezTo>
                    <a:pt x="936" y="635"/>
                    <a:pt x="958" y="545"/>
                    <a:pt x="996" y="458"/>
                  </a:cubicBezTo>
                  <a:cubicBezTo>
                    <a:pt x="1038" y="364"/>
                    <a:pt x="1097" y="283"/>
                    <a:pt x="1175" y="215"/>
                  </a:cubicBezTo>
                  <a:cubicBezTo>
                    <a:pt x="1284" y="119"/>
                    <a:pt x="1411" y="61"/>
                    <a:pt x="1557" y="43"/>
                  </a:cubicBezTo>
                  <a:cubicBezTo>
                    <a:pt x="1565" y="43"/>
                    <a:pt x="1573" y="41"/>
                    <a:pt x="1581" y="40"/>
                  </a:cubicBezTo>
                  <a:cubicBezTo>
                    <a:pt x="1588" y="39"/>
                    <a:pt x="1597" y="41"/>
                    <a:pt x="1604" y="38"/>
                  </a:cubicBezTo>
                  <a:close/>
                  <a:moveTo>
                    <a:pt x="864" y="275"/>
                  </a:moveTo>
                  <a:cubicBezTo>
                    <a:pt x="864" y="261"/>
                    <a:pt x="852" y="250"/>
                    <a:pt x="838" y="251"/>
                  </a:cubicBezTo>
                  <a:cubicBezTo>
                    <a:pt x="825" y="251"/>
                    <a:pt x="813" y="264"/>
                    <a:pt x="813" y="277"/>
                  </a:cubicBezTo>
                  <a:cubicBezTo>
                    <a:pt x="813" y="290"/>
                    <a:pt x="827" y="303"/>
                    <a:pt x="841" y="303"/>
                  </a:cubicBezTo>
                  <a:cubicBezTo>
                    <a:pt x="854" y="302"/>
                    <a:pt x="865" y="289"/>
                    <a:pt x="864" y="275"/>
                  </a:cubicBezTo>
                  <a:close/>
                  <a:moveTo>
                    <a:pt x="1643" y="67"/>
                  </a:moveTo>
                  <a:cubicBezTo>
                    <a:pt x="1653" y="67"/>
                    <a:pt x="1663" y="57"/>
                    <a:pt x="1664" y="47"/>
                  </a:cubicBezTo>
                  <a:cubicBezTo>
                    <a:pt x="1665" y="36"/>
                    <a:pt x="1656" y="25"/>
                    <a:pt x="1645" y="24"/>
                  </a:cubicBezTo>
                  <a:cubicBezTo>
                    <a:pt x="1634" y="23"/>
                    <a:pt x="1623" y="33"/>
                    <a:pt x="1623" y="45"/>
                  </a:cubicBezTo>
                  <a:cubicBezTo>
                    <a:pt x="1623" y="56"/>
                    <a:pt x="1633" y="66"/>
                    <a:pt x="1643" y="67"/>
                  </a:cubicBezTo>
                  <a:close/>
                </a:path>
              </a:pathLst>
            </a:custGeom>
            <a:gradFill>
              <a:gsLst>
                <a:gs pos="56000">
                  <a:srgbClr val="4E8B90"/>
                </a:gs>
                <a:gs pos="0">
                  <a:srgbClr val="0070C0"/>
                </a:gs>
              </a:gsLst>
              <a:lin ang="16200000" scaled="1"/>
            </a:gradFill>
            <a:ln>
              <a:noFill/>
            </a:ln>
          </p:spPr>
          <p:txBody>
            <a:bodyPr vert="horz" wrap="square" lIns="91440" tIns="45720" rIns="91440" bIns="45720" numCol="1" anchor="t" anchorCtr="0" compatLnSpc="1">
              <a:prstTxWarp prst="textNoShape">
                <a:avLst/>
              </a:prstTxWarp>
            </a:bodyPr>
            <a:lstStyle/>
            <a:p>
              <a:endParaRPr lang="en-US" dirty="0"/>
            </a:p>
          </p:txBody>
        </p:sp>
        <p:pic>
          <p:nvPicPr>
            <p:cNvPr id="31" name="Picture 30">
              <a:extLst>
                <a:ext uri="{FF2B5EF4-FFF2-40B4-BE49-F238E27FC236}">
                  <a16:creationId xmlns:a16="http://schemas.microsoft.com/office/drawing/2014/main" id="{1D746FCE-7D85-8E80-4ECB-59422CF87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354" y="3787540"/>
              <a:ext cx="2286737" cy="317602"/>
            </a:xfrm>
            <a:prstGeom prst="rect">
              <a:avLst/>
            </a:prstGeom>
          </p:spPr>
        </p:pic>
        <p:sp>
          <p:nvSpPr>
            <p:cNvPr id="33" name="TextBox 32">
              <a:extLst>
                <a:ext uri="{FF2B5EF4-FFF2-40B4-BE49-F238E27FC236}">
                  <a16:creationId xmlns:a16="http://schemas.microsoft.com/office/drawing/2014/main" id="{E96B864C-1781-4E2C-3558-9F55BD174A50}"/>
                </a:ext>
              </a:extLst>
            </p:cNvPr>
            <p:cNvSpPr txBox="1"/>
            <p:nvPr/>
          </p:nvSpPr>
          <p:spPr>
            <a:xfrm>
              <a:off x="1240369" y="3006944"/>
              <a:ext cx="2139439" cy="646331"/>
            </a:xfrm>
            <a:prstGeom prst="rect">
              <a:avLst/>
            </a:prstGeom>
            <a:noFill/>
          </p:spPr>
          <p:txBody>
            <a:bodyPr wrap="square">
              <a:spAutoFit/>
            </a:bodyPr>
            <a:lstStyle/>
            <a:p>
              <a:r>
                <a:rPr lang="en-US" b="1" dirty="0">
                  <a:solidFill>
                    <a:srgbClr val="4E8B90"/>
                  </a:solidFill>
                </a:rPr>
                <a:t>Deductions reduce all taxes</a:t>
              </a:r>
            </a:p>
          </p:txBody>
        </p:sp>
        <p:sp>
          <p:nvSpPr>
            <p:cNvPr id="36" name="TextBox 35">
              <a:extLst>
                <a:ext uri="{FF2B5EF4-FFF2-40B4-BE49-F238E27FC236}">
                  <a16:creationId xmlns:a16="http://schemas.microsoft.com/office/drawing/2014/main" id="{16A6F910-04EE-40D1-96D0-C0F95A8D6C33}"/>
                </a:ext>
              </a:extLst>
            </p:cNvPr>
            <p:cNvSpPr txBox="1"/>
            <p:nvPr/>
          </p:nvSpPr>
          <p:spPr>
            <a:xfrm>
              <a:off x="1240369" y="3674824"/>
              <a:ext cx="2428806" cy="954107"/>
            </a:xfrm>
            <a:prstGeom prst="rect">
              <a:avLst/>
            </a:prstGeom>
            <a:noFill/>
          </p:spPr>
          <p:txBody>
            <a:bodyPr wrap="square">
              <a:spAutoFit/>
            </a:bodyPr>
            <a:lstStyle/>
            <a:p>
              <a:pPr>
                <a:spcBef>
                  <a:spcPts val="600"/>
                </a:spcBef>
              </a:pPr>
              <a:r>
                <a:rPr lang="en-US" sz="1400" dirty="0">
                  <a:solidFill>
                    <a:schemeClr val="tx1">
                      <a:lumMod val="65000"/>
                      <a:lumOff val="35000"/>
                    </a:schemeClr>
                  </a:solidFill>
                  <a:latin typeface="Roboto" panose="02000000000000000000" pitchFamily="2" charset="0"/>
                  <a:ea typeface="Roboto" panose="02000000000000000000" pitchFamily="2" charset="0"/>
                </a:rPr>
                <a:t>Take every valid business deduction…and keep meticulous records so you are “audit proof”</a:t>
              </a:r>
            </a:p>
          </p:txBody>
        </p:sp>
        <p:sp>
          <p:nvSpPr>
            <p:cNvPr id="37" name="TextBox 36">
              <a:extLst>
                <a:ext uri="{FF2B5EF4-FFF2-40B4-BE49-F238E27FC236}">
                  <a16:creationId xmlns:a16="http://schemas.microsoft.com/office/drawing/2014/main" id="{0DD24639-780B-ECB5-0FE9-765FB672A392}"/>
                </a:ext>
              </a:extLst>
            </p:cNvPr>
            <p:cNvSpPr txBox="1"/>
            <p:nvPr/>
          </p:nvSpPr>
          <p:spPr>
            <a:xfrm>
              <a:off x="8495107" y="3006944"/>
              <a:ext cx="2139439" cy="646331"/>
            </a:xfrm>
            <a:prstGeom prst="rect">
              <a:avLst/>
            </a:prstGeom>
            <a:noFill/>
          </p:spPr>
          <p:txBody>
            <a:bodyPr wrap="square">
              <a:spAutoFit/>
            </a:bodyPr>
            <a:lstStyle/>
            <a:p>
              <a:r>
                <a:rPr lang="en-US" b="1" dirty="0">
                  <a:solidFill>
                    <a:srgbClr val="4E8B90"/>
                  </a:solidFill>
                </a:rPr>
                <a:t>State Income Taxes</a:t>
              </a:r>
            </a:p>
          </p:txBody>
        </p:sp>
        <p:sp>
          <p:nvSpPr>
            <p:cNvPr id="38" name="TextBox 37">
              <a:extLst>
                <a:ext uri="{FF2B5EF4-FFF2-40B4-BE49-F238E27FC236}">
                  <a16:creationId xmlns:a16="http://schemas.microsoft.com/office/drawing/2014/main" id="{FA1D2886-5BF7-94B0-F1AF-C1CF49D3C1BA}"/>
                </a:ext>
              </a:extLst>
            </p:cNvPr>
            <p:cNvSpPr txBox="1"/>
            <p:nvPr/>
          </p:nvSpPr>
          <p:spPr>
            <a:xfrm>
              <a:off x="8495107" y="3674824"/>
              <a:ext cx="2667576" cy="1538883"/>
            </a:xfrm>
            <a:prstGeom prst="rect">
              <a:avLst/>
            </a:prstGeom>
            <a:noFill/>
          </p:spPr>
          <p:txBody>
            <a:bodyPr wrap="square">
              <a:spAutoFit/>
            </a:bodyPr>
            <a:lstStyle/>
            <a:p>
              <a:pPr>
                <a:spcBef>
                  <a:spcPts val="600"/>
                </a:spcBef>
              </a:pPr>
              <a:r>
                <a:rPr lang="en-US" sz="1400" b="1" dirty="0">
                  <a:solidFill>
                    <a:schemeClr val="tx1">
                      <a:lumMod val="65000"/>
                      <a:lumOff val="35000"/>
                    </a:schemeClr>
                  </a:solidFill>
                  <a:latin typeface="Roboto" panose="02000000000000000000" pitchFamily="2" charset="0"/>
                  <a:ea typeface="Roboto" panose="02000000000000000000" pitchFamily="2" charset="0"/>
                </a:rPr>
                <a:t>Move to a low tax state: </a:t>
              </a:r>
            </a:p>
            <a:p>
              <a:pPr marL="285750" indent="-285750">
                <a:spcBef>
                  <a:spcPts val="600"/>
                </a:spcBef>
                <a:buClr>
                  <a:srgbClr val="4E8B90"/>
                </a:buClr>
                <a:buFont typeface="Arial" panose="020B0604020202020204" pitchFamily="34" charset="0"/>
                <a:buChar char="•"/>
              </a:pPr>
              <a:r>
                <a:rPr lang="en-US" sz="1400" dirty="0">
                  <a:solidFill>
                    <a:schemeClr val="tx1">
                      <a:lumMod val="65000"/>
                      <a:lumOff val="35000"/>
                    </a:schemeClr>
                  </a:solidFill>
                  <a:latin typeface="Roboto" panose="02000000000000000000" pitchFamily="2" charset="0"/>
                  <a:ea typeface="Roboto" panose="02000000000000000000" pitchFamily="2" charset="0"/>
                </a:rPr>
                <a:t>Alaska, Florida, Nevada, New Hampshire, South Dakota, Tennessee, Texas, Washington and Wyoming</a:t>
              </a:r>
            </a:p>
            <a:p>
              <a:pPr marL="285750" indent="-285750">
                <a:spcBef>
                  <a:spcPts val="600"/>
                </a:spcBef>
                <a:buClr>
                  <a:srgbClr val="4E8B90"/>
                </a:buClr>
                <a:buFont typeface="Arial" panose="020B0604020202020204" pitchFamily="34" charset="0"/>
                <a:buChar char="•"/>
              </a:pPr>
              <a:r>
                <a:rPr lang="en-US" sz="1400" dirty="0">
                  <a:solidFill>
                    <a:schemeClr val="tx1">
                      <a:lumMod val="65000"/>
                      <a:lumOff val="35000"/>
                    </a:schemeClr>
                  </a:solidFill>
                  <a:latin typeface="Roboto" panose="02000000000000000000" pitchFamily="2" charset="0"/>
                  <a:ea typeface="Roboto" panose="02000000000000000000" pitchFamily="2" charset="0"/>
                </a:rPr>
                <a:t>Puerto Rico!</a:t>
              </a:r>
            </a:p>
          </p:txBody>
        </p:sp>
      </p:grpSp>
    </p:spTree>
    <p:extLst>
      <p:ext uri="{BB962C8B-B14F-4D97-AF65-F5344CB8AC3E}">
        <p14:creationId xmlns:p14="http://schemas.microsoft.com/office/powerpoint/2010/main" val="1366859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524BB-1581-A8F1-9CEE-51516660B44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44EF891-AED7-350C-B0E7-77F4CCD5B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27009"/>
            <a:ext cx="4710545" cy="7796764"/>
          </a:xfrm>
          <a:prstGeom prst="rect">
            <a:avLst/>
          </a:prstGeom>
        </p:spPr>
      </p:pic>
      <p:sp>
        <p:nvSpPr>
          <p:cNvPr id="3" name="TextBox 2">
            <a:extLst>
              <a:ext uri="{FF2B5EF4-FFF2-40B4-BE49-F238E27FC236}">
                <a16:creationId xmlns:a16="http://schemas.microsoft.com/office/drawing/2014/main" id="{92682E92-4329-64EF-CACD-2D9B73E5EB41}"/>
              </a:ext>
            </a:extLst>
          </p:cNvPr>
          <p:cNvSpPr txBox="1"/>
          <p:nvPr/>
        </p:nvSpPr>
        <p:spPr>
          <a:xfrm>
            <a:off x="6636253" y="690800"/>
            <a:ext cx="4382846" cy="1754326"/>
          </a:xfrm>
          <a:prstGeom prst="rect">
            <a:avLst/>
          </a:prstGeom>
          <a:noFill/>
        </p:spPr>
        <p:txBody>
          <a:bodyPr wrap="square">
            <a:spAutoFit/>
          </a:bodyPr>
          <a:lstStyle/>
          <a:p>
            <a:r>
              <a:rPr lang="en-US" sz="3600" b="1" dirty="0">
                <a:solidFill>
                  <a:schemeClr val="accent1"/>
                </a:solidFill>
                <a:latin typeface="+mj-lt"/>
              </a:rPr>
              <a:t>Reducing Taxes by Changing Tax Classification</a:t>
            </a:r>
          </a:p>
        </p:txBody>
      </p:sp>
      <p:sp>
        <p:nvSpPr>
          <p:cNvPr id="8" name="TextBox 7">
            <a:extLst>
              <a:ext uri="{FF2B5EF4-FFF2-40B4-BE49-F238E27FC236}">
                <a16:creationId xmlns:a16="http://schemas.microsoft.com/office/drawing/2014/main" id="{F89AA701-619D-8593-E13C-1C6DDE3FB411}"/>
              </a:ext>
            </a:extLst>
          </p:cNvPr>
          <p:cNvSpPr txBox="1"/>
          <p:nvPr/>
        </p:nvSpPr>
        <p:spPr>
          <a:xfrm>
            <a:off x="7477430" y="2799587"/>
            <a:ext cx="3373156" cy="1231106"/>
          </a:xfrm>
          <a:prstGeom prst="rect">
            <a:avLst/>
          </a:prstGeom>
          <a:noFill/>
        </p:spPr>
        <p:txBody>
          <a:bodyPr wrap="square">
            <a:spAutoFit/>
          </a:bodyPr>
          <a:lstStyle/>
          <a:p>
            <a:pPr>
              <a:spcBef>
                <a:spcPts val="600"/>
              </a:spcBef>
            </a:pPr>
            <a:r>
              <a:rPr lang="en-US" sz="1600" dirty="0">
                <a:solidFill>
                  <a:schemeClr val="tx1">
                    <a:lumMod val="65000"/>
                    <a:lumOff val="35000"/>
                  </a:schemeClr>
                </a:solidFill>
                <a:latin typeface="Roboto" panose="02000000000000000000" pitchFamily="2" charset="0"/>
                <a:ea typeface="Roboto" panose="02000000000000000000" pitchFamily="2" charset="0"/>
              </a:rPr>
              <a:t>Entity Type is determined at the state level</a:t>
            </a:r>
          </a:p>
          <a:p>
            <a:pPr marL="285750" indent="-285750">
              <a:spcBef>
                <a:spcPts val="600"/>
              </a:spcBef>
              <a:buClr>
                <a:srgbClr val="4E8B90"/>
              </a:buClr>
              <a:buFont typeface="Arial" panose="020B0604020202020204" pitchFamily="34" charset="0"/>
              <a:buChar char="•"/>
            </a:pPr>
            <a:r>
              <a:rPr lang="en-US" sz="1600" dirty="0">
                <a:solidFill>
                  <a:schemeClr val="tx1">
                    <a:lumMod val="65000"/>
                    <a:lumOff val="35000"/>
                  </a:schemeClr>
                </a:solidFill>
                <a:latin typeface="Roboto" panose="02000000000000000000" pitchFamily="2" charset="0"/>
                <a:ea typeface="Roboto" panose="02000000000000000000" pitchFamily="2" charset="0"/>
              </a:rPr>
              <a:t>LLC</a:t>
            </a:r>
          </a:p>
          <a:p>
            <a:pPr marL="285750" indent="-285750">
              <a:spcBef>
                <a:spcPts val="600"/>
              </a:spcBef>
              <a:buClr>
                <a:srgbClr val="4E8B90"/>
              </a:buClr>
              <a:buFont typeface="Arial" panose="020B0604020202020204" pitchFamily="34" charset="0"/>
              <a:buChar char="•"/>
            </a:pPr>
            <a:r>
              <a:rPr lang="en-US" sz="1600" dirty="0">
                <a:solidFill>
                  <a:schemeClr val="tx1">
                    <a:lumMod val="65000"/>
                    <a:lumOff val="35000"/>
                  </a:schemeClr>
                </a:solidFill>
                <a:latin typeface="Roboto" panose="02000000000000000000" pitchFamily="2" charset="0"/>
                <a:ea typeface="Roboto" panose="02000000000000000000" pitchFamily="2" charset="0"/>
              </a:rPr>
              <a:t>Corporation</a:t>
            </a:r>
          </a:p>
        </p:txBody>
      </p:sp>
      <p:sp>
        <p:nvSpPr>
          <p:cNvPr id="10" name="Oval 9">
            <a:extLst>
              <a:ext uri="{FF2B5EF4-FFF2-40B4-BE49-F238E27FC236}">
                <a16:creationId xmlns:a16="http://schemas.microsoft.com/office/drawing/2014/main" id="{FDB67576-56EB-77BC-F1E0-8FB077E7FB0B}"/>
              </a:ext>
            </a:extLst>
          </p:cNvPr>
          <p:cNvSpPr/>
          <p:nvPr/>
        </p:nvSpPr>
        <p:spPr>
          <a:xfrm>
            <a:off x="6753948" y="2921280"/>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lide Number Placeholder 1">
            <a:extLst>
              <a:ext uri="{FF2B5EF4-FFF2-40B4-BE49-F238E27FC236}">
                <a16:creationId xmlns:a16="http://schemas.microsoft.com/office/drawing/2014/main" id="{59D086DC-9D97-73EC-25F3-4D38A2AE9163}"/>
              </a:ext>
            </a:extLst>
          </p:cNvPr>
          <p:cNvSpPr>
            <a:spLocks noGrp="1"/>
          </p:cNvSpPr>
          <p:nvPr>
            <p:ph type="sldNum" sz="quarter" idx="12"/>
          </p:nvPr>
        </p:nvSpPr>
        <p:spPr>
          <a:xfrm>
            <a:off x="11666620" y="6436789"/>
            <a:ext cx="525380" cy="365125"/>
          </a:xfrm>
        </p:spPr>
        <p:txBody>
          <a:bodyPr/>
          <a:lstStyle/>
          <a:p>
            <a:fld id="{D92F42F6-3E29-46CD-8D6D-8779DDC56208}" type="slidenum">
              <a:rPr lang="en-US" smtClean="0"/>
              <a:t>31</a:t>
            </a:fld>
            <a:endParaRPr lang="en-US"/>
          </a:p>
        </p:txBody>
      </p:sp>
      <p:sp>
        <p:nvSpPr>
          <p:cNvPr id="2" name="TextBox 1">
            <a:extLst>
              <a:ext uri="{FF2B5EF4-FFF2-40B4-BE49-F238E27FC236}">
                <a16:creationId xmlns:a16="http://schemas.microsoft.com/office/drawing/2014/main" id="{9D346B61-D647-FAB7-F31A-2CBE67E5FD10}"/>
              </a:ext>
            </a:extLst>
          </p:cNvPr>
          <p:cNvSpPr txBox="1"/>
          <p:nvPr/>
        </p:nvSpPr>
        <p:spPr>
          <a:xfrm>
            <a:off x="7477430" y="4408304"/>
            <a:ext cx="3373156" cy="984885"/>
          </a:xfrm>
          <a:prstGeom prst="rect">
            <a:avLst/>
          </a:prstGeom>
          <a:noFill/>
        </p:spPr>
        <p:txBody>
          <a:bodyPr wrap="square">
            <a:spAutoFit/>
          </a:bodyPr>
          <a:lstStyle/>
          <a:p>
            <a:pPr>
              <a:spcBef>
                <a:spcPts val="600"/>
              </a:spcBef>
            </a:pPr>
            <a:r>
              <a:rPr lang="en-US" sz="1600" dirty="0">
                <a:solidFill>
                  <a:schemeClr val="tx1">
                    <a:lumMod val="65000"/>
                    <a:lumOff val="35000"/>
                  </a:schemeClr>
                </a:solidFill>
                <a:latin typeface="Roboto" panose="02000000000000000000" pitchFamily="2" charset="0"/>
                <a:ea typeface="Roboto" panose="02000000000000000000" pitchFamily="2" charset="0"/>
              </a:rPr>
              <a:t>Tax Classification based on </a:t>
            </a:r>
          </a:p>
          <a:p>
            <a:pPr marL="285750" indent="-285750">
              <a:spcBef>
                <a:spcPts val="600"/>
              </a:spcBef>
              <a:buClr>
                <a:srgbClr val="4E8B90"/>
              </a:buClr>
              <a:buFont typeface="Arial" panose="020B0604020202020204" pitchFamily="34" charset="0"/>
              <a:buChar char="•"/>
            </a:pPr>
            <a:r>
              <a:rPr lang="en-US" sz="1600" dirty="0">
                <a:solidFill>
                  <a:schemeClr val="tx1">
                    <a:lumMod val="65000"/>
                    <a:lumOff val="35000"/>
                  </a:schemeClr>
                </a:solidFill>
                <a:latin typeface="Roboto" panose="02000000000000000000" pitchFamily="2" charset="0"/>
                <a:ea typeface="Roboto" panose="02000000000000000000" pitchFamily="2" charset="0"/>
              </a:rPr>
              <a:t>Default Rules OR</a:t>
            </a:r>
          </a:p>
          <a:p>
            <a:pPr marL="285750" indent="-285750">
              <a:spcBef>
                <a:spcPts val="600"/>
              </a:spcBef>
              <a:buClr>
                <a:srgbClr val="4E8B90"/>
              </a:buClr>
              <a:buFont typeface="Arial" panose="020B0604020202020204" pitchFamily="34" charset="0"/>
              <a:buChar char="•"/>
            </a:pPr>
            <a:r>
              <a:rPr lang="en-US" sz="1600" dirty="0">
                <a:solidFill>
                  <a:schemeClr val="tx1">
                    <a:lumMod val="65000"/>
                    <a:lumOff val="35000"/>
                  </a:schemeClr>
                </a:solidFill>
                <a:latin typeface="Roboto" panose="02000000000000000000" pitchFamily="2" charset="0"/>
                <a:ea typeface="Roboto" panose="02000000000000000000" pitchFamily="2" charset="0"/>
              </a:rPr>
              <a:t>Federal Election</a:t>
            </a:r>
          </a:p>
        </p:txBody>
      </p:sp>
      <p:sp>
        <p:nvSpPr>
          <p:cNvPr id="9" name="Oval 8">
            <a:extLst>
              <a:ext uri="{FF2B5EF4-FFF2-40B4-BE49-F238E27FC236}">
                <a16:creationId xmlns:a16="http://schemas.microsoft.com/office/drawing/2014/main" id="{AE2E325A-318C-087D-6E4B-8800C8FBEC4F}"/>
              </a:ext>
            </a:extLst>
          </p:cNvPr>
          <p:cNvSpPr/>
          <p:nvPr/>
        </p:nvSpPr>
        <p:spPr>
          <a:xfrm>
            <a:off x="6753948" y="4506847"/>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88FB4A20-F520-D67D-2AD8-F117C0630755}"/>
              </a:ext>
            </a:extLst>
          </p:cNvPr>
          <p:cNvSpPr/>
          <p:nvPr/>
        </p:nvSpPr>
        <p:spPr>
          <a:xfrm>
            <a:off x="6908432" y="3075765"/>
            <a:ext cx="217086" cy="217085"/>
          </a:xfrm>
          <a:custGeom>
            <a:avLst/>
            <a:gdLst>
              <a:gd name="connsiteX0" fmla="*/ 457684 w 855775"/>
              <a:gd name="connsiteY0" fmla="*/ 684616 h 855773"/>
              <a:gd name="connsiteX1" fmla="*/ 570793 w 855775"/>
              <a:gd name="connsiteY1" fmla="*/ 731497 h 855773"/>
              <a:gd name="connsiteX2" fmla="*/ 617637 w 855775"/>
              <a:gd name="connsiteY2" fmla="*/ 844607 h 855773"/>
              <a:gd name="connsiteX3" fmla="*/ 606475 w 855775"/>
              <a:gd name="connsiteY3" fmla="*/ 855769 h 855773"/>
              <a:gd name="connsiteX4" fmla="*/ 249287 w 855775"/>
              <a:gd name="connsiteY4" fmla="*/ 855769 h 855773"/>
              <a:gd name="connsiteX5" fmla="*/ 238125 w 855775"/>
              <a:gd name="connsiteY5" fmla="*/ 844607 h 855773"/>
              <a:gd name="connsiteX6" fmla="*/ 284969 w 855775"/>
              <a:gd name="connsiteY6" fmla="*/ 731497 h 855773"/>
              <a:gd name="connsiteX7" fmla="*/ 398078 w 855775"/>
              <a:gd name="connsiteY7" fmla="*/ 684616 h 855773"/>
              <a:gd name="connsiteX8" fmla="*/ 427881 w 855775"/>
              <a:gd name="connsiteY8" fmla="*/ 476257 h 855773"/>
              <a:gd name="connsiteX9" fmla="*/ 520898 w 855775"/>
              <a:gd name="connsiteY9" fmla="*/ 569274 h 855773"/>
              <a:gd name="connsiteX10" fmla="*/ 427881 w 855775"/>
              <a:gd name="connsiteY10" fmla="*/ 662291 h 855773"/>
              <a:gd name="connsiteX11" fmla="*/ 334864 w 855775"/>
              <a:gd name="connsiteY11" fmla="*/ 569274 h 855773"/>
              <a:gd name="connsiteX12" fmla="*/ 427881 w 855775"/>
              <a:gd name="connsiteY12" fmla="*/ 476257 h 855773"/>
              <a:gd name="connsiteX13" fmla="*/ 591597 w 855775"/>
              <a:gd name="connsiteY13" fmla="*/ 59538 h 855773"/>
              <a:gd name="connsiteX14" fmla="*/ 647408 w 855775"/>
              <a:gd name="connsiteY14" fmla="*/ 115349 h 855773"/>
              <a:gd name="connsiteX15" fmla="*/ 647408 w 855775"/>
              <a:gd name="connsiteY15" fmla="*/ 473203 h 855773"/>
              <a:gd name="connsiteX16" fmla="*/ 571505 w 855775"/>
              <a:gd name="connsiteY16" fmla="*/ 582664 h 855773"/>
              <a:gd name="connsiteX17" fmla="*/ 626609 w 855775"/>
              <a:gd name="connsiteY17" fmla="*/ 681858 h 855773"/>
              <a:gd name="connsiteX18" fmla="*/ 574296 w 855775"/>
              <a:gd name="connsiteY18" fmla="*/ 704479 h 855773"/>
              <a:gd name="connsiteX19" fmla="*/ 491510 w 855775"/>
              <a:gd name="connsiteY19" fmla="*/ 665449 h 855773"/>
              <a:gd name="connsiteX20" fmla="*/ 543228 w 855775"/>
              <a:gd name="connsiteY20" fmla="*/ 569265 h 855773"/>
              <a:gd name="connsiteX21" fmla="*/ 427890 w 855775"/>
              <a:gd name="connsiteY21" fmla="*/ 453927 h 855773"/>
              <a:gd name="connsiteX22" fmla="*/ 312551 w 855775"/>
              <a:gd name="connsiteY22" fmla="*/ 569265 h 855773"/>
              <a:gd name="connsiteX23" fmla="*/ 364269 w 855775"/>
              <a:gd name="connsiteY23" fmla="*/ 665449 h 855773"/>
              <a:gd name="connsiteX24" fmla="*/ 281484 w 855775"/>
              <a:gd name="connsiteY24" fmla="*/ 704479 h 855773"/>
              <a:gd name="connsiteX25" fmla="*/ 229171 w 855775"/>
              <a:gd name="connsiteY25" fmla="*/ 681858 h 855773"/>
              <a:gd name="connsiteX26" fmla="*/ 284275 w 855775"/>
              <a:gd name="connsiteY26" fmla="*/ 582664 h 855773"/>
              <a:gd name="connsiteX27" fmla="*/ 208372 w 855775"/>
              <a:gd name="connsiteY27" fmla="*/ 473203 h 855773"/>
              <a:gd name="connsiteX28" fmla="*/ 208372 w 855775"/>
              <a:gd name="connsiteY28" fmla="*/ 115349 h 855773"/>
              <a:gd name="connsiteX29" fmla="*/ 264183 w 855775"/>
              <a:gd name="connsiteY29" fmla="*/ 59538 h 855773"/>
              <a:gd name="connsiteX30" fmla="*/ 394401 w 855775"/>
              <a:gd name="connsiteY30" fmla="*/ 398123 h 855773"/>
              <a:gd name="connsiteX31" fmla="*/ 394401 w 855775"/>
              <a:gd name="connsiteY31" fmla="*/ 323709 h 855773"/>
              <a:gd name="connsiteX32" fmla="*/ 383238 w 855775"/>
              <a:gd name="connsiteY32" fmla="*/ 312547 h 855773"/>
              <a:gd name="connsiteX33" fmla="*/ 308824 w 855775"/>
              <a:gd name="connsiteY33" fmla="*/ 312547 h 855773"/>
              <a:gd name="connsiteX34" fmla="*/ 297662 w 855775"/>
              <a:gd name="connsiteY34" fmla="*/ 323709 h 855773"/>
              <a:gd name="connsiteX35" fmla="*/ 297662 w 855775"/>
              <a:gd name="connsiteY35" fmla="*/ 398123 h 855773"/>
              <a:gd name="connsiteX36" fmla="*/ 308824 w 855775"/>
              <a:gd name="connsiteY36" fmla="*/ 409285 h 855773"/>
              <a:gd name="connsiteX37" fmla="*/ 383238 w 855775"/>
              <a:gd name="connsiteY37" fmla="*/ 409285 h 855773"/>
              <a:gd name="connsiteX38" fmla="*/ 394401 w 855775"/>
              <a:gd name="connsiteY38" fmla="*/ 398123 h 855773"/>
              <a:gd name="connsiteX39" fmla="*/ 372076 w 855775"/>
              <a:gd name="connsiteY39" fmla="*/ 386961 h 855773"/>
              <a:gd name="connsiteX40" fmla="*/ 319986 w 855775"/>
              <a:gd name="connsiteY40" fmla="*/ 386961 h 855773"/>
              <a:gd name="connsiteX41" fmla="*/ 319986 w 855775"/>
              <a:gd name="connsiteY41" fmla="*/ 334870 h 855773"/>
              <a:gd name="connsiteX42" fmla="*/ 372076 w 855775"/>
              <a:gd name="connsiteY42" fmla="*/ 334870 h 855773"/>
              <a:gd name="connsiteX43" fmla="*/ 461373 w 855775"/>
              <a:gd name="connsiteY43" fmla="*/ 234408 h 855773"/>
              <a:gd name="connsiteX44" fmla="*/ 472535 w 855775"/>
              <a:gd name="connsiteY44" fmla="*/ 245571 h 855773"/>
              <a:gd name="connsiteX45" fmla="*/ 546949 w 855775"/>
              <a:gd name="connsiteY45" fmla="*/ 245571 h 855773"/>
              <a:gd name="connsiteX46" fmla="*/ 558112 w 855775"/>
              <a:gd name="connsiteY46" fmla="*/ 234408 h 855773"/>
              <a:gd name="connsiteX47" fmla="*/ 558112 w 855775"/>
              <a:gd name="connsiteY47" fmla="*/ 159994 h 855773"/>
              <a:gd name="connsiteX48" fmla="*/ 546949 w 855775"/>
              <a:gd name="connsiteY48" fmla="*/ 148832 h 855773"/>
              <a:gd name="connsiteX49" fmla="*/ 472535 w 855775"/>
              <a:gd name="connsiteY49" fmla="*/ 148832 h 855773"/>
              <a:gd name="connsiteX50" fmla="*/ 461373 w 855775"/>
              <a:gd name="connsiteY50" fmla="*/ 159994 h 855773"/>
              <a:gd name="connsiteX51" fmla="*/ 483698 w 855775"/>
              <a:gd name="connsiteY51" fmla="*/ 223246 h 855773"/>
              <a:gd name="connsiteX52" fmla="*/ 483698 w 855775"/>
              <a:gd name="connsiteY52" fmla="*/ 171156 h 855773"/>
              <a:gd name="connsiteX53" fmla="*/ 535788 w 855775"/>
              <a:gd name="connsiteY53" fmla="*/ 171156 h 855773"/>
              <a:gd name="connsiteX54" fmla="*/ 535788 w 855775"/>
              <a:gd name="connsiteY54" fmla="*/ 223246 h 855773"/>
              <a:gd name="connsiteX55" fmla="*/ 394401 w 855775"/>
              <a:gd name="connsiteY55" fmla="*/ 234408 h 855773"/>
              <a:gd name="connsiteX56" fmla="*/ 394401 w 855775"/>
              <a:gd name="connsiteY56" fmla="*/ 159994 h 855773"/>
              <a:gd name="connsiteX57" fmla="*/ 383238 w 855775"/>
              <a:gd name="connsiteY57" fmla="*/ 148832 h 855773"/>
              <a:gd name="connsiteX58" fmla="*/ 308824 w 855775"/>
              <a:gd name="connsiteY58" fmla="*/ 148832 h 855773"/>
              <a:gd name="connsiteX59" fmla="*/ 297662 w 855775"/>
              <a:gd name="connsiteY59" fmla="*/ 159994 h 855773"/>
              <a:gd name="connsiteX60" fmla="*/ 297662 w 855775"/>
              <a:gd name="connsiteY60" fmla="*/ 234408 h 855773"/>
              <a:gd name="connsiteX61" fmla="*/ 308824 w 855775"/>
              <a:gd name="connsiteY61" fmla="*/ 245571 h 855773"/>
              <a:gd name="connsiteX62" fmla="*/ 383238 w 855775"/>
              <a:gd name="connsiteY62" fmla="*/ 245571 h 855773"/>
              <a:gd name="connsiteX63" fmla="*/ 394401 w 855775"/>
              <a:gd name="connsiteY63" fmla="*/ 234408 h 855773"/>
              <a:gd name="connsiteX64" fmla="*/ 372076 w 855775"/>
              <a:gd name="connsiteY64" fmla="*/ 223246 h 855773"/>
              <a:gd name="connsiteX65" fmla="*/ 319986 w 855775"/>
              <a:gd name="connsiteY65" fmla="*/ 223246 h 855773"/>
              <a:gd name="connsiteX66" fmla="*/ 319986 w 855775"/>
              <a:gd name="connsiteY66" fmla="*/ 171156 h 855773"/>
              <a:gd name="connsiteX67" fmla="*/ 372076 w 855775"/>
              <a:gd name="connsiteY67" fmla="*/ 171156 h 855773"/>
              <a:gd name="connsiteX68" fmla="*/ 461373 w 855775"/>
              <a:gd name="connsiteY68" fmla="*/ 398115 h 855773"/>
              <a:gd name="connsiteX69" fmla="*/ 472535 w 855775"/>
              <a:gd name="connsiteY69" fmla="*/ 409278 h 855773"/>
              <a:gd name="connsiteX70" fmla="*/ 546949 w 855775"/>
              <a:gd name="connsiteY70" fmla="*/ 409278 h 855773"/>
              <a:gd name="connsiteX71" fmla="*/ 558112 w 855775"/>
              <a:gd name="connsiteY71" fmla="*/ 398115 h 855773"/>
              <a:gd name="connsiteX72" fmla="*/ 558112 w 855775"/>
              <a:gd name="connsiteY72" fmla="*/ 323701 h 855773"/>
              <a:gd name="connsiteX73" fmla="*/ 546949 w 855775"/>
              <a:gd name="connsiteY73" fmla="*/ 312539 h 855773"/>
              <a:gd name="connsiteX74" fmla="*/ 472535 w 855775"/>
              <a:gd name="connsiteY74" fmla="*/ 312539 h 855773"/>
              <a:gd name="connsiteX75" fmla="*/ 461373 w 855775"/>
              <a:gd name="connsiteY75" fmla="*/ 323701 h 855773"/>
              <a:gd name="connsiteX76" fmla="*/ 483698 w 855775"/>
              <a:gd name="connsiteY76" fmla="*/ 386953 h 855773"/>
              <a:gd name="connsiteX77" fmla="*/ 483698 w 855775"/>
              <a:gd name="connsiteY77" fmla="*/ 334863 h 855773"/>
              <a:gd name="connsiteX78" fmla="*/ 535788 w 855775"/>
              <a:gd name="connsiteY78" fmla="*/ 334863 h 855773"/>
              <a:gd name="connsiteX79" fmla="*/ 535788 w 855775"/>
              <a:gd name="connsiteY79" fmla="*/ 386953 h 855773"/>
              <a:gd name="connsiteX80" fmla="*/ 546949 w 855775"/>
              <a:gd name="connsiteY80" fmla="*/ 0 h 855773"/>
              <a:gd name="connsiteX81" fmla="*/ 575897 w 855775"/>
              <a:gd name="connsiteY81" fmla="*/ 11981 h 855773"/>
              <a:gd name="connsiteX82" fmla="*/ 587729 w 855775"/>
              <a:gd name="connsiteY82" fmla="*/ 37207 h 855773"/>
              <a:gd name="connsiteX83" fmla="*/ 268079 w 855775"/>
              <a:gd name="connsiteY83" fmla="*/ 37207 h 855773"/>
              <a:gd name="connsiteX84" fmla="*/ 279911 w 855775"/>
              <a:gd name="connsiteY84" fmla="*/ 11981 h 855773"/>
              <a:gd name="connsiteX85" fmla="*/ 308859 w 855775"/>
              <a:gd name="connsiteY85" fmla="*/ 0 h 855773"/>
              <a:gd name="connsiteX86" fmla="*/ 546984 w 855775"/>
              <a:gd name="connsiteY86" fmla="*/ 0 h 855773"/>
              <a:gd name="connsiteX87" fmla="*/ 844606 w 855775"/>
              <a:gd name="connsiteY87" fmla="*/ 855764 h 855773"/>
              <a:gd name="connsiteX88" fmla="*/ 639971 w 855775"/>
              <a:gd name="connsiteY88" fmla="*/ 855764 h 855773"/>
              <a:gd name="connsiteX89" fmla="*/ 639971 w 855775"/>
              <a:gd name="connsiteY89" fmla="*/ 844565 h 855773"/>
              <a:gd name="connsiteX90" fmla="*/ 591081 w 855775"/>
              <a:gd name="connsiteY90" fmla="*/ 720330 h 855773"/>
              <a:gd name="connsiteX91" fmla="*/ 665979 w 855775"/>
              <a:gd name="connsiteY91" fmla="*/ 699494 h 855773"/>
              <a:gd name="connsiteX92" fmla="*/ 710701 w 855775"/>
              <a:gd name="connsiteY92" fmla="*/ 699494 h 855773"/>
              <a:gd name="connsiteX93" fmla="*/ 813286 w 855775"/>
              <a:gd name="connsiteY93" fmla="*/ 741984 h 855773"/>
              <a:gd name="connsiteX94" fmla="*/ 855776 w 855775"/>
              <a:gd name="connsiteY94" fmla="*/ 844597 h 855773"/>
              <a:gd name="connsiteX95" fmla="*/ 844613 w 855775"/>
              <a:gd name="connsiteY95" fmla="*/ 855759 h 855773"/>
              <a:gd name="connsiteX96" fmla="*/ 669736 w 855775"/>
              <a:gd name="connsiteY96" fmla="*/ 467325 h 855773"/>
              <a:gd name="connsiteX97" fmla="*/ 669736 w 855775"/>
              <a:gd name="connsiteY97" fmla="*/ 282778 h 855773"/>
              <a:gd name="connsiteX98" fmla="*/ 799962 w 855775"/>
              <a:gd name="connsiteY98" fmla="*/ 282778 h 855773"/>
              <a:gd name="connsiteX99" fmla="*/ 855773 w 855775"/>
              <a:gd name="connsiteY99" fmla="*/ 338589 h 855773"/>
              <a:gd name="connsiteX100" fmla="*/ 855773 w 855775"/>
              <a:gd name="connsiteY100" fmla="*/ 761042 h 855773"/>
              <a:gd name="connsiteX101" fmla="*/ 829058 w 855775"/>
              <a:gd name="connsiteY101" fmla="*/ 726217 h 855773"/>
              <a:gd name="connsiteX102" fmla="*/ 750030 w 855775"/>
              <a:gd name="connsiteY102" fmla="*/ 681866 h 855773"/>
              <a:gd name="connsiteX103" fmla="*/ 805171 w 855775"/>
              <a:gd name="connsiteY103" fmla="*/ 582673 h 855773"/>
              <a:gd name="connsiteX104" fmla="*/ 688337 w 855775"/>
              <a:gd name="connsiteY104" fmla="*/ 465839 h 855773"/>
              <a:gd name="connsiteX105" fmla="*/ 669734 w 855775"/>
              <a:gd name="connsiteY105" fmla="*/ 467327 h 855773"/>
              <a:gd name="connsiteX106" fmla="*/ 699502 w 855775"/>
              <a:gd name="connsiteY106" fmla="*/ 427886 h 855773"/>
              <a:gd name="connsiteX107" fmla="*/ 710664 w 855775"/>
              <a:gd name="connsiteY107" fmla="*/ 439048 h 855773"/>
              <a:gd name="connsiteX108" fmla="*/ 770195 w 855775"/>
              <a:gd name="connsiteY108" fmla="*/ 439048 h 855773"/>
              <a:gd name="connsiteX109" fmla="*/ 781358 w 855775"/>
              <a:gd name="connsiteY109" fmla="*/ 427886 h 855773"/>
              <a:gd name="connsiteX110" fmla="*/ 781358 w 855775"/>
              <a:gd name="connsiteY110" fmla="*/ 368355 h 855773"/>
              <a:gd name="connsiteX111" fmla="*/ 770195 w 855775"/>
              <a:gd name="connsiteY111" fmla="*/ 357192 h 855773"/>
              <a:gd name="connsiteX112" fmla="*/ 710664 w 855775"/>
              <a:gd name="connsiteY112" fmla="*/ 357192 h 855773"/>
              <a:gd name="connsiteX113" fmla="*/ 699502 w 855775"/>
              <a:gd name="connsiteY113" fmla="*/ 368355 h 855773"/>
              <a:gd name="connsiteX114" fmla="*/ 721826 w 855775"/>
              <a:gd name="connsiteY114" fmla="*/ 416724 h 855773"/>
              <a:gd name="connsiteX115" fmla="*/ 721826 w 855775"/>
              <a:gd name="connsiteY115" fmla="*/ 379517 h 855773"/>
              <a:gd name="connsiteX116" fmla="*/ 759033 w 855775"/>
              <a:gd name="connsiteY116" fmla="*/ 379517 h 855773"/>
              <a:gd name="connsiteX117" fmla="*/ 759033 w 855775"/>
              <a:gd name="connsiteY117" fmla="*/ 416724 h 855773"/>
              <a:gd name="connsiteX118" fmla="*/ 688340 w 855775"/>
              <a:gd name="connsiteY118" fmla="*/ 488161 h 855773"/>
              <a:gd name="connsiteX119" fmla="*/ 782846 w 855775"/>
              <a:gd name="connsiteY119" fmla="*/ 582667 h 855773"/>
              <a:gd name="connsiteX120" fmla="*/ 688340 w 855775"/>
              <a:gd name="connsiteY120" fmla="*/ 677173 h 855773"/>
              <a:gd name="connsiteX121" fmla="*/ 593834 w 855775"/>
              <a:gd name="connsiteY121" fmla="*/ 582667 h 855773"/>
              <a:gd name="connsiteX122" fmla="*/ 688340 w 855775"/>
              <a:gd name="connsiteY122" fmla="*/ 488161 h 855773"/>
              <a:gd name="connsiteX123" fmla="*/ 669737 w 855775"/>
              <a:gd name="connsiteY123" fmla="*/ 260456 h 855773"/>
              <a:gd name="connsiteX124" fmla="*/ 669737 w 855775"/>
              <a:gd name="connsiteY124" fmla="*/ 223250 h 855773"/>
              <a:gd name="connsiteX125" fmla="*/ 755313 w 855775"/>
              <a:gd name="connsiteY125" fmla="*/ 223250 h 855773"/>
              <a:gd name="connsiteX126" fmla="*/ 784261 w 855775"/>
              <a:gd name="connsiteY126" fmla="*/ 235230 h 855773"/>
              <a:gd name="connsiteX127" fmla="*/ 796093 w 855775"/>
              <a:gd name="connsiteY127" fmla="*/ 260456 h 855773"/>
              <a:gd name="connsiteX128" fmla="*/ 11169 w 855775"/>
              <a:gd name="connsiteY128" fmla="*/ 855769 h 855773"/>
              <a:gd name="connsiteX129" fmla="*/ 7 w 855775"/>
              <a:gd name="connsiteY129" fmla="*/ 844607 h 855773"/>
              <a:gd name="connsiteX130" fmla="*/ 42497 w 855775"/>
              <a:gd name="connsiteY130" fmla="*/ 741994 h 855773"/>
              <a:gd name="connsiteX131" fmla="*/ 145081 w 855775"/>
              <a:gd name="connsiteY131" fmla="*/ 699504 h 855773"/>
              <a:gd name="connsiteX132" fmla="*/ 189767 w 855775"/>
              <a:gd name="connsiteY132" fmla="*/ 699504 h 855773"/>
              <a:gd name="connsiteX133" fmla="*/ 264702 w 855775"/>
              <a:gd name="connsiteY133" fmla="*/ 720340 h 855773"/>
              <a:gd name="connsiteX134" fmla="*/ 215812 w 855775"/>
              <a:gd name="connsiteY134" fmla="*/ 844574 h 855773"/>
              <a:gd name="connsiteX135" fmla="*/ 215812 w 855775"/>
              <a:gd name="connsiteY135" fmla="*/ 855774 h 855773"/>
              <a:gd name="connsiteX136" fmla="*/ 186039 w 855775"/>
              <a:gd name="connsiteY136" fmla="*/ 467330 h 855773"/>
              <a:gd name="connsiteX137" fmla="*/ 167435 w 855775"/>
              <a:gd name="connsiteY137" fmla="*/ 465842 h 855773"/>
              <a:gd name="connsiteX138" fmla="*/ 50602 w 855775"/>
              <a:gd name="connsiteY138" fmla="*/ 582675 h 855773"/>
              <a:gd name="connsiteX139" fmla="*/ 105743 w 855775"/>
              <a:gd name="connsiteY139" fmla="*/ 681869 h 855773"/>
              <a:gd name="connsiteX140" fmla="*/ 26715 w 855775"/>
              <a:gd name="connsiteY140" fmla="*/ 726219 h 855773"/>
              <a:gd name="connsiteX141" fmla="*/ 0 w 855775"/>
              <a:gd name="connsiteY141" fmla="*/ 761044 h 855773"/>
              <a:gd name="connsiteX142" fmla="*/ 0 w 855775"/>
              <a:gd name="connsiteY142" fmla="*/ 338591 h 855773"/>
              <a:gd name="connsiteX143" fmla="*/ 55811 w 855775"/>
              <a:gd name="connsiteY143" fmla="*/ 282781 h 855773"/>
              <a:gd name="connsiteX144" fmla="*/ 186037 w 855775"/>
              <a:gd name="connsiteY144" fmla="*/ 282781 h 855773"/>
              <a:gd name="connsiteX145" fmla="*/ 156273 w 855775"/>
              <a:gd name="connsiteY145" fmla="*/ 427891 h 855773"/>
              <a:gd name="connsiteX146" fmla="*/ 156273 w 855775"/>
              <a:gd name="connsiteY146" fmla="*/ 368359 h 855773"/>
              <a:gd name="connsiteX147" fmla="*/ 145111 w 855775"/>
              <a:gd name="connsiteY147" fmla="*/ 357197 h 855773"/>
              <a:gd name="connsiteX148" fmla="*/ 85579 w 855775"/>
              <a:gd name="connsiteY148" fmla="*/ 357197 h 855773"/>
              <a:gd name="connsiteX149" fmla="*/ 74417 w 855775"/>
              <a:gd name="connsiteY149" fmla="*/ 368359 h 855773"/>
              <a:gd name="connsiteX150" fmla="*/ 74417 w 855775"/>
              <a:gd name="connsiteY150" fmla="*/ 427891 h 855773"/>
              <a:gd name="connsiteX151" fmla="*/ 85579 w 855775"/>
              <a:gd name="connsiteY151" fmla="*/ 439053 h 855773"/>
              <a:gd name="connsiteX152" fmla="*/ 145111 w 855775"/>
              <a:gd name="connsiteY152" fmla="*/ 439053 h 855773"/>
              <a:gd name="connsiteX153" fmla="*/ 156273 w 855775"/>
              <a:gd name="connsiteY153" fmla="*/ 427891 h 855773"/>
              <a:gd name="connsiteX154" fmla="*/ 133948 w 855775"/>
              <a:gd name="connsiteY154" fmla="*/ 416728 h 855773"/>
              <a:gd name="connsiteX155" fmla="*/ 96742 w 855775"/>
              <a:gd name="connsiteY155" fmla="*/ 416728 h 855773"/>
              <a:gd name="connsiteX156" fmla="*/ 96742 w 855775"/>
              <a:gd name="connsiteY156" fmla="*/ 379522 h 855773"/>
              <a:gd name="connsiteX157" fmla="*/ 133948 w 855775"/>
              <a:gd name="connsiteY157" fmla="*/ 379522 h 855773"/>
              <a:gd name="connsiteX158" fmla="*/ 167434 w 855775"/>
              <a:gd name="connsiteY158" fmla="*/ 488166 h 855773"/>
              <a:gd name="connsiteX159" fmla="*/ 261940 w 855775"/>
              <a:gd name="connsiteY159" fmla="*/ 582672 h 855773"/>
              <a:gd name="connsiteX160" fmla="*/ 167434 w 855775"/>
              <a:gd name="connsiteY160" fmla="*/ 677178 h 855773"/>
              <a:gd name="connsiteX161" fmla="*/ 72928 w 855775"/>
              <a:gd name="connsiteY161" fmla="*/ 582672 h 855773"/>
              <a:gd name="connsiteX162" fmla="*/ 167434 w 855775"/>
              <a:gd name="connsiteY162" fmla="*/ 488166 h 855773"/>
              <a:gd name="connsiteX163" fmla="*/ 186038 w 855775"/>
              <a:gd name="connsiteY163" fmla="*/ 260461 h 855773"/>
              <a:gd name="connsiteX164" fmla="*/ 59717 w 855775"/>
              <a:gd name="connsiteY164" fmla="*/ 260461 h 855773"/>
              <a:gd name="connsiteX165" fmla="*/ 71549 w 855775"/>
              <a:gd name="connsiteY165" fmla="*/ 235235 h 855773"/>
              <a:gd name="connsiteX166" fmla="*/ 100496 w 855775"/>
              <a:gd name="connsiteY166" fmla="*/ 223255 h 855773"/>
              <a:gd name="connsiteX167" fmla="*/ 186073 w 855775"/>
              <a:gd name="connsiteY167" fmla="*/ 223255 h 855773"/>
              <a:gd name="connsiteX168" fmla="*/ 186073 w 855775"/>
              <a:gd name="connsiteY168" fmla="*/ 260461 h 85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55775" h="855773">
                <a:moveTo>
                  <a:pt x="457684" y="684616"/>
                </a:moveTo>
                <a:cubicBezTo>
                  <a:pt x="500100" y="684616"/>
                  <a:pt x="540805" y="701471"/>
                  <a:pt x="570793" y="731497"/>
                </a:cubicBezTo>
                <a:cubicBezTo>
                  <a:pt x="600782" y="761486"/>
                  <a:pt x="617637" y="802191"/>
                  <a:pt x="617637" y="844607"/>
                </a:cubicBezTo>
                <a:cubicBezTo>
                  <a:pt x="617637" y="850783"/>
                  <a:pt x="612651" y="855769"/>
                  <a:pt x="606475" y="855769"/>
                </a:cubicBezTo>
                <a:lnTo>
                  <a:pt x="249287" y="855769"/>
                </a:lnTo>
                <a:cubicBezTo>
                  <a:pt x="243148" y="855769"/>
                  <a:pt x="238125" y="850783"/>
                  <a:pt x="238125" y="844607"/>
                </a:cubicBezTo>
                <a:cubicBezTo>
                  <a:pt x="238125" y="802191"/>
                  <a:pt x="254979" y="761486"/>
                  <a:pt x="284969" y="731497"/>
                </a:cubicBezTo>
                <a:cubicBezTo>
                  <a:pt x="314957" y="701472"/>
                  <a:pt x="355663" y="684653"/>
                  <a:pt x="398078" y="684616"/>
                </a:cubicBezTo>
                <a:close/>
                <a:moveTo>
                  <a:pt x="427881" y="476257"/>
                </a:moveTo>
                <a:cubicBezTo>
                  <a:pt x="479227" y="476257"/>
                  <a:pt x="520898" y="517929"/>
                  <a:pt x="520898" y="569274"/>
                </a:cubicBezTo>
                <a:cubicBezTo>
                  <a:pt x="520898" y="620619"/>
                  <a:pt x="479227" y="662291"/>
                  <a:pt x="427881" y="662291"/>
                </a:cubicBezTo>
                <a:cubicBezTo>
                  <a:pt x="376536" y="662291"/>
                  <a:pt x="334864" y="620619"/>
                  <a:pt x="334864" y="569274"/>
                </a:cubicBezTo>
                <a:cubicBezTo>
                  <a:pt x="334864" y="517929"/>
                  <a:pt x="376536" y="476257"/>
                  <a:pt x="427881" y="476257"/>
                </a:cubicBezTo>
                <a:close/>
                <a:moveTo>
                  <a:pt x="591597" y="59538"/>
                </a:moveTo>
                <a:cubicBezTo>
                  <a:pt x="622404" y="59538"/>
                  <a:pt x="647408" y="84541"/>
                  <a:pt x="647408" y="115349"/>
                </a:cubicBezTo>
                <a:lnTo>
                  <a:pt x="647408" y="473203"/>
                </a:lnTo>
                <a:cubicBezTo>
                  <a:pt x="603094" y="489797"/>
                  <a:pt x="571505" y="532586"/>
                  <a:pt x="571505" y="582664"/>
                </a:cubicBezTo>
                <a:cubicBezTo>
                  <a:pt x="571505" y="624485"/>
                  <a:pt x="593531" y="661246"/>
                  <a:pt x="626609" y="681858"/>
                </a:cubicBezTo>
                <a:cubicBezTo>
                  <a:pt x="608006" y="686360"/>
                  <a:pt x="590332" y="693987"/>
                  <a:pt x="574296" y="704479"/>
                </a:cubicBezTo>
                <a:cubicBezTo>
                  <a:pt x="550409" y="684574"/>
                  <a:pt x="521871" y="671179"/>
                  <a:pt x="491510" y="665449"/>
                </a:cubicBezTo>
                <a:cubicBezTo>
                  <a:pt x="522652" y="644799"/>
                  <a:pt x="543228" y="609415"/>
                  <a:pt x="543228" y="569265"/>
                </a:cubicBezTo>
                <a:cubicBezTo>
                  <a:pt x="543228" y="505604"/>
                  <a:pt x="491547" y="453927"/>
                  <a:pt x="427890" y="453927"/>
                </a:cubicBezTo>
                <a:cubicBezTo>
                  <a:pt x="364232" y="453927"/>
                  <a:pt x="312551" y="505608"/>
                  <a:pt x="312551" y="569265"/>
                </a:cubicBezTo>
                <a:cubicBezTo>
                  <a:pt x="312551" y="609411"/>
                  <a:pt x="333127" y="644796"/>
                  <a:pt x="364269" y="665449"/>
                </a:cubicBezTo>
                <a:cubicBezTo>
                  <a:pt x="333908" y="671179"/>
                  <a:pt x="305371" y="684573"/>
                  <a:pt x="281484" y="704479"/>
                </a:cubicBezTo>
                <a:cubicBezTo>
                  <a:pt x="265447" y="693987"/>
                  <a:pt x="247774" y="686360"/>
                  <a:pt x="229171" y="681858"/>
                </a:cubicBezTo>
                <a:cubicBezTo>
                  <a:pt x="262248" y="661207"/>
                  <a:pt x="284275" y="624485"/>
                  <a:pt x="284275" y="582664"/>
                </a:cubicBezTo>
                <a:cubicBezTo>
                  <a:pt x="284275" y="532584"/>
                  <a:pt x="252686" y="489796"/>
                  <a:pt x="208372" y="473203"/>
                </a:cubicBezTo>
                <a:lnTo>
                  <a:pt x="208372" y="115349"/>
                </a:lnTo>
                <a:cubicBezTo>
                  <a:pt x="208372" y="84541"/>
                  <a:pt x="233375" y="59538"/>
                  <a:pt x="264183" y="59538"/>
                </a:cubicBezTo>
                <a:close/>
                <a:moveTo>
                  <a:pt x="394401" y="398123"/>
                </a:moveTo>
                <a:lnTo>
                  <a:pt x="394401" y="323709"/>
                </a:lnTo>
                <a:cubicBezTo>
                  <a:pt x="394401" y="317533"/>
                  <a:pt x="389415" y="312547"/>
                  <a:pt x="383238" y="312547"/>
                </a:cubicBezTo>
                <a:lnTo>
                  <a:pt x="308824" y="312547"/>
                </a:lnTo>
                <a:cubicBezTo>
                  <a:pt x="302648" y="312547"/>
                  <a:pt x="297662" y="317532"/>
                  <a:pt x="297662" y="323709"/>
                </a:cubicBezTo>
                <a:lnTo>
                  <a:pt x="297662" y="398123"/>
                </a:lnTo>
                <a:cubicBezTo>
                  <a:pt x="297662" y="404300"/>
                  <a:pt x="302648" y="409285"/>
                  <a:pt x="308824" y="409285"/>
                </a:cubicBezTo>
                <a:lnTo>
                  <a:pt x="383238" y="409285"/>
                </a:lnTo>
                <a:cubicBezTo>
                  <a:pt x="389415" y="409285"/>
                  <a:pt x="394401" y="404300"/>
                  <a:pt x="394401" y="398123"/>
                </a:cubicBezTo>
                <a:close/>
                <a:moveTo>
                  <a:pt x="372076" y="386961"/>
                </a:moveTo>
                <a:lnTo>
                  <a:pt x="319986" y="386961"/>
                </a:lnTo>
                <a:lnTo>
                  <a:pt x="319986" y="334870"/>
                </a:lnTo>
                <a:lnTo>
                  <a:pt x="372076" y="334870"/>
                </a:lnTo>
                <a:close/>
                <a:moveTo>
                  <a:pt x="461373" y="234408"/>
                </a:moveTo>
                <a:cubicBezTo>
                  <a:pt x="461373" y="240585"/>
                  <a:pt x="466359" y="245571"/>
                  <a:pt x="472535" y="245571"/>
                </a:cubicBezTo>
                <a:lnTo>
                  <a:pt x="546949" y="245571"/>
                </a:lnTo>
                <a:cubicBezTo>
                  <a:pt x="553126" y="245571"/>
                  <a:pt x="558112" y="240585"/>
                  <a:pt x="558112" y="234408"/>
                </a:cubicBezTo>
                <a:lnTo>
                  <a:pt x="558112" y="159994"/>
                </a:lnTo>
                <a:cubicBezTo>
                  <a:pt x="558112" y="153818"/>
                  <a:pt x="553126" y="148832"/>
                  <a:pt x="546949" y="148832"/>
                </a:cubicBezTo>
                <a:lnTo>
                  <a:pt x="472535" y="148832"/>
                </a:lnTo>
                <a:cubicBezTo>
                  <a:pt x="466359" y="148832"/>
                  <a:pt x="461373" y="153818"/>
                  <a:pt x="461373" y="159994"/>
                </a:cubicBezTo>
                <a:close/>
                <a:moveTo>
                  <a:pt x="483698" y="223246"/>
                </a:moveTo>
                <a:lnTo>
                  <a:pt x="483698" y="171156"/>
                </a:lnTo>
                <a:lnTo>
                  <a:pt x="535788" y="171156"/>
                </a:lnTo>
                <a:lnTo>
                  <a:pt x="535788" y="223246"/>
                </a:lnTo>
                <a:close/>
                <a:moveTo>
                  <a:pt x="394401" y="234408"/>
                </a:moveTo>
                <a:lnTo>
                  <a:pt x="394401" y="159994"/>
                </a:lnTo>
                <a:cubicBezTo>
                  <a:pt x="394401" y="153818"/>
                  <a:pt x="389415" y="148832"/>
                  <a:pt x="383238" y="148832"/>
                </a:cubicBezTo>
                <a:lnTo>
                  <a:pt x="308824" y="148832"/>
                </a:lnTo>
                <a:cubicBezTo>
                  <a:pt x="302648" y="148832"/>
                  <a:pt x="297662" y="153818"/>
                  <a:pt x="297662" y="159994"/>
                </a:cubicBezTo>
                <a:lnTo>
                  <a:pt x="297662" y="234408"/>
                </a:lnTo>
                <a:cubicBezTo>
                  <a:pt x="297662" y="240585"/>
                  <a:pt x="302648" y="245571"/>
                  <a:pt x="308824" y="245571"/>
                </a:cubicBezTo>
                <a:lnTo>
                  <a:pt x="383238" y="245571"/>
                </a:lnTo>
                <a:cubicBezTo>
                  <a:pt x="389415" y="245571"/>
                  <a:pt x="394401" y="240585"/>
                  <a:pt x="394401" y="234408"/>
                </a:cubicBezTo>
                <a:close/>
                <a:moveTo>
                  <a:pt x="372076" y="223246"/>
                </a:moveTo>
                <a:lnTo>
                  <a:pt x="319986" y="223246"/>
                </a:lnTo>
                <a:lnTo>
                  <a:pt x="319986" y="171156"/>
                </a:lnTo>
                <a:lnTo>
                  <a:pt x="372076" y="171156"/>
                </a:lnTo>
                <a:close/>
                <a:moveTo>
                  <a:pt x="461373" y="398115"/>
                </a:moveTo>
                <a:cubicBezTo>
                  <a:pt x="461373" y="404292"/>
                  <a:pt x="466359" y="409278"/>
                  <a:pt x="472535" y="409278"/>
                </a:cubicBezTo>
                <a:lnTo>
                  <a:pt x="546949" y="409278"/>
                </a:lnTo>
                <a:cubicBezTo>
                  <a:pt x="553126" y="409278"/>
                  <a:pt x="558112" y="404292"/>
                  <a:pt x="558112" y="398115"/>
                </a:cubicBezTo>
                <a:lnTo>
                  <a:pt x="558112" y="323701"/>
                </a:lnTo>
                <a:cubicBezTo>
                  <a:pt x="558112" y="317525"/>
                  <a:pt x="553126" y="312539"/>
                  <a:pt x="546949" y="312539"/>
                </a:cubicBezTo>
                <a:lnTo>
                  <a:pt x="472535" y="312539"/>
                </a:lnTo>
                <a:cubicBezTo>
                  <a:pt x="466359" y="312539"/>
                  <a:pt x="461373" y="317525"/>
                  <a:pt x="461373" y="323701"/>
                </a:cubicBezTo>
                <a:close/>
                <a:moveTo>
                  <a:pt x="483698" y="386953"/>
                </a:moveTo>
                <a:lnTo>
                  <a:pt x="483698" y="334863"/>
                </a:lnTo>
                <a:lnTo>
                  <a:pt x="535788" y="334863"/>
                </a:lnTo>
                <a:lnTo>
                  <a:pt x="535788" y="386953"/>
                </a:lnTo>
                <a:close/>
                <a:moveTo>
                  <a:pt x="546949" y="0"/>
                </a:moveTo>
                <a:cubicBezTo>
                  <a:pt x="557814" y="0"/>
                  <a:pt x="568232" y="4316"/>
                  <a:pt x="575897" y="11981"/>
                </a:cubicBezTo>
                <a:cubicBezTo>
                  <a:pt x="582706" y="18789"/>
                  <a:pt x="586835" y="27719"/>
                  <a:pt x="587729" y="37207"/>
                </a:cubicBezTo>
                <a:lnTo>
                  <a:pt x="268079" y="37207"/>
                </a:lnTo>
                <a:cubicBezTo>
                  <a:pt x="268935" y="27719"/>
                  <a:pt x="273102" y="18789"/>
                  <a:pt x="279911" y="11981"/>
                </a:cubicBezTo>
                <a:cubicBezTo>
                  <a:pt x="287576" y="4316"/>
                  <a:pt x="297993" y="0"/>
                  <a:pt x="308859" y="0"/>
                </a:cubicBezTo>
                <a:lnTo>
                  <a:pt x="546984" y="0"/>
                </a:lnTo>
                <a:close/>
                <a:moveTo>
                  <a:pt x="844606" y="855764"/>
                </a:moveTo>
                <a:lnTo>
                  <a:pt x="639971" y="855764"/>
                </a:lnTo>
                <a:lnTo>
                  <a:pt x="639971" y="844565"/>
                </a:lnTo>
                <a:cubicBezTo>
                  <a:pt x="639971" y="798390"/>
                  <a:pt x="622446" y="754003"/>
                  <a:pt x="591081" y="720330"/>
                </a:cubicBezTo>
                <a:cubicBezTo>
                  <a:pt x="613517" y="706786"/>
                  <a:pt x="639375" y="699494"/>
                  <a:pt x="665979" y="699494"/>
                </a:cubicBezTo>
                <a:lnTo>
                  <a:pt x="710701" y="699494"/>
                </a:lnTo>
                <a:cubicBezTo>
                  <a:pt x="749174" y="699494"/>
                  <a:pt x="786083" y="714786"/>
                  <a:pt x="813286" y="741984"/>
                </a:cubicBezTo>
                <a:cubicBezTo>
                  <a:pt x="840521" y="769220"/>
                  <a:pt x="855776" y="806092"/>
                  <a:pt x="855776" y="844597"/>
                </a:cubicBezTo>
                <a:cubicBezTo>
                  <a:pt x="855776" y="850773"/>
                  <a:pt x="850790" y="855759"/>
                  <a:pt x="844613" y="855759"/>
                </a:cubicBezTo>
                <a:close/>
                <a:moveTo>
                  <a:pt x="669736" y="467325"/>
                </a:moveTo>
                <a:lnTo>
                  <a:pt x="669736" y="282778"/>
                </a:lnTo>
                <a:lnTo>
                  <a:pt x="799962" y="282778"/>
                </a:lnTo>
                <a:cubicBezTo>
                  <a:pt x="830807" y="282778"/>
                  <a:pt x="855773" y="307781"/>
                  <a:pt x="855773" y="338589"/>
                </a:cubicBezTo>
                <a:lnTo>
                  <a:pt x="855773" y="761042"/>
                </a:lnTo>
                <a:cubicBezTo>
                  <a:pt x="848517" y="748429"/>
                  <a:pt x="839551" y="736671"/>
                  <a:pt x="829058" y="726217"/>
                </a:cubicBezTo>
                <a:cubicBezTo>
                  <a:pt x="807106" y="704264"/>
                  <a:pt x="779721" y="689047"/>
                  <a:pt x="750030" y="681866"/>
                </a:cubicBezTo>
                <a:cubicBezTo>
                  <a:pt x="783107" y="661216"/>
                  <a:pt x="805171" y="624493"/>
                  <a:pt x="805171" y="582673"/>
                </a:cubicBezTo>
                <a:cubicBezTo>
                  <a:pt x="805171" y="518193"/>
                  <a:pt x="752821" y="465839"/>
                  <a:pt x="688337" y="465839"/>
                </a:cubicBezTo>
                <a:cubicBezTo>
                  <a:pt x="682012" y="465839"/>
                  <a:pt x="675799" y="466360"/>
                  <a:pt x="669734" y="467327"/>
                </a:cubicBezTo>
                <a:close/>
                <a:moveTo>
                  <a:pt x="699502" y="427886"/>
                </a:moveTo>
                <a:cubicBezTo>
                  <a:pt x="699502" y="434062"/>
                  <a:pt x="704487" y="439048"/>
                  <a:pt x="710664" y="439048"/>
                </a:cubicBezTo>
                <a:lnTo>
                  <a:pt x="770195" y="439048"/>
                </a:lnTo>
                <a:cubicBezTo>
                  <a:pt x="776372" y="439048"/>
                  <a:pt x="781358" y="434062"/>
                  <a:pt x="781358" y="427886"/>
                </a:cubicBezTo>
                <a:lnTo>
                  <a:pt x="781358" y="368355"/>
                </a:lnTo>
                <a:cubicBezTo>
                  <a:pt x="781358" y="362178"/>
                  <a:pt x="776372" y="357192"/>
                  <a:pt x="770195" y="357192"/>
                </a:cubicBezTo>
                <a:lnTo>
                  <a:pt x="710664" y="357192"/>
                </a:lnTo>
                <a:cubicBezTo>
                  <a:pt x="704525" y="357192"/>
                  <a:pt x="699502" y="362178"/>
                  <a:pt x="699502" y="368355"/>
                </a:cubicBezTo>
                <a:close/>
                <a:moveTo>
                  <a:pt x="721826" y="416724"/>
                </a:moveTo>
                <a:lnTo>
                  <a:pt x="721826" y="379517"/>
                </a:lnTo>
                <a:lnTo>
                  <a:pt x="759033" y="379517"/>
                </a:lnTo>
                <a:lnTo>
                  <a:pt x="759033" y="416724"/>
                </a:lnTo>
                <a:close/>
                <a:moveTo>
                  <a:pt x="688340" y="488161"/>
                </a:moveTo>
                <a:cubicBezTo>
                  <a:pt x="740505" y="488161"/>
                  <a:pt x="782846" y="530503"/>
                  <a:pt x="782846" y="582667"/>
                </a:cubicBezTo>
                <a:cubicBezTo>
                  <a:pt x="782846" y="634832"/>
                  <a:pt x="740505" y="677173"/>
                  <a:pt x="688340" y="677173"/>
                </a:cubicBezTo>
                <a:cubicBezTo>
                  <a:pt x="636176" y="677173"/>
                  <a:pt x="593834" y="634832"/>
                  <a:pt x="593834" y="582667"/>
                </a:cubicBezTo>
                <a:cubicBezTo>
                  <a:pt x="593834" y="530503"/>
                  <a:pt x="636176" y="488161"/>
                  <a:pt x="688340" y="488161"/>
                </a:cubicBezTo>
                <a:close/>
                <a:moveTo>
                  <a:pt x="669737" y="260456"/>
                </a:moveTo>
                <a:lnTo>
                  <a:pt x="669737" y="223250"/>
                </a:lnTo>
                <a:lnTo>
                  <a:pt x="755313" y="223250"/>
                </a:lnTo>
                <a:cubicBezTo>
                  <a:pt x="766178" y="223250"/>
                  <a:pt x="776559" y="227566"/>
                  <a:pt x="784261" y="235230"/>
                </a:cubicBezTo>
                <a:cubicBezTo>
                  <a:pt x="791033" y="242039"/>
                  <a:pt x="795199" y="250969"/>
                  <a:pt x="796093" y="260456"/>
                </a:cubicBezTo>
                <a:close/>
                <a:moveTo>
                  <a:pt x="11169" y="855769"/>
                </a:moveTo>
                <a:cubicBezTo>
                  <a:pt x="4993" y="855769"/>
                  <a:pt x="7" y="850783"/>
                  <a:pt x="7" y="844607"/>
                </a:cubicBezTo>
                <a:cubicBezTo>
                  <a:pt x="7" y="806134"/>
                  <a:pt x="15262" y="769225"/>
                  <a:pt x="42497" y="741994"/>
                </a:cubicBezTo>
                <a:cubicBezTo>
                  <a:pt x="69695" y="714795"/>
                  <a:pt x="106605" y="699504"/>
                  <a:pt x="145081" y="699504"/>
                </a:cubicBezTo>
                <a:lnTo>
                  <a:pt x="189767" y="699504"/>
                </a:lnTo>
                <a:cubicBezTo>
                  <a:pt x="216407" y="699504"/>
                  <a:pt x="242266" y="706833"/>
                  <a:pt x="264702" y="720340"/>
                </a:cubicBezTo>
                <a:cubicBezTo>
                  <a:pt x="233336" y="754012"/>
                  <a:pt x="215812" y="798400"/>
                  <a:pt x="215812" y="844574"/>
                </a:cubicBezTo>
                <a:lnTo>
                  <a:pt x="215812" y="855774"/>
                </a:lnTo>
                <a:close/>
                <a:moveTo>
                  <a:pt x="186039" y="467330"/>
                </a:moveTo>
                <a:cubicBezTo>
                  <a:pt x="179974" y="466363"/>
                  <a:pt x="173760" y="465842"/>
                  <a:pt x="167435" y="465842"/>
                </a:cubicBezTo>
                <a:cubicBezTo>
                  <a:pt x="102956" y="465842"/>
                  <a:pt x="50602" y="518192"/>
                  <a:pt x="50602" y="582675"/>
                </a:cubicBezTo>
                <a:cubicBezTo>
                  <a:pt x="50602" y="624496"/>
                  <a:pt x="72628" y="661256"/>
                  <a:pt x="105743" y="681869"/>
                </a:cubicBezTo>
                <a:cubicBezTo>
                  <a:pt x="76051" y="689050"/>
                  <a:pt x="48667" y="704268"/>
                  <a:pt x="26715" y="726219"/>
                </a:cubicBezTo>
                <a:cubicBezTo>
                  <a:pt x="16222" y="736712"/>
                  <a:pt x="7292" y="748431"/>
                  <a:pt x="0" y="761044"/>
                </a:cubicBezTo>
                <a:lnTo>
                  <a:pt x="0" y="338591"/>
                </a:lnTo>
                <a:cubicBezTo>
                  <a:pt x="0" y="307784"/>
                  <a:pt x="24966" y="282781"/>
                  <a:pt x="55811" y="282781"/>
                </a:cubicBezTo>
                <a:lnTo>
                  <a:pt x="186037" y="282781"/>
                </a:lnTo>
                <a:close/>
                <a:moveTo>
                  <a:pt x="156273" y="427891"/>
                </a:moveTo>
                <a:lnTo>
                  <a:pt x="156273" y="368359"/>
                </a:lnTo>
                <a:cubicBezTo>
                  <a:pt x="156273" y="362183"/>
                  <a:pt x="151287" y="357197"/>
                  <a:pt x="145111" y="357197"/>
                </a:cubicBezTo>
                <a:lnTo>
                  <a:pt x="85579" y="357197"/>
                </a:lnTo>
                <a:cubicBezTo>
                  <a:pt x="79403" y="357197"/>
                  <a:pt x="74417" y="362183"/>
                  <a:pt x="74417" y="368359"/>
                </a:cubicBezTo>
                <a:lnTo>
                  <a:pt x="74417" y="427891"/>
                </a:lnTo>
                <a:cubicBezTo>
                  <a:pt x="74417" y="434067"/>
                  <a:pt x="79403" y="439053"/>
                  <a:pt x="85579" y="439053"/>
                </a:cubicBezTo>
                <a:lnTo>
                  <a:pt x="145111" y="439053"/>
                </a:lnTo>
                <a:cubicBezTo>
                  <a:pt x="151287" y="439053"/>
                  <a:pt x="156273" y="434067"/>
                  <a:pt x="156273" y="427891"/>
                </a:cubicBezTo>
                <a:close/>
                <a:moveTo>
                  <a:pt x="133948" y="416728"/>
                </a:moveTo>
                <a:lnTo>
                  <a:pt x="96742" y="416728"/>
                </a:lnTo>
                <a:lnTo>
                  <a:pt x="96742" y="379522"/>
                </a:lnTo>
                <a:lnTo>
                  <a:pt x="133948" y="379522"/>
                </a:lnTo>
                <a:close/>
                <a:moveTo>
                  <a:pt x="167434" y="488166"/>
                </a:moveTo>
                <a:cubicBezTo>
                  <a:pt x="219599" y="488166"/>
                  <a:pt x="261940" y="530507"/>
                  <a:pt x="261940" y="582672"/>
                </a:cubicBezTo>
                <a:cubicBezTo>
                  <a:pt x="261940" y="634837"/>
                  <a:pt x="219599" y="677178"/>
                  <a:pt x="167434" y="677178"/>
                </a:cubicBezTo>
                <a:cubicBezTo>
                  <a:pt x="115270" y="677178"/>
                  <a:pt x="72928" y="634837"/>
                  <a:pt x="72928" y="582672"/>
                </a:cubicBezTo>
                <a:cubicBezTo>
                  <a:pt x="72928" y="530507"/>
                  <a:pt x="115270" y="488166"/>
                  <a:pt x="167434" y="488166"/>
                </a:cubicBezTo>
                <a:close/>
                <a:moveTo>
                  <a:pt x="186038" y="260461"/>
                </a:moveTo>
                <a:lnTo>
                  <a:pt x="59717" y="260461"/>
                </a:lnTo>
                <a:cubicBezTo>
                  <a:pt x="60573" y="250973"/>
                  <a:pt x="64740" y="242044"/>
                  <a:pt x="71549" y="235235"/>
                </a:cubicBezTo>
                <a:cubicBezTo>
                  <a:pt x="79214" y="227570"/>
                  <a:pt x="89631" y="223255"/>
                  <a:pt x="100496" y="223255"/>
                </a:cubicBezTo>
                <a:lnTo>
                  <a:pt x="186073" y="223255"/>
                </a:lnTo>
                <a:lnTo>
                  <a:pt x="186073" y="260461"/>
                </a:lnTo>
                <a:close/>
              </a:path>
            </a:pathLst>
          </a:custGeom>
          <a:solidFill>
            <a:srgbClr val="4E8B9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761F91D-085F-BDCA-74EA-1766D77B18AD}"/>
              </a:ext>
            </a:extLst>
          </p:cNvPr>
          <p:cNvSpPr/>
          <p:nvPr/>
        </p:nvSpPr>
        <p:spPr>
          <a:xfrm>
            <a:off x="6903323" y="4671576"/>
            <a:ext cx="227304" cy="196596"/>
          </a:xfrm>
          <a:custGeom>
            <a:avLst/>
            <a:gdLst>
              <a:gd name="connsiteX0" fmla="*/ 310075 w 857341"/>
              <a:gd name="connsiteY0" fmla="*/ 236200 h 741520"/>
              <a:gd name="connsiteX1" fmla="*/ 546715 w 857341"/>
              <a:gd name="connsiteY1" fmla="*/ 0 h 741520"/>
              <a:gd name="connsiteX2" fmla="*/ 782915 w 857341"/>
              <a:gd name="connsiteY2" fmla="*/ 236640 h 741520"/>
              <a:gd name="connsiteX3" fmla="*/ 546275 w 857341"/>
              <a:gd name="connsiteY3" fmla="*/ 472840 h 741520"/>
              <a:gd name="connsiteX4" fmla="*/ 468133 w 857341"/>
              <a:gd name="connsiteY4" fmla="*/ 459476 h 741520"/>
              <a:gd name="connsiteX5" fmla="*/ 469743 w 857341"/>
              <a:gd name="connsiteY5" fmla="*/ 458523 h 741520"/>
              <a:gd name="connsiteX6" fmla="*/ 472762 w 857341"/>
              <a:gd name="connsiteY6" fmla="*/ 455951 h 741520"/>
              <a:gd name="connsiteX7" fmla="*/ 492003 w 857341"/>
              <a:gd name="connsiteY7" fmla="*/ 422890 h 741520"/>
              <a:gd name="connsiteX8" fmla="*/ 733472 w 857341"/>
              <a:gd name="connsiteY8" fmla="*/ 290904 h 741520"/>
              <a:gd name="connsiteX9" fmla="*/ 601485 w 857341"/>
              <a:gd name="connsiteY9" fmla="*/ 49435 h 741520"/>
              <a:gd name="connsiteX10" fmla="*/ 360016 w 857341"/>
              <a:gd name="connsiteY10" fmla="*/ 181421 h 741520"/>
              <a:gd name="connsiteX11" fmla="*/ 376417 w 857341"/>
              <a:gd name="connsiteY11" fmla="*/ 330250 h 741520"/>
              <a:gd name="connsiteX12" fmla="*/ 338650 w 857341"/>
              <a:gd name="connsiteY12" fmla="*/ 348938 h 741520"/>
              <a:gd name="connsiteX13" fmla="*/ 310075 w 857341"/>
              <a:gd name="connsiteY13" fmla="*/ 236162 h 741520"/>
              <a:gd name="connsiteX14" fmla="*/ 395353 w 857341"/>
              <a:gd name="connsiteY14" fmla="*/ 320906 h 741520"/>
              <a:gd name="connsiteX15" fmla="*/ 400353 w 857341"/>
              <a:gd name="connsiteY15" fmla="*/ 318420 h 741520"/>
              <a:gd name="connsiteX16" fmla="*/ 404430 w 857341"/>
              <a:gd name="connsiteY16" fmla="*/ 317344 h 741520"/>
              <a:gd name="connsiteX17" fmla="*/ 490631 w 857341"/>
              <a:gd name="connsiteY17" fmla="*/ 357091 h 741520"/>
              <a:gd name="connsiteX18" fmla="*/ 497422 w 857341"/>
              <a:gd name="connsiteY18" fmla="*/ 402545 h 741520"/>
              <a:gd name="connsiteX19" fmla="*/ 713120 w 857341"/>
              <a:gd name="connsiteY19" fmla="*/ 285565 h 741520"/>
              <a:gd name="connsiteX20" fmla="*/ 596141 w 857341"/>
              <a:gd name="connsiteY20" fmla="*/ 69868 h 741520"/>
              <a:gd name="connsiteX21" fmla="*/ 380443 w 857341"/>
              <a:gd name="connsiteY21" fmla="*/ 186847 h 741520"/>
              <a:gd name="connsiteX22" fmla="*/ 395353 w 857341"/>
              <a:gd name="connsiteY22" fmla="*/ 320906 h 741520"/>
              <a:gd name="connsiteX23" fmla="*/ 61768 w 857341"/>
              <a:gd name="connsiteY23" fmla="*/ 507234 h 741520"/>
              <a:gd name="connsiteX24" fmla="*/ 143807 w 857341"/>
              <a:gd name="connsiteY24" fmla="*/ 719184 h 741520"/>
              <a:gd name="connsiteX25" fmla="*/ 122052 w 857341"/>
              <a:gd name="connsiteY25" fmla="*/ 726804 h 741520"/>
              <a:gd name="connsiteX26" fmla="*/ 40013 w 857341"/>
              <a:gd name="connsiteY26" fmla="*/ 514844 h 741520"/>
              <a:gd name="connsiteX27" fmla="*/ 61768 w 857341"/>
              <a:gd name="connsiteY27" fmla="*/ 507224 h 741520"/>
              <a:gd name="connsiteX28" fmla="*/ 81637 w 857341"/>
              <a:gd name="connsiteY28" fmla="*/ 740930 h 741520"/>
              <a:gd name="connsiteX29" fmla="*/ 102144 w 857341"/>
              <a:gd name="connsiteY29" fmla="*/ 733758 h 741520"/>
              <a:gd name="connsiteX30" fmla="*/ 20068 w 857341"/>
              <a:gd name="connsiteY30" fmla="*/ 521817 h 741520"/>
              <a:gd name="connsiteX31" fmla="*/ 6552 w 857341"/>
              <a:gd name="connsiteY31" fmla="*/ 526579 h 741520"/>
              <a:gd name="connsiteX32" fmla="*/ 551 w 857341"/>
              <a:gd name="connsiteY32" fmla="*/ 539057 h 741520"/>
              <a:gd name="connsiteX33" fmla="*/ 69131 w 857341"/>
              <a:gd name="connsiteY33" fmla="*/ 734958 h 741520"/>
              <a:gd name="connsiteX34" fmla="*/ 81606 w 857341"/>
              <a:gd name="connsiteY34" fmla="*/ 740969 h 741520"/>
              <a:gd name="connsiteX35" fmla="*/ 81609 w 857341"/>
              <a:gd name="connsiteY35" fmla="*/ 740968 h 741520"/>
              <a:gd name="connsiteX36" fmla="*/ 180249 w 857341"/>
              <a:gd name="connsiteY36" fmla="*/ 706421 h 741520"/>
              <a:gd name="connsiteX37" fmla="*/ 186250 w 857341"/>
              <a:gd name="connsiteY37" fmla="*/ 693934 h 741520"/>
              <a:gd name="connsiteX38" fmla="*/ 117670 w 857341"/>
              <a:gd name="connsiteY38" fmla="*/ 498033 h 741520"/>
              <a:gd name="connsiteX39" fmla="*/ 112670 w 857341"/>
              <a:gd name="connsiteY39" fmla="*/ 492461 h 741520"/>
              <a:gd name="connsiteX40" fmla="*/ 105192 w 857341"/>
              <a:gd name="connsiteY40" fmla="*/ 492023 h 741520"/>
              <a:gd name="connsiteX41" fmla="*/ 81656 w 857341"/>
              <a:gd name="connsiteY41" fmla="*/ 500271 h 741520"/>
              <a:gd name="connsiteX42" fmla="*/ 163695 w 857341"/>
              <a:gd name="connsiteY42" fmla="*/ 712203 h 741520"/>
              <a:gd name="connsiteX43" fmla="*/ 180230 w 857341"/>
              <a:gd name="connsiteY43" fmla="*/ 706421 h 741520"/>
              <a:gd name="connsiteX44" fmla="*/ 847619 w 857341"/>
              <a:gd name="connsiteY44" fmla="*/ 487441 h 741520"/>
              <a:gd name="connsiteX45" fmla="*/ 850667 w 857341"/>
              <a:gd name="connsiteY45" fmla="*/ 430967 h 741520"/>
              <a:gd name="connsiteX46" fmla="*/ 800946 w 857341"/>
              <a:gd name="connsiteY46" fmla="*/ 416337 h 741520"/>
              <a:gd name="connsiteX47" fmla="*/ 746482 w 857341"/>
              <a:gd name="connsiteY47" fmla="*/ 453237 h 741520"/>
              <a:gd name="connsiteX48" fmla="*/ 535027 w 857341"/>
              <a:gd name="connsiteY48" fmla="*/ 554440 h 741520"/>
              <a:gd name="connsiteX49" fmla="*/ 512291 w 857341"/>
              <a:gd name="connsiteY49" fmla="*/ 552087 h 741520"/>
              <a:gd name="connsiteX50" fmla="*/ 350880 w 857341"/>
              <a:gd name="connsiteY50" fmla="*/ 522960 h 741520"/>
              <a:gd name="connsiteX51" fmla="*/ 342371 w 857341"/>
              <a:gd name="connsiteY51" fmla="*/ 510731 h 741520"/>
              <a:gd name="connsiteX52" fmla="*/ 347566 w 857341"/>
              <a:gd name="connsiteY52" fmla="*/ 503415 h 741520"/>
              <a:gd name="connsiteX53" fmla="*/ 457570 w 857341"/>
              <a:gd name="connsiteY53" fmla="*/ 441226 h 741520"/>
              <a:gd name="connsiteX54" fmla="*/ 471857 w 857341"/>
              <a:gd name="connsiteY54" fmla="*/ 366740 h 741520"/>
              <a:gd name="connsiteX55" fmla="*/ 407716 w 857341"/>
              <a:gd name="connsiteY55" fmla="*/ 338280 h 741520"/>
              <a:gd name="connsiteX56" fmla="*/ 197842 w 857341"/>
              <a:gd name="connsiteY56" fmla="*/ 442226 h 741520"/>
              <a:gd name="connsiteX57" fmla="*/ 171029 w 857341"/>
              <a:gd name="connsiteY57" fmla="*/ 495566 h 741520"/>
              <a:gd name="connsiteX58" fmla="*/ 164593 w 857341"/>
              <a:gd name="connsiteY58" fmla="*/ 509017 h 741520"/>
              <a:gd name="connsiteX59" fmla="*/ 163762 w 857341"/>
              <a:gd name="connsiteY59" fmla="*/ 509272 h 741520"/>
              <a:gd name="connsiteX60" fmla="*/ 145617 w 857341"/>
              <a:gd name="connsiteY60" fmla="*/ 514035 h 741520"/>
              <a:gd name="connsiteX61" fmla="*/ 199395 w 857341"/>
              <a:gd name="connsiteY61" fmla="*/ 667683 h 741520"/>
              <a:gd name="connsiteX62" fmla="*/ 252258 w 857341"/>
              <a:gd name="connsiteY62" fmla="*/ 650538 h 741520"/>
              <a:gd name="connsiteX63" fmla="*/ 255773 w 857341"/>
              <a:gd name="connsiteY63" fmla="*/ 650395 h 741520"/>
              <a:gd name="connsiteX64" fmla="*/ 393495 w 857341"/>
              <a:gd name="connsiteY64" fmla="*/ 669388 h 741520"/>
              <a:gd name="connsiteX65" fmla="*/ 589167 w 857341"/>
              <a:gd name="connsiteY65" fmla="*/ 678255 h 741520"/>
              <a:gd name="connsiteX66" fmla="*/ 758322 w 857341"/>
              <a:gd name="connsiteY66" fmla="*/ 561184 h 741520"/>
              <a:gd name="connsiteX67" fmla="*/ 847619 w 857341"/>
              <a:gd name="connsiteY67" fmla="*/ 487441 h 741520"/>
              <a:gd name="connsiteX68" fmla="*/ 589186 w 857341"/>
              <a:gd name="connsiteY68" fmla="*/ 226399 h 741520"/>
              <a:gd name="connsiteX69" fmla="*/ 628867 w 857341"/>
              <a:gd name="connsiteY69" fmla="*/ 186737 h 741520"/>
              <a:gd name="connsiteX70" fmla="*/ 589205 w 857341"/>
              <a:gd name="connsiteY70" fmla="*/ 147056 h 741520"/>
              <a:gd name="connsiteX71" fmla="*/ 549524 w 857341"/>
              <a:gd name="connsiteY71" fmla="*/ 186718 h 741520"/>
              <a:gd name="connsiteX72" fmla="*/ 549524 w 857341"/>
              <a:gd name="connsiteY72" fmla="*/ 186737 h 741520"/>
              <a:gd name="connsiteX73" fmla="*/ 589186 w 857341"/>
              <a:gd name="connsiteY73" fmla="*/ 226399 h 741520"/>
              <a:gd name="connsiteX74" fmla="*/ 589186 w 857341"/>
              <a:gd name="connsiteY74" fmla="*/ 168154 h 741520"/>
              <a:gd name="connsiteX75" fmla="*/ 570594 w 857341"/>
              <a:gd name="connsiteY75" fmla="*/ 186727 h 741520"/>
              <a:gd name="connsiteX76" fmla="*/ 589167 w 857341"/>
              <a:gd name="connsiteY76" fmla="*/ 205320 h 741520"/>
              <a:gd name="connsiteX77" fmla="*/ 607760 w 857341"/>
              <a:gd name="connsiteY77" fmla="*/ 186746 h 741520"/>
              <a:gd name="connsiteX78" fmla="*/ 607760 w 857341"/>
              <a:gd name="connsiteY78" fmla="*/ 186737 h 741520"/>
              <a:gd name="connsiteX79" fmla="*/ 589167 w 857341"/>
              <a:gd name="connsiteY79" fmla="*/ 168154 h 741520"/>
              <a:gd name="connsiteX80" fmla="*/ 647917 w 857341"/>
              <a:gd name="connsiteY80" fmla="*/ 259832 h 741520"/>
              <a:gd name="connsiteX81" fmla="*/ 608246 w 857341"/>
              <a:gd name="connsiteY81" fmla="*/ 299503 h 741520"/>
              <a:gd name="connsiteX82" fmla="*/ 647917 w 857341"/>
              <a:gd name="connsiteY82" fmla="*/ 339175 h 741520"/>
              <a:gd name="connsiteX83" fmla="*/ 687589 w 857341"/>
              <a:gd name="connsiteY83" fmla="*/ 299503 h 741520"/>
              <a:gd name="connsiteX84" fmla="*/ 647917 w 857341"/>
              <a:gd name="connsiteY84" fmla="*/ 259832 h 741520"/>
              <a:gd name="connsiteX85" fmla="*/ 647917 w 857341"/>
              <a:gd name="connsiteY85" fmla="*/ 318087 h 741520"/>
              <a:gd name="connsiteX86" fmla="*/ 666501 w 857341"/>
              <a:gd name="connsiteY86" fmla="*/ 299503 h 741520"/>
              <a:gd name="connsiteX87" fmla="*/ 647917 w 857341"/>
              <a:gd name="connsiteY87" fmla="*/ 280920 h 741520"/>
              <a:gd name="connsiteX88" fmla="*/ 629334 w 857341"/>
              <a:gd name="connsiteY88" fmla="*/ 299503 h 741520"/>
              <a:gd name="connsiteX89" fmla="*/ 647917 w 857341"/>
              <a:gd name="connsiteY89" fmla="*/ 318115 h 741520"/>
              <a:gd name="connsiteX90" fmla="*/ 560735 w 857341"/>
              <a:gd name="connsiteY90" fmla="*/ 308562 h 741520"/>
              <a:gd name="connsiteX91" fmla="*/ 563420 w 857341"/>
              <a:gd name="connsiteY91" fmla="*/ 323230 h 741520"/>
              <a:gd name="connsiteX92" fmla="*/ 563421 w 857341"/>
              <a:gd name="connsiteY92" fmla="*/ 323230 h 741520"/>
              <a:gd name="connsiteX93" fmla="*/ 578080 w 857341"/>
              <a:gd name="connsiteY93" fmla="*/ 320534 h 741520"/>
              <a:gd name="connsiteX94" fmla="*/ 677293 w 857341"/>
              <a:gd name="connsiteY94" fmla="*/ 176736 h 741520"/>
              <a:gd name="connsiteX95" fmla="*/ 674607 w 857341"/>
              <a:gd name="connsiteY95" fmla="*/ 162077 h 741520"/>
              <a:gd name="connsiteX96" fmla="*/ 659948 w 857341"/>
              <a:gd name="connsiteY96" fmla="*/ 164763 h 741520"/>
              <a:gd name="connsiteX97" fmla="*/ 560735 w 857341"/>
              <a:gd name="connsiteY97" fmla="*/ 308590 h 741520"/>
              <a:gd name="connsiteX98" fmla="*/ 476915 w 857341"/>
              <a:gd name="connsiteY98" fmla="*/ 275729 h 741520"/>
              <a:gd name="connsiteX99" fmla="*/ 532884 w 857341"/>
              <a:gd name="connsiteY99" fmla="*/ 219760 h 741520"/>
              <a:gd name="connsiteX100" fmla="*/ 532884 w 857341"/>
              <a:gd name="connsiteY100" fmla="*/ 170544 h 741520"/>
              <a:gd name="connsiteX101" fmla="*/ 476180 w 857341"/>
              <a:gd name="connsiteY101" fmla="*/ 115301 h 741520"/>
              <a:gd name="connsiteX102" fmla="*/ 420937 w 857341"/>
              <a:gd name="connsiteY102" fmla="*/ 170544 h 741520"/>
              <a:gd name="connsiteX103" fmla="*/ 420937 w 857341"/>
              <a:gd name="connsiteY103" fmla="*/ 219769 h 741520"/>
              <a:gd name="connsiteX104" fmla="*/ 476915 w 857341"/>
              <a:gd name="connsiteY104" fmla="*/ 275738 h 741520"/>
              <a:gd name="connsiteX105" fmla="*/ 442025 w 857341"/>
              <a:gd name="connsiteY105" fmla="*/ 170544 h 741520"/>
              <a:gd name="connsiteX106" fmla="*/ 442025 w 857341"/>
              <a:gd name="connsiteY106" fmla="*/ 219769 h 741520"/>
              <a:gd name="connsiteX107" fmla="*/ 477496 w 857341"/>
              <a:gd name="connsiteY107" fmla="*/ 254088 h 741520"/>
              <a:gd name="connsiteX108" fmla="*/ 511815 w 857341"/>
              <a:gd name="connsiteY108" fmla="*/ 219769 h 741520"/>
              <a:gd name="connsiteX109" fmla="*/ 511815 w 857341"/>
              <a:gd name="connsiteY109" fmla="*/ 170544 h 741520"/>
              <a:gd name="connsiteX110" fmla="*/ 476343 w 857341"/>
              <a:gd name="connsiteY110" fmla="*/ 136226 h 741520"/>
              <a:gd name="connsiteX111" fmla="*/ 442025 w 857341"/>
              <a:gd name="connsiteY111" fmla="*/ 170544 h 74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57341" h="741520">
                <a:moveTo>
                  <a:pt x="310075" y="236200"/>
                </a:moveTo>
                <a:cubicBezTo>
                  <a:pt x="310197" y="105629"/>
                  <a:pt x="416144" y="-121"/>
                  <a:pt x="546715" y="0"/>
                </a:cubicBezTo>
                <a:cubicBezTo>
                  <a:pt x="677286" y="122"/>
                  <a:pt x="783037" y="106069"/>
                  <a:pt x="782915" y="236640"/>
                </a:cubicBezTo>
                <a:cubicBezTo>
                  <a:pt x="782794" y="367211"/>
                  <a:pt x="676846" y="472961"/>
                  <a:pt x="546275" y="472840"/>
                </a:cubicBezTo>
                <a:cubicBezTo>
                  <a:pt x="519661" y="472815"/>
                  <a:pt x="493243" y="468297"/>
                  <a:pt x="468133" y="459476"/>
                </a:cubicBezTo>
                <a:lnTo>
                  <a:pt x="469743" y="458523"/>
                </a:lnTo>
                <a:cubicBezTo>
                  <a:pt x="470904" y="457866"/>
                  <a:pt x="471929" y="456993"/>
                  <a:pt x="472762" y="455951"/>
                </a:cubicBezTo>
                <a:cubicBezTo>
                  <a:pt x="480874" y="446011"/>
                  <a:pt x="487367" y="434853"/>
                  <a:pt x="492003" y="422890"/>
                </a:cubicBezTo>
                <a:cubicBezTo>
                  <a:pt x="595130" y="453123"/>
                  <a:pt x="703239" y="394031"/>
                  <a:pt x="733472" y="290904"/>
                </a:cubicBezTo>
                <a:cubicBezTo>
                  <a:pt x="763705" y="187777"/>
                  <a:pt x="704612" y="79668"/>
                  <a:pt x="601485" y="49435"/>
                </a:cubicBezTo>
                <a:cubicBezTo>
                  <a:pt x="498359" y="19202"/>
                  <a:pt x="390249" y="78294"/>
                  <a:pt x="360016" y="181421"/>
                </a:cubicBezTo>
                <a:cubicBezTo>
                  <a:pt x="345414" y="231233"/>
                  <a:pt x="351318" y="284814"/>
                  <a:pt x="376417" y="330250"/>
                </a:cubicBezTo>
                <a:lnTo>
                  <a:pt x="338650" y="348938"/>
                </a:lnTo>
                <a:cubicBezTo>
                  <a:pt x="319882" y="314312"/>
                  <a:pt x="310060" y="275547"/>
                  <a:pt x="310075" y="236162"/>
                </a:cubicBezTo>
                <a:close/>
                <a:moveTo>
                  <a:pt x="395353" y="320906"/>
                </a:moveTo>
                <a:lnTo>
                  <a:pt x="400353" y="318420"/>
                </a:lnTo>
                <a:cubicBezTo>
                  <a:pt x="401625" y="317789"/>
                  <a:pt x="403012" y="317422"/>
                  <a:pt x="404430" y="317344"/>
                </a:cubicBezTo>
                <a:cubicBezTo>
                  <a:pt x="445016" y="315039"/>
                  <a:pt x="476429" y="329507"/>
                  <a:pt x="490631" y="357091"/>
                </a:cubicBezTo>
                <a:cubicBezTo>
                  <a:pt x="497624" y="371150"/>
                  <a:pt x="500001" y="387056"/>
                  <a:pt x="497422" y="402545"/>
                </a:cubicBezTo>
                <a:cubicBezTo>
                  <a:pt x="589289" y="429805"/>
                  <a:pt x="685860" y="377432"/>
                  <a:pt x="713120" y="285565"/>
                </a:cubicBezTo>
                <a:cubicBezTo>
                  <a:pt x="740380" y="193699"/>
                  <a:pt x="688007" y="97128"/>
                  <a:pt x="596141" y="69868"/>
                </a:cubicBezTo>
                <a:cubicBezTo>
                  <a:pt x="504275" y="42607"/>
                  <a:pt x="407704" y="94981"/>
                  <a:pt x="380443" y="186847"/>
                </a:cubicBezTo>
                <a:cubicBezTo>
                  <a:pt x="367129" y="231715"/>
                  <a:pt x="372506" y="280059"/>
                  <a:pt x="395353" y="320906"/>
                </a:cubicBezTo>
                <a:close/>
                <a:moveTo>
                  <a:pt x="61768" y="507234"/>
                </a:moveTo>
                <a:lnTo>
                  <a:pt x="143807" y="719184"/>
                </a:lnTo>
                <a:lnTo>
                  <a:pt x="122052" y="726804"/>
                </a:lnTo>
                <a:lnTo>
                  <a:pt x="40013" y="514844"/>
                </a:lnTo>
                <a:lnTo>
                  <a:pt x="61768" y="507224"/>
                </a:lnTo>
                <a:close/>
                <a:moveTo>
                  <a:pt x="81637" y="740930"/>
                </a:moveTo>
                <a:lnTo>
                  <a:pt x="102144" y="733758"/>
                </a:lnTo>
                <a:lnTo>
                  <a:pt x="20068" y="521817"/>
                </a:lnTo>
                <a:lnTo>
                  <a:pt x="6552" y="526579"/>
                </a:lnTo>
                <a:cubicBezTo>
                  <a:pt x="1453" y="528373"/>
                  <a:pt x="-1231" y="533955"/>
                  <a:pt x="551" y="539057"/>
                </a:cubicBezTo>
                <a:lnTo>
                  <a:pt x="69131" y="734958"/>
                </a:lnTo>
                <a:cubicBezTo>
                  <a:pt x="70916" y="740063"/>
                  <a:pt x="76501" y="742754"/>
                  <a:pt x="81606" y="740969"/>
                </a:cubicBezTo>
                <a:cubicBezTo>
                  <a:pt x="81607" y="740969"/>
                  <a:pt x="81608" y="740968"/>
                  <a:pt x="81609" y="740968"/>
                </a:cubicBezTo>
                <a:close/>
                <a:moveTo>
                  <a:pt x="180249" y="706421"/>
                </a:moveTo>
                <a:cubicBezTo>
                  <a:pt x="185349" y="704623"/>
                  <a:pt x="188033" y="699038"/>
                  <a:pt x="186250" y="693934"/>
                </a:cubicBezTo>
                <a:lnTo>
                  <a:pt x="117670" y="498033"/>
                </a:lnTo>
                <a:cubicBezTo>
                  <a:pt x="116811" y="495584"/>
                  <a:pt x="115011" y="493579"/>
                  <a:pt x="112670" y="492461"/>
                </a:cubicBezTo>
                <a:cubicBezTo>
                  <a:pt x="110335" y="491326"/>
                  <a:pt x="107644" y="491169"/>
                  <a:pt x="105192" y="492023"/>
                </a:cubicBezTo>
                <a:lnTo>
                  <a:pt x="81656" y="500271"/>
                </a:lnTo>
                <a:lnTo>
                  <a:pt x="163695" y="712203"/>
                </a:lnTo>
                <a:lnTo>
                  <a:pt x="180230" y="706421"/>
                </a:lnTo>
                <a:close/>
                <a:moveTo>
                  <a:pt x="847619" y="487441"/>
                </a:moveTo>
                <a:cubicBezTo>
                  <a:pt x="859392" y="465991"/>
                  <a:pt x="860554" y="444988"/>
                  <a:pt x="850667" y="430967"/>
                </a:cubicBezTo>
                <a:cubicBezTo>
                  <a:pt x="841523" y="418004"/>
                  <a:pt x="823473" y="412717"/>
                  <a:pt x="800946" y="416337"/>
                </a:cubicBezTo>
                <a:cubicBezTo>
                  <a:pt x="784496" y="426643"/>
                  <a:pt x="766008" y="439578"/>
                  <a:pt x="746482" y="453237"/>
                </a:cubicBezTo>
                <a:cubicBezTo>
                  <a:pt x="681312" y="498842"/>
                  <a:pt x="601883" y="554440"/>
                  <a:pt x="535027" y="554440"/>
                </a:cubicBezTo>
                <a:cubicBezTo>
                  <a:pt x="527386" y="554469"/>
                  <a:pt x="519764" y="553680"/>
                  <a:pt x="512291" y="552087"/>
                </a:cubicBezTo>
                <a:lnTo>
                  <a:pt x="350880" y="522960"/>
                </a:lnTo>
                <a:cubicBezTo>
                  <a:pt x="345154" y="521933"/>
                  <a:pt x="341344" y="516457"/>
                  <a:pt x="342371" y="510731"/>
                </a:cubicBezTo>
                <a:cubicBezTo>
                  <a:pt x="342926" y="507640"/>
                  <a:pt x="344830" y="504957"/>
                  <a:pt x="347566" y="503415"/>
                </a:cubicBezTo>
                <a:lnTo>
                  <a:pt x="457570" y="441226"/>
                </a:lnTo>
                <a:cubicBezTo>
                  <a:pt x="477134" y="416061"/>
                  <a:pt x="482621" y="387648"/>
                  <a:pt x="471857" y="366740"/>
                </a:cubicBezTo>
                <a:cubicBezTo>
                  <a:pt x="461713" y="347043"/>
                  <a:pt x="438987" y="336975"/>
                  <a:pt x="407716" y="338280"/>
                </a:cubicBezTo>
                <a:lnTo>
                  <a:pt x="197842" y="442226"/>
                </a:lnTo>
                <a:cubicBezTo>
                  <a:pt x="164771" y="464448"/>
                  <a:pt x="166686" y="483298"/>
                  <a:pt x="171029" y="495566"/>
                </a:cubicBezTo>
                <a:cubicBezTo>
                  <a:pt x="172966" y="501058"/>
                  <a:pt x="170085" y="507080"/>
                  <a:pt x="164593" y="509017"/>
                </a:cubicBezTo>
                <a:cubicBezTo>
                  <a:pt x="164320" y="509114"/>
                  <a:pt x="164042" y="509199"/>
                  <a:pt x="163762" y="509272"/>
                </a:cubicBezTo>
                <a:lnTo>
                  <a:pt x="145617" y="514035"/>
                </a:lnTo>
                <a:lnTo>
                  <a:pt x="199395" y="667683"/>
                </a:lnTo>
                <a:cubicBezTo>
                  <a:pt x="216357" y="660105"/>
                  <a:pt x="234078" y="654358"/>
                  <a:pt x="252258" y="650538"/>
                </a:cubicBezTo>
                <a:cubicBezTo>
                  <a:pt x="253413" y="650290"/>
                  <a:pt x="254602" y="650242"/>
                  <a:pt x="255773" y="650395"/>
                </a:cubicBezTo>
                <a:cubicBezTo>
                  <a:pt x="310361" y="657281"/>
                  <a:pt x="354528" y="663730"/>
                  <a:pt x="393495" y="669388"/>
                </a:cubicBezTo>
                <a:cubicBezTo>
                  <a:pt x="494203" y="684056"/>
                  <a:pt x="544752" y="691419"/>
                  <a:pt x="589167" y="678255"/>
                </a:cubicBezTo>
                <a:cubicBezTo>
                  <a:pt x="633582" y="665092"/>
                  <a:pt x="675388" y="630345"/>
                  <a:pt x="758322" y="561184"/>
                </a:cubicBezTo>
                <a:cubicBezTo>
                  <a:pt x="784039" y="539752"/>
                  <a:pt x="813138" y="515464"/>
                  <a:pt x="847619" y="487441"/>
                </a:cubicBezTo>
                <a:close/>
                <a:moveTo>
                  <a:pt x="589186" y="226399"/>
                </a:moveTo>
                <a:cubicBezTo>
                  <a:pt x="611096" y="226404"/>
                  <a:pt x="628862" y="208647"/>
                  <a:pt x="628867" y="186737"/>
                </a:cubicBezTo>
                <a:cubicBezTo>
                  <a:pt x="628873" y="164827"/>
                  <a:pt x="611115" y="147061"/>
                  <a:pt x="589205" y="147056"/>
                </a:cubicBezTo>
                <a:cubicBezTo>
                  <a:pt x="567295" y="147050"/>
                  <a:pt x="549529" y="164808"/>
                  <a:pt x="549524" y="186718"/>
                </a:cubicBezTo>
                <a:cubicBezTo>
                  <a:pt x="549524" y="186724"/>
                  <a:pt x="549524" y="186730"/>
                  <a:pt x="549524" y="186737"/>
                </a:cubicBezTo>
                <a:cubicBezTo>
                  <a:pt x="549550" y="208631"/>
                  <a:pt x="567292" y="226373"/>
                  <a:pt x="589186" y="226399"/>
                </a:cubicBezTo>
                <a:close/>
                <a:moveTo>
                  <a:pt x="589186" y="168154"/>
                </a:moveTo>
                <a:cubicBezTo>
                  <a:pt x="578923" y="168148"/>
                  <a:pt x="570599" y="176464"/>
                  <a:pt x="570594" y="186727"/>
                </a:cubicBezTo>
                <a:cubicBezTo>
                  <a:pt x="570588" y="196991"/>
                  <a:pt x="578904" y="205315"/>
                  <a:pt x="589167" y="205320"/>
                </a:cubicBezTo>
                <a:cubicBezTo>
                  <a:pt x="599431" y="205325"/>
                  <a:pt x="607755" y="197010"/>
                  <a:pt x="607760" y="186746"/>
                </a:cubicBezTo>
                <a:cubicBezTo>
                  <a:pt x="607760" y="186743"/>
                  <a:pt x="607760" y="186740"/>
                  <a:pt x="607760" y="186737"/>
                </a:cubicBezTo>
                <a:cubicBezTo>
                  <a:pt x="607744" y="176476"/>
                  <a:pt x="599428" y="168164"/>
                  <a:pt x="589167" y="168154"/>
                </a:cubicBezTo>
                <a:close/>
                <a:moveTo>
                  <a:pt x="647917" y="259832"/>
                </a:moveTo>
                <a:cubicBezTo>
                  <a:pt x="626007" y="259832"/>
                  <a:pt x="608246" y="277593"/>
                  <a:pt x="608246" y="299503"/>
                </a:cubicBezTo>
                <a:cubicBezTo>
                  <a:pt x="608246" y="321413"/>
                  <a:pt x="626007" y="339175"/>
                  <a:pt x="647917" y="339175"/>
                </a:cubicBezTo>
                <a:cubicBezTo>
                  <a:pt x="669827" y="339175"/>
                  <a:pt x="687589" y="321413"/>
                  <a:pt x="687589" y="299503"/>
                </a:cubicBezTo>
                <a:cubicBezTo>
                  <a:pt x="687563" y="277604"/>
                  <a:pt x="669817" y="259858"/>
                  <a:pt x="647917" y="259832"/>
                </a:cubicBezTo>
                <a:close/>
                <a:moveTo>
                  <a:pt x="647917" y="318087"/>
                </a:moveTo>
                <a:cubicBezTo>
                  <a:pt x="658181" y="318087"/>
                  <a:pt x="666501" y="309767"/>
                  <a:pt x="666501" y="299503"/>
                </a:cubicBezTo>
                <a:cubicBezTo>
                  <a:pt x="666501" y="289240"/>
                  <a:pt x="658181" y="280920"/>
                  <a:pt x="647917" y="280920"/>
                </a:cubicBezTo>
                <a:cubicBezTo>
                  <a:pt x="637654" y="280920"/>
                  <a:pt x="629334" y="289240"/>
                  <a:pt x="629334" y="299503"/>
                </a:cubicBezTo>
                <a:cubicBezTo>
                  <a:pt x="629334" y="309771"/>
                  <a:pt x="637650" y="318099"/>
                  <a:pt x="647917" y="318115"/>
                </a:cubicBezTo>
                <a:close/>
                <a:moveTo>
                  <a:pt x="560735" y="308562"/>
                </a:moveTo>
                <a:cubicBezTo>
                  <a:pt x="557426" y="313354"/>
                  <a:pt x="558628" y="319921"/>
                  <a:pt x="563420" y="323230"/>
                </a:cubicBezTo>
                <a:cubicBezTo>
                  <a:pt x="563421" y="323230"/>
                  <a:pt x="563421" y="323230"/>
                  <a:pt x="563421" y="323230"/>
                </a:cubicBezTo>
                <a:cubicBezTo>
                  <a:pt x="568215" y="326525"/>
                  <a:pt x="574772" y="325320"/>
                  <a:pt x="578080" y="320534"/>
                </a:cubicBezTo>
                <a:lnTo>
                  <a:pt x="677293" y="176736"/>
                </a:lnTo>
                <a:cubicBezTo>
                  <a:pt x="680599" y="171946"/>
                  <a:pt x="679396" y="165383"/>
                  <a:pt x="674607" y="162077"/>
                </a:cubicBezTo>
                <a:cubicBezTo>
                  <a:pt x="669817" y="158770"/>
                  <a:pt x="663254" y="159973"/>
                  <a:pt x="659948" y="164763"/>
                </a:cubicBezTo>
                <a:lnTo>
                  <a:pt x="560735" y="308590"/>
                </a:lnTo>
                <a:close/>
                <a:moveTo>
                  <a:pt x="476915" y="275729"/>
                </a:moveTo>
                <a:cubicBezTo>
                  <a:pt x="507811" y="275692"/>
                  <a:pt x="532847" y="250656"/>
                  <a:pt x="532884" y="219760"/>
                </a:cubicBezTo>
                <a:lnTo>
                  <a:pt x="532884" y="170544"/>
                </a:lnTo>
                <a:cubicBezTo>
                  <a:pt x="532481" y="139631"/>
                  <a:pt x="507094" y="114898"/>
                  <a:pt x="476180" y="115301"/>
                </a:cubicBezTo>
                <a:cubicBezTo>
                  <a:pt x="445836" y="115697"/>
                  <a:pt x="421333" y="140200"/>
                  <a:pt x="420937" y="170544"/>
                </a:cubicBezTo>
                <a:lnTo>
                  <a:pt x="420937" y="219769"/>
                </a:lnTo>
                <a:cubicBezTo>
                  <a:pt x="420973" y="250669"/>
                  <a:pt x="446016" y="275707"/>
                  <a:pt x="476915" y="275738"/>
                </a:cubicBezTo>
                <a:close/>
                <a:moveTo>
                  <a:pt x="442025" y="170544"/>
                </a:moveTo>
                <a:lnTo>
                  <a:pt x="442025" y="219769"/>
                </a:lnTo>
                <a:cubicBezTo>
                  <a:pt x="442343" y="239041"/>
                  <a:pt x="458225" y="254406"/>
                  <a:pt x="477496" y="254088"/>
                </a:cubicBezTo>
                <a:cubicBezTo>
                  <a:pt x="496320" y="253777"/>
                  <a:pt x="511504" y="238593"/>
                  <a:pt x="511815" y="219769"/>
                </a:cubicBezTo>
                <a:lnTo>
                  <a:pt x="511815" y="170544"/>
                </a:lnTo>
                <a:cubicBezTo>
                  <a:pt x="511496" y="151272"/>
                  <a:pt x="495615" y="135908"/>
                  <a:pt x="476343" y="136226"/>
                </a:cubicBezTo>
                <a:cubicBezTo>
                  <a:pt x="457520" y="136537"/>
                  <a:pt x="442336" y="151721"/>
                  <a:pt x="442025" y="170544"/>
                </a:cubicBezTo>
                <a:close/>
              </a:path>
            </a:pathLst>
          </a:custGeom>
          <a:solidFill>
            <a:srgbClr val="4E8B90"/>
          </a:solidFill>
          <a:ln w="9525" cap="flat">
            <a:noFill/>
            <a:prstDash val="solid"/>
            <a:miter/>
          </a:ln>
        </p:spPr>
        <p:txBody>
          <a:bodyPr rtlCol="0" anchor="ctr"/>
          <a:lstStyle/>
          <a:p>
            <a:endParaRPr lang="en-US"/>
          </a:p>
        </p:txBody>
      </p:sp>
      <p:pic>
        <p:nvPicPr>
          <p:cNvPr id="7" name="Picture 6" descr="A person smiling at a computer&#10;&#10;Description automatically generated">
            <a:extLst>
              <a:ext uri="{FF2B5EF4-FFF2-40B4-BE49-F238E27FC236}">
                <a16:creationId xmlns:a16="http://schemas.microsoft.com/office/drawing/2014/main" id="{6FF10E05-D0D8-1D6C-4F1B-80602F538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477" y="690800"/>
            <a:ext cx="5016523" cy="5016523"/>
          </a:xfrm>
          <a:prstGeom prst="rect">
            <a:avLst/>
          </a:prstGeom>
        </p:spPr>
      </p:pic>
    </p:spTree>
    <p:extLst>
      <p:ext uri="{BB962C8B-B14F-4D97-AF65-F5344CB8AC3E}">
        <p14:creationId xmlns:p14="http://schemas.microsoft.com/office/powerpoint/2010/main" val="8116877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98DC-98A2-E7C6-D9E2-5359F46F5AD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85744F3-EC88-F8E4-B590-D007093DC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1455" y="2202872"/>
            <a:ext cx="4710545" cy="7796764"/>
          </a:xfrm>
          <a:prstGeom prst="rect">
            <a:avLst/>
          </a:prstGeom>
        </p:spPr>
      </p:pic>
      <p:sp>
        <p:nvSpPr>
          <p:cNvPr id="2" name="Slide Number Placeholder 1">
            <a:extLst>
              <a:ext uri="{FF2B5EF4-FFF2-40B4-BE49-F238E27FC236}">
                <a16:creationId xmlns:a16="http://schemas.microsoft.com/office/drawing/2014/main" id="{6B01CB8A-4CF9-99E1-A377-3145C2DC818D}"/>
              </a:ext>
            </a:extLst>
          </p:cNvPr>
          <p:cNvSpPr>
            <a:spLocks noGrp="1"/>
          </p:cNvSpPr>
          <p:nvPr>
            <p:ph type="sldNum" sz="quarter" idx="12"/>
          </p:nvPr>
        </p:nvSpPr>
        <p:spPr/>
        <p:txBody>
          <a:bodyPr/>
          <a:lstStyle/>
          <a:p>
            <a:fld id="{D92F42F6-3E29-46CD-8D6D-8779DDC56208}" type="slidenum">
              <a:rPr lang="en-US" smtClean="0">
                <a:solidFill>
                  <a:schemeClr val="bg1"/>
                </a:solidFill>
              </a:rPr>
              <a:t>32</a:t>
            </a:fld>
            <a:endParaRPr lang="en-US">
              <a:solidFill>
                <a:schemeClr val="bg1"/>
              </a:solidFill>
            </a:endParaRPr>
          </a:p>
        </p:txBody>
      </p:sp>
      <p:sp>
        <p:nvSpPr>
          <p:cNvPr id="11" name="TextBox 10">
            <a:extLst>
              <a:ext uri="{FF2B5EF4-FFF2-40B4-BE49-F238E27FC236}">
                <a16:creationId xmlns:a16="http://schemas.microsoft.com/office/drawing/2014/main" id="{F76CE835-4BD8-DED5-2D7D-DEF595521A3A}"/>
              </a:ext>
            </a:extLst>
          </p:cNvPr>
          <p:cNvSpPr txBox="1"/>
          <p:nvPr/>
        </p:nvSpPr>
        <p:spPr>
          <a:xfrm>
            <a:off x="573987" y="1131481"/>
            <a:ext cx="5355757" cy="1200329"/>
          </a:xfrm>
          <a:prstGeom prst="rect">
            <a:avLst/>
          </a:prstGeom>
          <a:noFill/>
        </p:spPr>
        <p:txBody>
          <a:bodyPr wrap="square">
            <a:spAutoFit/>
          </a:bodyPr>
          <a:lstStyle/>
          <a:p>
            <a:r>
              <a:rPr lang="en-US" sz="3600" b="1" dirty="0">
                <a:solidFill>
                  <a:schemeClr val="accent1"/>
                </a:solidFill>
                <a:latin typeface="+mj-lt"/>
              </a:rPr>
              <a:t>Reducing Taxes with S-Corp Classification</a:t>
            </a:r>
          </a:p>
        </p:txBody>
      </p:sp>
      <p:sp>
        <p:nvSpPr>
          <p:cNvPr id="16" name="Oval 15">
            <a:extLst>
              <a:ext uri="{FF2B5EF4-FFF2-40B4-BE49-F238E27FC236}">
                <a16:creationId xmlns:a16="http://schemas.microsoft.com/office/drawing/2014/main" id="{4D323AB6-A10D-2ED8-3C58-21726C3B56F8}"/>
              </a:ext>
            </a:extLst>
          </p:cNvPr>
          <p:cNvSpPr/>
          <p:nvPr/>
        </p:nvSpPr>
        <p:spPr>
          <a:xfrm>
            <a:off x="711694" y="3197058"/>
            <a:ext cx="700332" cy="700332"/>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A5880D8-56A3-13F2-4FFF-2BD33C219022}"/>
              </a:ext>
            </a:extLst>
          </p:cNvPr>
          <p:cNvSpPr txBox="1"/>
          <p:nvPr/>
        </p:nvSpPr>
        <p:spPr>
          <a:xfrm>
            <a:off x="1580093" y="3253677"/>
            <a:ext cx="2987659" cy="584775"/>
          </a:xfrm>
          <a:prstGeom prst="rect">
            <a:avLst/>
          </a:prstGeom>
          <a:noFill/>
        </p:spPr>
        <p:txBody>
          <a:bodyPr wrap="square">
            <a:spAutoFit/>
          </a:bodyPr>
          <a:lstStyle/>
          <a:p>
            <a:r>
              <a:rPr lang="en-US" sz="1600">
                <a:solidFill>
                  <a:schemeClr val="tx1">
                    <a:lumMod val="65000"/>
                    <a:lumOff val="35000"/>
                  </a:schemeClr>
                </a:solidFill>
                <a:latin typeface="Roboto" panose="02000000000000000000" pitchFamily="2" charset="0"/>
                <a:ea typeface="Roboto" panose="02000000000000000000" pitchFamily="2" charset="0"/>
              </a:rPr>
              <a:t>LLC or Corporation can make S-Corp tax election</a:t>
            </a:r>
            <a:endParaRPr lang="en-US" sz="1600" dirty="0">
              <a:solidFill>
                <a:schemeClr val="tx1">
                  <a:lumMod val="65000"/>
                  <a:lumOff val="35000"/>
                </a:schemeClr>
              </a:solidFill>
              <a:latin typeface="Roboto" panose="02000000000000000000" pitchFamily="2" charset="0"/>
              <a:ea typeface="Roboto" panose="02000000000000000000" pitchFamily="2" charset="0"/>
            </a:endParaRPr>
          </a:p>
        </p:txBody>
      </p:sp>
      <p:sp>
        <p:nvSpPr>
          <p:cNvPr id="19" name="Oval 18">
            <a:extLst>
              <a:ext uri="{FF2B5EF4-FFF2-40B4-BE49-F238E27FC236}">
                <a16:creationId xmlns:a16="http://schemas.microsoft.com/office/drawing/2014/main" id="{E6A4F0E0-9855-97C5-BA03-72D43229E883}"/>
              </a:ext>
            </a:extLst>
          </p:cNvPr>
          <p:cNvSpPr/>
          <p:nvPr/>
        </p:nvSpPr>
        <p:spPr>
          <a:xfrm>
            <a:off x="711694" y="4304773"/>
            <a:ext cx="700332" cy="700332"/>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0FEA9C9-EE08-4786-DEFA-880AE48D0806}"/>
              </a:ext>
            </a:extLst>
          </p:cNvPr>
          <p:cNvSpPr txBox="1"/>
          <p:nvPr/>
        </p:nvSpPr>
        <p:spPr>
          <a:xfrm>
            <a:off x="1580093" y="4303341"/>
            <a:ext cx="3435252" cy="1569660"/>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All Income “passed through” to owners, but divided into</a:t>
            </a:r>
          </a:p>
          <a:p>
            <a:pPr marL="285750" indent="-285750">
              <a:buClr>
                <a:srgbClr val="4E8B90"/>
              </a:buClr>
              <a:buFont typeface="Arial" panose="020B0604020202020204" pitchFamily="34" charset="0"/>
              <a:buChar char="•"/>
            </a:pPr>
            <a:r>
              <a:rPr lang="en-US" sz="1600" b="1" dirty="0">
                <a:solidFill>
                  <a:schemeClr val="tx1">
                    <a:lumMod val="65000"/>
                    <a:lumOff val="35000"/>
                  </a:schemeClr>
                </a:solidFill>
                <a:latin typeface="Roboto" panose="02000000000000000000" pitchFamily="2" charset="0"/>
                <a:ea typeface="Roboto" panose="02000000000000000000" pitchFamily="2" charset="0"/>
              </a:rPr>
              <a:t>Reasonable salary </a:t>
            </a:r>
            <a:r>
              <a:rPr lang="en-US" sz="1600" dirty="0">
                <a:solidFill>
                  <a:schemeClr val="tx1">
                    <a:lumMod val="65000"/>
                    <a:lumOff val="35000"/>
                  </a:schemeClr>
                </a:solidFill>
                <a:latin typeface="Roboto" panose="02000000000000000000" pitchFamily="2" charset="0"/>
                <a:ea typeface="Roboto" panose="02000000000000000000" pitchFamily="2" charset="0"/>
              </a:rPr>
              <a:t>- subject to state, federal, and FICA taxes</a:t>
            </a:r>
          </a:p>
          <a:p>
            <a:pPr marL="285750" indent="-285750">
              <a:buClr>
                <a:srgbClr val="4E8B90"/>
              </a:buClr>
              <a:buFont typeface="Arial" panose="020B0604020202020204" pitchFamily="34" charset="0"/>
              <a:buChar char="•"/>
            </a:pPr>
            <a:r>
              <a:rPr lang="en-US" sz="1600" b="1" dirty="0">
                <a:solidFill>
                  <a:schemeClr val="tx1">
                    <a:lumMod val="65000"/>
                    <a:lumOff val="35000"/>
                  </a:schemeClr>
                </a:solidFill>
                <a:latin typeface="Roboto" panose="02000000000000000000" pitchFamily="2" charset="0"/>
                <a:ea typeface="Roboto" panose="02000000000000000000" pitchFamily="2" charset="0"/>
              </a:rPr>
              <a:t>Distribution </a:t>
            </a:r>
            <a:r>
              <a:rPr lang="en-US" sz="1600" dirty="0">
                <a:solidFill>
                  <a:schemeClr val="tx1">
                    <a:lumMod val="65000"/>
                    <a:lumOff val="35000"/>
                  </a:schemeClr>
                </a:solidFill>
                <a:latin typeface="Roboto" panose="02000000000000000000" pitchFamily="2" charset="0"/>
                <a:ea typeface="Roboto" panose="02000000000000000000" pitchFamily="2" charset="0"/>
              </a:rPr>
              <a:t>- subject to state and federal taxes</a:t>
            </a:r>
          </a:p>
        </p:txBody>
      </p:sp>
      <p:sp>
        <p:nvSpPr>
          <p:cNvPr id="3" name="Rectangle: Rounded Corners 2">
            <a:extLst>
              <a:ext uri="{FF2B5EF4-FFF2-40B4-BE49-F238E27FC236}">
                <a16:creationId xmlns:a16="http://schemas.microsoft.com/office/drawing/2014/main" id="{FA44DA36-BF8B-4184-2D8E-B4E76556E58E}"/>
              </a:ext>
            </a:extLst>
          </p:cNvPr>
          <p:cNvSpPr/>
          <p:nvPr/>
        </p:nvSpPr>
        <p:spPr>
          <a:xfrm>
            <a:off x="0" y="2392278"/>
            <a:ext cx="3106615" cy="658260"/>
          </a:xfrm>
          <a:prstGeom prst="roundRect">
            <a:avLst>
              <a:gd name="adj" fmla="val 5318"/>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9EEF313-5C03-0647-12FD-8F7BFA9DE69D}"/>
              </a:ext>
            </a:extLst>
          </p:cNvPr>
          <p:cNvSpPr txBox="1"/>
          <p:nvPr/>
        </p:nvSpPr>
        <p:spPr>
          <a:xfrm>
            <a:off x="645213" y="2536742"/>
            <a:ext cx="1453218" cy="369332"/>
          </a:xfrm>
          <a:prstGeom prst="rect">
            <a:avLst/>
          </a:prstGeom>
          <a:noFill/>
        </p:spPr>
        <p:txBody>
          <a:bodyPr wrap="square">
            <a:spAutoFit/>
          </a:bodyPr>
          <a:lstStyle/>
          <a:p>
            <a:r>
              <a:rPr lang="en-US" dirty="0">
                <a:solidFill>
                  <a:schemeClr val="accent1"/>
                </a:solidFill>
              </a:rPr>
              <a:t>FICA Tax </a:t>
            </a:r>
          </a:p>
        </p:txBody>
      </p:sp>
      <p:sp>
        <p:nvSpPr>
          <p:cNvPr id="14" name="Freeform: Shape 13">
            <a:extLst>
              <a:ext uri="{FF2B5EF4-FFF2-40B4-BE49-F238E27FC236}">
                <a16:creationId xmlns:a16="http://schemas.microsoft.com/office/drawing/2014/main" id="{F6DC0834-D175-E4D7-627F-184CC0BFB754}"/>
              </a:ext>
            </a:extLst>
          </p:cNvPr>
          <p:cNvSpPr/>
          <p:nvPr/>
        </p:nvSpPr>
        <p:spPr>
          <a:xfrm>
            <a:off x="927651" y="3413015"/>
            <a:ext cx="268419" cy="268418"/>
          </a:xfrm>
          <a:custGeom>
            <a:avLst/>
            <a:gdLst>
              <a:gd name="connsiteX0" fmla="*/ 457684 w 855775"/>
              <a:gd name="connsiteY0" fmla="*/ 684616 h 855773"/>
              <a:gd name="connsiteX1" fmla="*/ 570793 w 855775"/>
              <a:gd name="connsiteY1" fmla="*/ 731497 h 855773"/>
              <a:gd name="connsiteX2" fmla="*/ 617637 w 855775"/>
              <a:gd name="connsiteY2" fmla="*/ 844607 h 855773"/>
              <a:gd name="connsiteX3" fmla="*/ 606475 w 855775"/>
              <a:gd name="connsiteY3" fmla="*/ 855769 h 855773"/>
              <a:gd name="connsiteX4" fmla="*/ 249287 w 855775"/>
              <a:gd name="connsiteY4" fmla="*/ 855769 h 855773"/>
              <a:gd name="connsiteX5" fmla="*/ 238125 w 855775"/>
              <a:gd name="connsiteY5" fmla="*/ 844607 h 855773"/>
              <a:gd name="connsiteX6" fmla="*/ 284969 w 855775"/>
              <a:gd name="connsiteY6" fmla="*/ 731497 h 855773"/>
              <a:gd name="connsiteX7" fmla="*/ 398078 w 855775"/>
              <a:gd name="connsiteY7" fmla="*/ 684616 h 855773"/>
              <a:gd name="connsiteX8" fmla="*/ 427881 w 855775"/>
              <a:gd name="connsiteY8" fmla="*/ 476257 h 855773"/>
              <a:gd name="connsiteX9" fmla="*/ 520898 w 855775"/>
              <a:gd name="connsiteY9" fmla="*/ 569274 h 855773"/>
              <a:gd name="connsiteX10" fmla="*/ 427881 w 855775"/>
              <a:gd name="connsiteY10" fmla="*/ 662291 h 855773"/>
              <a:gd name="connsiteX11" fmla="*/ 334864 w 855775"/>
              <a:gd name="connsiteY11" fmla="*/ 569274 h 855773"/>
              <a:gd name="connsiteX12" fmla="*/ 427881 w 855775"/>
              <a:gd name="connsiteY12" fmla="*/ 476257 h 855773"/>
              <a:gd name="connsiteX13" fmla="*/ 591597 w 855775"/>
              <a:gd name="connsiteY13" fmla="*/ 59538 h 855773"/>
              <a:gd name="connsiteX14" fmla="*/ 647408 w 855775"/>
              <a:gd name="connsiteY14" fmla="*/ 115349 h 855773"/>
              <a:gd name="connsiteX15" fmla="*/ 647408 w 855775"/>
              <a:gd name="connsiteY15" fmla="*/ 473203 h 855773"/>
              <a:gd name="connsiteX16" fmla="*/ 571505 w 855775"/>
              <a:gd name="connsiteY16" fmla="*/ 582664 h 855773"/>
              <a:gd name="connsiteX17" fmla="*/ 626609 w 855775"/>
              <a:gd name="connsiteY17" fmla="*/ 681858 h 855773"/>
              <a:gd name="connsiteX18" fmla="*/ 574296 w 855775"/>
              <a:gd name="connsiteY18" fmla="*/ 704479 h 855773"/>
              <a:gd name="connsiteX19" fmla="*/ 491510 w 855775"/>
              <a:gd name="connsiteY19" fmla="*/ 665449 h 855773"/>
              <a:gd name="connsiteX20" fmla="*/ 543228 w 855775"/>
              <a:gd name="connsiteY20" fmla="*/ 569265 h 855773"/>
              <a:gd name="connsiteX21" fmla="*/ 427890 w 855775"/>
              <a:gd name="connsiteY21" fmla="*/ 453927 h 855773"/>
              <a:gd name="connsiteX22" fmla="*/ 312551 w 855775"/>
              <a:gd name="connsiteY22" fmla="*/ 569265 h 855773"/>
              <a:gd name="connsiteX23" fmla="*/ 364269 w 855775"/>
              <a:gd name="connsiteY23" fmla="*/ 665449 h 855773"/>
              <a:gd name="connsiteX24" fmla="*/ 281484 w 855775"/>
              <a:gd name="connsiteY24" fmla="*/ 704479 h 855773"/>
              <a:gd name="connsiteX25" fmla="*/ 229171 w 855775"/>
              <a:gd name="connsiteY25" fmla="*/ 681858 h 855773"/>
              <a:gd name="connsiteX26" fmla="*/ 284275 w 855775"/>
              <a:gd name="connsiteY26" fmla="*/ 582664 h 855773"/>
              <a:gd name="connsiteX27" fmla="*/ 208372 w 855775"/>
              <a:gd name="connsiteY27" fmla="*/ 473203 h 855773"/>
              <a:gd name="connsiteX28" fmla="*/ 208372 w 855775"/>
              <a:gd name="connsiteY28" fmla="*/ 115349 h 855773"/>
              <a:gd name="connsiteX29" fmla="*/ 264183 w 855775"/>
              <a:gd name="connsiteY29" fmla="*/ 59538 h 855773"/>
              <a:gd name="connsiteX30" fmla="*/ 394401 w 855775"/>
              <a:gd name="connsiteY30" fmla="*/ 398123 h 855773"/>
              <a:gd name="connsiteX31" fmla="*/ 394401 w 855775"/>
              <a:gd name="connsiteY31" fmla="*/ 323709 h 855773"/>
              <a:gd name="connsiteX32" fmla="*/ 383238 w 855775"/>
              <a:gd name="connsiteY32" fmla="*/ 312547 h 855773"/>
              <a:gd name="connsiteX33" fmla="*/ 308824 w 855775"/>
              <a:gd name="connsiteY33" fmla="*/ 312547 h 855773"/>
              <a:gd name="connsiteX34" fmla="*/ 297662 w 855775"/>
              <a:gd name="connsiteY34" fmla="*/ 323709 h 855773"/>
              <a:gd name="connsiteX35" fmla="*/ 297662 w 855775"/>
              <a:gd name="connsiteY35" fmla="*/ 398123 h 855773"/>
              <a:gd name="connsiteX36" fmla="*/ 308824 w 855775"/>
              <a:gd name="connsiteY36" fmla="*/ 409285 h 855773"/>
              <a:gd name="connsiteX37" fmla="*/ 383238 w 855775"/>
              <a:gd name="connsiteY37" fmla="*/ 409285 h 855773"/>
              <a:gd name="connsiteX38" fmla="*/ 394401 w 855775"/>
              <a:gd name="connsiteY38" fmla="*/ 398123 h 855773"/>
              <a:gd name="connsiteX39" fmla="*/ 372076 w 855775"/>
              <a:gd name="connsiteY39" fmla="*/ 386961 h 855773"/>
              <a:gd name="connsiteX40" fmla="*/ 319986 w 855775"/>
              <a:gd name="connsiteY40" fmla="*/ 386961 h 855773"/>
              <a:gd name="connsiteX41" fmla="*/ 319986 w 855775"/>
              <a:gd name="connsiteY41" fmla="*/ 334870 h 855773"/>
              <a:gd name="connsiteX42" fmla="*/ 372076 w 855775"/>
              <a:gd name="connsiteY42" fmla="*/ 334870 h 855773"/>
              <a:gd name="connsiteX43" fmla="*/ 461373 w 855775"/>
              <a:gd name="connsiteY43" fmla="*/ 234408 h 855773"/>
              <a:gd name="connsiteX44" fmla="*/ 472535 w 855775"/>
              <a:gd name="connsiteY44" fmla="*/ 245571 h 855773"/>
              <a:gd name="connsiteX45" fmla="*/ 546949 w 855775"/>
              <a:gd name="connsiteY45" fmla="*/ 245571 h 855773"/>
              <a:gd name="connsiteX46" fmla="*/ 558112 w 855775"/>
              <a:gd name="connsiteY46" fmla="*/ 234408 h 855773"/>
              <a:gd name="connsiteX47" fmla="*/ 558112 w 855775"/>
              <a:gd name="connsiteY47" fmla="*/ 159994 h 855773"/>
              <a:gd name="connsiteX48" fmla="*/ 546949 w 855775"/>
              <a:gd name="connsiteY48" fmla="*/ 148832 h 855773"/>
              <a:gd name="connsiteX49" fmla="*/ 472535 w 855775"/>
              <a:gd name="connsiteY49" fmla="*/ 148832 h 855773"/>
              <a:gd name="connsiteX50" fmla="*/ 461373 w 855775"/>
              <a:gd name="connsiteY50" fmla="*/ 159994 h 855773"/>
              <a:gd name="connsiteX51" fmla="*/ 483698 w 855775"/>
              <a:gd name="connsiteY51" fmla="*/ 223246 h 855773"/>
              <a:gd name="connsiteX52" fmla="*/ 483698 w 855775"/>
              <a:gd name="connsiteY52" fmla="*/ 171156 h 855773"/>
              <a:gd name="connsiteX53" fmla="*/ 535788 w 855775"/>
              <a:gd name="connsiteY53" fmla="*/ 171156 h 855773"/>
              <a:gd name="connsiteX54" fmla="*/ 535788 w 855775"/>
              <a:gd name="connsiteY54" fmla="*/ 223246 h 855773"/>
              <a:gd name="connsiteX55" fmla="*/ 394401 w 855775"/>
              <a:gd name="connsiteY55" fmla="*/ 234408 h 855773"/>
              <a:gd name="connsiteX56" fmla="*/ 394401 w 855775"/>
              <a:gd name="connsiteY56" fmla="*/ 159994 h 855773"/>
              <a:gd name="connsiteX57" fmla="*/ 383238 w 855775"/>
              <a:gd name="connsiteY57" fmla="*/ 148832 h 855773"/>
              <a:gd name="connsiteX58" fmla="*/ 308824 w 855775"/>
              <a:gd name="connsiteY58" fmla="*/ 148832 h 855773"/>
              <a:gd name="connsiteX59" fmla="*/ 297662 w 855775"/>
              <a:gd name="connsiteY59" fmla="*/ 159994 h 855773"/>
              <a:gd name="connsiteX60" fmla="*/ 297662 w 855775"/>
              <a:gd name="connsiteY60" fmla="*/ 234408 h 855773"/>
              <a:gd name="connsiteX61" fmla="*/ 308824 w 855775"/>
              <a:gd name="connsiteY61" fmla="*/ 245571 h 855773"/>
              <a:gd name="connsiteX62" fmla="*/ 383238 w 855775"/>
              <a:gd name="connsiteY62" fmla="*/ 245571 h 855773"/>
              <a:gd name="connsiteX63" fmla="*/ 394401 w 855775"/>
              <a:gd name="connsiteY63" fmla="*/ 234408 h 855773"/>
              <a:gd name="connsiteX64" fmla="*/ 372076 w 855775"/>
              <a:gd name="connsiteY64" fmla="*/ 223246 h 855773"/>
              <a:gd name="connsiteX65" fmla="*/ 319986 w 855775"/>
              <a:gd name="connsiteY65" fmla="*/ 223246 h 855773"/>
              <a:gd name="connsiteX66" fmla="*/ 319986 w 855775"/>
              <a:gd name="connsiteY66" fmla="*/ 171156 h 855773"/>
              <a:gd name="connsiteX67" fmla="*/ 372076 w 855775"/>
              <a:gd name="connsiteY67" fmla="*/ 171156 h 855773"/>
              <a:gd name="connsiteX68" fmla="*/ 461373 w 855775"/>
              <a:gd name="connsiteY68" fmla="*/ 398115 h 855773"/>
              <a:gd name="connsiteX69" fmla="*/ 472535 w 855775"/>
              <a:gd name="connsiteY69" fmla="*/ 409278 h 855773"/>
              <a:gd name="connsiteX70" fmla="*/ 546949 w 855775"/>
              <a:gd name="connsiteY70" fmla="*/ 409278 h 855773"/>
              <a:gd name="connsiteX71" fmla="*/ 558112 w 855775"/>
              <a:gd name="connsiteY71" fmla="*/ 398115 h 855773"/>
              <a:gd name="connsiteX72" fmla="*/ 558112 w 855775"/>
              <a:gd name="connsiteY72" fmla="*/ 323701 h 855773"/>
              <a:gd name="connsiteX73" fmla="*/ 546949 w 855775"/>
              <a:gd name="connsiteY73" fmla="*/ 312539 h 855773"/>
              <a:gd name="connsiteX74" fmla="*/ 472535 w 855775"/>
              <a:gd name="connsiteY74" fmla="*/ 312539 h 855773"/>
              <a:gd name="connsiteX75" fmla="*/ 461373 w 855775"/>
              <a:gd name="connsiteY75" fmla="*/ 323701 h 855773"/>
              <a:gd name="connsiteX76" fmla="*/ 483698 w 855775"/>
              <a:gd name="connsiteY76" fmla="*/ 386953 h 855773"/>
              <a:gd name="connsiteX77" fmla="*/ 483698 w 855775"/>
              <a:gd name="connsiteY77" fmla="*/ 334863 h 855773"/>
              <a:gd name="connsiteX78" fmla="*/ 535788 w 855775"/>
              <a:gd name="connsiteY78" fmla="*/ 334863 h 855773"/>
              <a:gd name="connsiteX79" fmla="*/ 535788 w 855775"/>
              <a:gd name="connsiteY79" fmla="*/ 386953 h 855773"/>
              <a:gd name="connsiteX80" fmla="*/ 546949 w 855775"/>
              <a:gd name="connsiteY80" fmla="*/ 0 h 855773"/>
              <a:gd name="connsiteX81" fmla="*/ 575897 w 855775"/>
              <a:gd name="connsiteY81" fmla="*/ 11981 h 855773"/>
              <a:gd name="connsiteX82" fmla="*/ 587729 w 855775"/>
              <a:gd name="connsiteY82" fmla="*/ 37207 h 855773"/>
              <a:gd name="connsiteX83" fmla="*/ 268079 w 855775"/>
              <a:gd name="connsiteY83" fmla="*/ 37207 h 855773"/>
              <a:gd name="connsiteX84" fmla="*/ 279911 w 855775"/>
              <a:gd name="connsiteY84" fmla="*/ 11981 h 855773"/>
              <a:gd name="connsiteX85" fmla="*/ 308859 w 855775"/>
              <a:gd name="connsiteY85" fmla="*/ 0 h 855773"/>
              <a:gd name="connsiteX86" fmla="*/ 546984 w 855775"/>
              <a:gd name="connsiteY86" fmla="*/ 0 h 855773"/>
              <a:gd name="connsiteX87" fmla="*/ 844606 w 855775"/>
              <a:gd name="connsiteY87" fmla="*/ 855764 h 855773"/>
              <a:gd name="connsiteX88" fmla="*/ 639971 w 855775"/>
              <a:gd name="connsiteY88" fmla="*/ 855764 h 855773"/>
              <a:gd name="connsiteX89" fmla="*/ 639971 w 855775"/>
              <a:gd name="connsiteY89" fmla="*/ 844565 h 855773"/>
              <a:gd name="connsiteX90" fmla="*/ 591081 w 855775"/>
              <a:gd name="connsiteY90" fmla="*/ 720330 h 855773"/>
              <a:gd name="connsiteX91" fmla="*/ 665979 w 855775"/>
              <a:gd name="connsiteY91" fmla="*/ 699494 h 855773"/>
              <a:gd name="connsiteX92" fmla="*/ 710701 w 855775"/>
              <a:gd name="connsiteY92" fmla="*/ 699494 h 855773"/>
              <a:gd name="connsiteX93" fmla="*/ 813286 w 855775"/>
              <a:gd name="connsiteY93" fmla="*/ 741984 h 855773"/>
              <a:gd name="connsiteX94" fmla="*/ 855776 w 855775"/>
              <a:gd name="connsiteY94" fmla="*/ 844597 h 855773"/>
              <a:gd name="connsiteX95" fmla="*/ 844613 w 855775"/>
              <a:gd name="connsiteY95" fmla="*/ 855759 h 855773"/>
              <a:gd name="connsiteX96" fmla="*/ 669736 w 855775"/>
              <a:gd name="connsiteY96" fmla="*/ 467325 h 855773"/>
              <a:gd name="connsiteX97" fmla="*/ 669736 w 855775"/>
              <a:gd name="connsiteY97" fmla="*/ 282778 h 855773"/>
              <a:gd name="connsiteX98" fmla="*/ 799962 w 855775"/>
              <a:gd name="connsiteY98" fmla="*/ 282778 h 855773"/>
              <a:gd name="connsiteX99" fmla="*/ 855773 w 855775"/>
              <a:gd name="connsiteY99" fmla="*/ 338589 h 855773"/>
              <a:gd name="connsiteX100" fmla="*/ 855773 w 855775"/>
              <a:gd name="connsiteY100" fmla="*/ 761042 h 855773"/>
              <a:gd name="connsiteX101" fmla="*/ 829058 w 855775"/>
              <a:gd name="connsiteY101" fmla="*/ 726217 h 855773"/>
              <a:gd name="connsiteX102" fmla="*/ 750030 w 855775"/>
              <a:gd name="connsiteY102" fmla="*/ 681866 h 855773"/>
              <a:gd name="connsiteX103" fmla="*/ 805171 w 855775"/>
              <a:gd name="connsiteY103" fmla="*/ 582673 h 855773"/>
              <a:gd name="connsiteX104" fmla="*/ 688337 w 855775"/>
              <a:gd name="connsiteY104" fmla="*/ 465839 h 855773"/>
              <a:gd name="connsiteX105" fmla="*/ 669734 w 855775"/>
              <a:gd name="connsiteY105" fmla="*/ 467327 h 855773"/>
              <a:gd name="connsiteX106" fmla="*/ 699502 w 855775"/>
              <a:gd name="connsiteY106" fmla="*/ 427886 h 855773"/>
              <a:gd name="connsiteX107" fmla="*/ 710664 w 855775"/>
              <a:gd name="connsiteY107" fmla="*/ 439048 h 855773"/>
              <a:gd name="connsiteX108" fmla="*/ 770195 w 855775"/>
              <a:gd name="connsiteY108" fmla="*/ 439048 h 855773"/>
              <a:gd name="connsiteX109" fmla="*/ 781358 w 855775"/>
              <a:gd name="connsiteY109" fmla="*/ 427886 h 855773"/>
              <a:gd name="connsiteX110" fmla="*/ 781358 w 855775"/>
              <a:gd name="connsiteY110" fmla="*/ 368355 h 855773"/>
              <a:gd name="connsiteX111" fmla="*/ 770195 w 855775"/>
              <a:gd name="connsiteY111" fmla="*/ 357192 h 855773"/>
              <a:gd name="connsiteX112" fmla="*/ 710664 w 855775"/>
              <a:gd name="connsiteY112" fmla="*/ 357192 h 855773"/>
              <a:gd name="connsiteX113" fmla="*/ 699502 w 855775"/>
              <a:gd name="connsiteY113" fmla="*/ 368355 h 855773"/>
              <a:gd name="connsiteX114" fmla="*/ 721826 w 855775"/>
              <a:gd name="connsiteY114" fmla="*/ 416724 h 855773"/>
              <a:gd name="connsiteX115" fmla="*/ 721826 w 855775"/>
              <a:gd name="connsiteY115" fmla="*/ 379517 h 855773"/>
              <a:gd name="connsiteX116" fmla="*/ 759033 w 855775"/>
              <a:gd name="connsiteY116" fmla="*/ 379517 h 855773"/>
              <a:gd name="connsiteX117" fmla="*/ 759033 w 855775"/>
              <a:gd name="connsiteY117" fmla="*/ 416724 h 855773"/>
              <a:gd name="connsiteX118" fmla="*/ 688340 w 855775"/>
              <a:gd name="connsiteY118" fmla="*/ 488161 h 855773"/>
              <a:gd name="connsiteX119" fmla="*/ 782846 w 855775"/>
              <a:gd name="connsiteY119" fmla="*/ 582667 h 855773"/>
              <a:gd name="connsiteX120" fmla="*/ 688340 w 855775"/>
              <a:gd name="connsiteY120" fmla="*/ 677173 h 855773"/>
              <a:gd name="connsiteX121" fmla="*/ 593834 w 855775"/>
              <a:gd name="connsiteY121" fmla="*/ 582667 h 855773"/>
              <a:gd name="connsiteX122" fmla="*/ 688340 w 855775"/>
              <a:gd name="connsiteY122" fmla="*/ 488161 h 855773"/>
              <a:gd name="connsiteX123" fmla="*/ 669737 w 855775"/>
              <a:gd name="connsiteY123" fmla="*/ 260456 h 855773"/>
              <a:gd name="connsiteX124" fmla="*/ 669737 w 855775"/>
              <a:gd name="connsiteY124" fmla="*/ 223250 h 855773"/>
              <a:gd name="connsiteX125" fmla="*/ 755313 w 855775"/>
              <a:gd name="connsiteY125" fmla="*/ 223250 h 855773"/>
              <a:gd name="connsiteX126" fmla="*/ 784261 w 855775"/>
              <a:gd name="connsiteY126" fmla="*/ 235230 h 855773"/>
              <a:gd name="connsiteX127" fmla="*/ 796093 w 855775"/>
              <a:gd name="connsiteY127" fmla="*/ 260456 h 855773"/>
              <a:gd name="connsiteX128" fmla="*/ 11169 w 855775"/>
              <a:gd name="connsiteY128" fmla="*/ 855769 h 855773"/>
              <a:gd name="connsiteX129" fmla="*/ 7 w 855775"/>
              <a:gd name="connsiteY129" fmla="*/ 844607 h 855773"/>
              <a:gd name="connsiteX130" fmla="*/ 42497 w 855775"/>
              <a:gd name="connsiteY130" fmla="*/ 741994 h 855773"/>
              <a:gd name="connsiteX131" fmla="*/ 145081 w 855775"/>
              <a:gd name="connsiteY131" fmla="*/ 699504 h 855773"/>
              <a:gd name="connsiteX132" fmla="*/ 189767 w 855775"/>
              <a:gd name="connsiteY132" fmla="*/ 699504 h 855773"/>
              <a:gd name="connsiteX133" fmla="*/ 264702 w 855775"/>
              <a:gd name="connsiteY133" fmla="*/ 720340 h 855773"/>
              <a:gd name="connsiteX134" fmla="*/ 215812 w 855775"/>
              <a:gd name="connsiteY134" fmla="*/ 844574 h 855773"/>
              <a:gd name="connsiteX135" fmla="*/ 215812 w 855775"/>
              <a:gd name="connsiteY135" fmla="*/ 855774 h 855773"/>
              <a:gd name="connsiteX136" fmla="*/ 186039 w 855775"/>
              <a:gd name="connsiteY136" fmla="*/ 467330 h 855773"/>
              <a:gd name="connsiteX137" fmla="*/ 167435 w 855775"/>
              <a:gd name="connsiteY137" fmla="*/ 465842 h 855773"/>
              <a:gd name="connsiteX138" fmla="*/ 50602 w 855775"/>
              <a:gd name="connsiteY138" fmla="*/ 582675 h 855773"/>
              <a:gd name="connsiteX139" fmla="*/ 105743 w 855775"/>
              <a:gd name="connsiteY139" fmla="*/ 681869 h 855773"/>
              <a:gd name="connsiteX140" fmla="*/ 26715 w 855775"/>
              <a:gd name="connsiteY140" fmla="*/ 726219 h 855773"/>
              <a:gd name="connsiteX141" fmla="*/ 0 w 855775"/>
              <a:gd name="connsiteY141" fmla="*/ 761044 h 855773"/>
              <a:gd name="connsiteX142" fmla="*/ 0 w 855775"/>
              <a:gd name="connsiteY142" fmla="*/ 338591 h 855773"/>
              <a:gd name="connsiteX143" fmla="*/ 55811 w 855775"/>
              <a:gd name="connsiteY143" fmla="*/ 282781 h 855773"/>
              <a:gd name="connsiteX144" fmla="*/ 186037 w 855775"/>
              <a:gd name="connsiteY144" fmla="*/ 282781 h 855773"/>
              <a:gd name="connsiteX145" fmla="*/ 156273 w 855775"/>
              <a:gd name="connsiteY145" fmla="*/ 427891 h 855773"/>
              <a:gd name="connsiteX146" fmla="*/ 156273 w 855775"/>
              <a:gd name="connsiteY146" fmla="*/ 368359 h 855773"/>
              <a:gd name="connsiteX147" fmla="*/ 145111 w 855775"/>
              <a:gd name="connsiteY147" fmla="*/ 357197 h 855773"/>
              <a:gd name="connsiteX148" fmla="*/ 85579 w 855775"/>
              <a:gd name="connsiteY148" fmla="*/ 357197 h 855773"/>
              <a:gd name="connsiteX149" fmla="*/ 74417 w 855775"/>
              <a:gd name="connsiteY149" fmla="*/ 368359 h 855773"/>
              <a:gd name="connsiteX150" fmla="*/ 74417 w 855775"/>
              <a:gd name="connsiteY150" fmla="*/ 427891 h 855773"/>
              <a:gd name="connsiteX151" fmla="*/ 85579 w 855775"/>
              <a:gd name="connsiteY151" fmla="*/ 439053 h 855773"/>
              <a:gd name="connsiteX152" fmla="*/ 145111 w 855775"/>
              <a:gd name="connsiteY152" fmla="*/ 439053 h 855773"/>
              <a:gd name="connsiteX153" fmla="*/ 156273 w 855775"/>
              <a:gd name="connsiteY153" fmla="*/ 427891 h 855773"/>
              <a:gd name="connsiteX154" fmla="*/ 133948 w 855775"/>
              <a:gd name="connsiteY154" fmla="*/ 416728 h 855773"/>
              <a:gd name="connsiteX155" fmla="*/ 96742 w 855775"/>
              <a:gd name="connsiteY155" fmla="*/ 416728 h 855773"/>
              <a:gd name="connsiteX156" fmla="*/ 96742 w 855775"/>
              <a:gd name="connsiteY156" fmla="*/ 379522 h 855773"/>
              <a:gd name="connsiteX157" fmla="*/ 133948 w 855775"/>
              <a:gd name="connsiteY157" fmla="*/ 379522 h 855773"/>
              <a:gd name="connsiteX158" fmla="*/ 167434 w 855775"/>
              <a:gd name="connsiteY158" fmla="*/ 488166 h 855773"/>
              <a:gd name="connsiteX159" fmla="*/ 261940 w 855775"/>
              <a:gd name="connsiteY159" fmla="*/ 582672 h 855773"/>
              <a:gd name="connsiteX160" fmla="*/ 167434 w 855775"/>
              <a:gd name="connsiteY160" fmla="*/ 677178 h 855773"/>
              <a:gd name="connsiteX161" fmla="*/ 72928 w 855775"/>
              <a:gd name="connsiteY161" fmla="*/ 582672 h 855773"/>
              <a:gd name="connsiteX162" fmla="*/ 167434 w 855775"/>
              <a:gd name="connsiteY162" fmla="*/ 488166 h 855773"/>
              <a:gd name="connsiteX163" fmla="*/ 186038 w 855775"/>
              <a:gd name="connsiteY163" fmla="*/ 260461 h 855773"/>
              <a:gd name="connsiteX164" fmla="*/ 59717 w 855775"/>
              <a:gd name="connsiteY164" fmla="*/ 260461 h 855773"/>
              <a:gd name="connsiteX165" fmla="*/ 71549 w 855775"/>
              <a:gd name="connsiteY165" fmla="*/ 235235 h 855773"/>
              <a:gd name="connsiteX166" fmla="*/ 100496 w 855775"/>
              <a:gd name="connsiteY166" fmla="*/ 223255 h 855773"/>
              <a:gd name="connsiteX167" fmla="*/ 186073 w 855775"/>
              <a:gd name="connsiteY167" fmla="*/ 223255 h 855773"/>
              <a:gd name="connsiteX168" fmla="*/ 186073 w 855775"/>
              <a:gd name="connsiteY168" fmla="*/ 260461 h 85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55775" h="855773">
                <a:moveTo>
                  <a:pt x="457684" y="684616"/>
                </a:moveTo>
                <a:cubicBezTo>
                  <a:pt x="500100" y="684616"/>
                  <a:pt x="540805" y="701471"/>
                  <a:pt x="570793" y="731497"/>
                </a:cubicBezTo>
                <a:cubicBezTo>
                  <a:pt x="600782" y="761486"/>
                  <a:pt x="617637" y="802191"/>
                  <a:pt x="617637" y="844607"/>
                </a:cubicBezTo>
                <a:cubicBezTo>
                  <a:pt x="617637" y="850783"/>
                  <a:pt x="612651" y="855769"/>
                  <a:pt x="606475" y="855769"/>
                </a:cubicBezTo>
                <a:lnTo>
                  <a:pt x="249287" y="855769"/>
                </a:lnTo>
                <a:cubicBezTo>
                  <a:pt x="243148" y="855769"/>
                  <a:pt x="238125" y="850783"/>
                  <a:pt x="238125" y="844607"/>
                </a:cubicBezTo>
                <a:cubicBezTo>
                  <a:pt x="238125" y="802191"/>
                  <a:pt x="254979" y="761486"/>
                  <a:pt x="284969" y="731497"/>
                </a:cubicBezTo>
                <a:cubicBezTo>
                  <a:pt x="314957" y="701472"/>
                  <a:pt x="355663" y="684653"/>
                  <a:pt x="398078" y="684616"/>
                </a:cubicBezTo>
                <a:close/>
                <a:moveTo>
                  <a:pt x="427881" y="476257"/>
                </a:moveTo>
                <a:cubicBezTo>
                  <a:pt x="479227" y="476257"/>
                  <a:pt x="520898" y="517929"/>
                  <a:pt x="520898" y="569274"/>
                </a:cubicBezTo>
                <a:cubicBezTo>
                  <a:pt x="520898" y="620619"/>
                  <a:pt x="479227" y="662291"/>
                  <a:pt x="427881" y="662291"/>
                </a:cubicBezTo>
                <a:cubicBezTo>
                  <a:pt x="376536" y="662291"/>
                  <a:pt x="334864" y="620619"/>
                  <a:pt x="334864" y="569274"/>
                </a:cubicBezTo>
                <a:cubicBezTo>
                  <a:pt x="334864" y="517929"/>
                  <a:pt x="376536" y="476257"/>
                  <a:pt x="427881" y="476257"/>
                </a:cubicBezTo>
                <a:close/>
                <a:moveTo>
                  <a:pt x="591597" y="59538"/>
                </a:moveTo>
                <a:cubicBezTo>
                  <a:pt x="622404" y="59538"/>
                  <a:pt x="647408" y="84541"/>
                  <a:pt x="647408" y="115349"/>
                </a:cubicBezTo>
                <a:lnTo>
                  <a:pt x="647408" y="473203"/>
                </a:lnTo>
                <a:cubicBezTo>
                  <a:pt x="603094" y="489797"/>
                  <a:pt x="571505" y="532586"/>
                  <a:pt x="571505" y="582664"/>
                </a:cubicBezTo>
                <a:cubicBezTo>
                  <a:pt x="571505" y="624485"/>
                  <a:pt x="593531" y="661246"/>
                  <a:pt x="626609" y="681858"/>
                </a:cubicBezTo>
                <a:cubicBezTo>
                  <a:pt x="608006" y="686360"/>
                  <a:pt x="590332" y="693987"/>
                  <a:pt x="574296" y="704479"/>
                </a:cubicBezTo>
                <a:cubicBezTo>
                  <a:pt x="550409" y="684574"/>
                  <a:pt x="521871" y="671179"/>
                  <a:pt x="491510" y="665449"/>
                </a:cubicBezTo>
                <a:cubicBezTo>
                  <a:pt x="522652" y="644799"/>
                  <a:pt x="543228" y="609415"/>
                  <a:pt x="543228" y="569265"/>
                </a:cubicBezTo>
                <a:cubicBezTo>
                  <a:pt x="543228" y="505604"/>
                  <a:pt x="491547" y="453927"/>
                  <a:pt x="427890" y="453927"/>
                </a:cubicBezTo>
                <a:cubicBezTo>
                  <a:pt x="364232" y="453927"/>
                  <a:pt x="312551" y="505608"/>
                  <a:pt x="312551" y="569265"/>
                </a:cubicBezTo>
                <a:cubicBezTo>
                  <a:pt x="312551" y="609411"/>
                  <a:pt x="333127" y="644796"/>
                  <a:pt x="364269" y="665449"/>
                </a:cubicBezTo>
                <a:cubicBezTo>
                  <a:pt x="333908" y="671179"/>
                  <a:pt x="305371" y="684573"/>
                  <a:pt x="281484" y="704479"/>
                </a:cubicBezTo>
                <a:cubicBezTo>
                  <a:pt x="265447" y="693987"/>
                  <a:pt x="247774" y="686360"/>
                  <a:pt x="229171" y="681858"/>
                </a:cubicBezTo>
                <a:cubicBezTo>
                  <a:pt x="262248" y="661207"/>
                  <a:pt x="284275" y="624485"/>
                  <a:pt x="284275" y="582664"/>
                </a:cubicBezTo>
                <a:cubicBezTo>
                  <a:pt x="284275" y="532584"/>
                  <a:pt x="252686" y="489796"/>
                  <a:pt x="208372" y="473203"/>
                </a:cubicBezTo>
                <a:lnTo>
                  <a:pt x="208372" y="115349"/>
                </a:lnTo>
                <a:cubicBezTo>
                  <a:pt x="208372" y="84541"/>
                  <a:pt x="233375" y="59538"/>
                  <a:pt x="264183" y="59538"/>
                </a:cubicBezTo>
                <a:close/>
                <a:moveTo>
                  <a:pt x="394401" y="398123"/>
                </a:moveTo>
                <a:lnTo>
                  <a:pt x="394401" y="323709"/>
                </a:lnTo>
                <a:cubicBezTo>
                  <a:pt x="394401" y="317533"/>
                  <a:pt x="389415" y="312547"/>
                  <a:pt x="383238" y="312547"/>
                </a:cubicBezTo>
                <a:lnTo>
                  <a:pt x="308824" y="312547"/>
                </a:lnTo>
                <a:cubicBezTo>
                  <a:pt x="302648" y="312547"/>
                  <a:pt x="297662" y="317532"/>
                  <a:pt x="297662" y="323709"/>
                </a:cubicBezTo>
                <a:lnTo>
                  <a:pt x="297662" y="398123"/>
                </a:lnTo>
                <a:cubicBezTo>
                  <a:pt x="297662" y="404300"/>
                  <a:pt x="302648" y="409285"/>
                  <a:pt x="308824" y="409285"/>
                </a:cubicBezTo>
                <a:lnTo>
                  <a:pt x="383238" y="409285"/>
                </a:lnTo>
                <a:cubicBezTo>
                  <a:pt x="389415" y="409285"/>
                  <a:pt x="394401" y="404300"/>
                  <a:pt x="394401" y="398123"/>
                </a:cubicBezTo>
                <a:close/>
                <a:moveTo>
                  <a:pt x="372076" y="386961"/>
                </a:moveTo>
                <a:lnTo>
                  <a:pt x="319986" y="386961"/>
                </a:lnTo>
                <a:lnTo>
                  <a:pt x="319986" y="334870"/>
                </a:lnTo>
                <a:lnTo>
                  <a:pt x="372076" y="334870"/>
                </a:lnTo>
                <a:close/>
                <a:moveTo>
                  <a:pt x="461373" y="234408"/>
                </a:moveTo>
                <a:cubicBezTo>
                  <a:pt x="461373" y="240585"/>
                  <a:pt x="466359" y="245571"/>
                  <a:pt x="472535" y="245571"/>
                </a:cubicBezTo>
                <a:lnTo>
                  <a:pt x="546949" y="245571"/>
                </a:lnTo>
                <a:cubicBezTo>
                  <a:pt x="553126" y="245571"/>
                  <a:pt x="558112" y="240585"/>
                  <a:pt x="558112" y="234408"/>
                </a:cubicBezTo>
                <a:lnTo>
                  <a:pt x="558112" y="159994"/>
                </a:lnTo>
                <a:cubicBezTo>
                  <a:pt x="558112" y="153818"/>
                  <a:pt x="553126" y="148832"/>
                  <a:pt x="546949" y="148832"/>
                </a:cubicBezTo>
                <a:lnTo>
                  <a:pt x="472535" y="148832"/>
                </a:lnTo>
                <a:cubicBezTo>
                  <a:pt x="466359" y="148832"/>
                  <a:pt x="461373" y="153818"/>
                  <a:pt x="461373" y="159994"/>
                </a:cubicBezTo>
                <a:close/>
                <a:moveTo>
                  <a:pt x="483698" y="223246"/>
                </a:moveTo>
                <a:lnTo>
                  <a:pt x="483698" y="171156"/>
                </a:lnTo>
                <a:lnTo>
                  <a:pt x="535788" y="171156"/>
                </a:lnTo>
                <a:lnTo>
                  <a:pt x="535788" y="223246"/>
                </a:lnTo>
                <a:close/>
                <a:moveTo>
                  <a:pt x="394401" y="234408"/>
                </a:moveTo>
                <a:lnTo>
                  <a:pt x="394401" y="159994"/>
                </a:lnTo>
                <a:cubicBezTo>
                  <a:pt x="394401" y="153818"/>
                  <a:pt x="389415" y="148832"/>
                  <a:pt x="383238" y="148832"/>
                </a:cubicBezTo>
                <a:lnTo>
                  <a:pt x="308824" y="148832"/>
                </a:lnTo>
                <a:cubicBezTo>
                  <a:pt x="302648" y="148832"/>
                  <a:pt x="297662" y="153818"/>
                  <a:pt x="297662" y="159994"/>
                </a:cubicBezTo>
                <a:lnTo>
                  <a:pt x="297662" y="234408"/>
                </a:lnTo>
                <a:cubicBezTo>
                  <a:pt x="297662" y="240585"/>
                  <a:pt x="302648" y="245571"/>
                  <a:pt x="308824" y="245571"/>
                </a:cubicBezTo>
                <a:lnTo>
                  <a:pt x="383238" y="245571"/>
                </a:lnTo>
                <a:cubicBezTo>
                  <a:pt x="389415" y="245571"/>
                  <a:pt x="394401" y="240585"/>
                  <a:pt x="394401" y="234408"/>
                </a:cubicBezTo>
                <a:close/>
                <a:moveTo>
                  <a:pt x="372076" y="223246"/>
                </a:moveTo>
                <a:lnTo>
                  <a:pt x="319986" y="223246"/>
                </a:lnTo>
                <a:lnTo>
                  <a:pt x="319986" y="171156"/>
                </a:lnTo>
                <a:lnTo>
                  <a:pt x="372076" y="171156"/>
                </a:lnTo>
                <a:close/>
                <a:moveTo>
                  <a:pt x="461373" y="398115"/>
                </a:moveTo>
                <a:cubicBezTo>
                  <a:pt x="461373" y="404292"/>
                  <a:pt x="466359" y="409278"/>
                  <a:pt x="472535" y="409278"/>
                </a:cubicBezTo>
                <a:lnTo>
                  <a:pt x="546949" y="409278"/>
                </a:lnTo>
                <a:cubicBezTo>
                  <a:pt x="553126" y="409278"/>
                  <a:pt x="558112" y="404292"/>
                  <a:pt x="558112" y="398115"/>
                </a:cubicBezTo>
                <a:lnTo>
                  <a:pt x="558112" y="323701"/>
                </a:lnTo>
                <a:cubicBezTo>
                  <a:pt x="558112" y="317525"/>
                  <a:pt x="553126" y="312539"/>
                  <a:pt x="546949" y="312539"/>
                </a:cubicBezTo>
                <a:lnTo>
                  <a:pt x="472535" y="312539"/>
                </a:lnTo>
                <a:cubicBezTo>
                  <a:pt x="466359" y="312539"/>
                  <a:pt x="461373" y="317525"/>
                  <a:pt x="461373" y="323701"/>
                </a:cubicBezTo>
                <a:close/>
                <a:moveTo>
                  <a:pt x="483698" y="386953"/>
                </a:moveTo>
                <a:lnTo>
                  <a:pt x="483698" y="334863"/>
                </a:lnTo>
                <a:lnTo>
                  <a:pt x="535788" y="334863"/>
                </a:lnTo>
                <a:lnTo>
                  <a:pt x="535788" y="386953"/>
                </a:lnTo>
                <a:close/>
                <a:moveTo>
                  <a:pt x="546949" y="0"/>
                </a:moveTo>
                <a:cubicBezTo>
                  <a:pt x="557814" y="0"/>
                  <a:pt x="568232" y="4316"/>
                  <a:pt x="575897" y="11981"/>
                </a:cubicBezTo>
                <a:cubicBezTo>
                  <a:pt x="582706" y="18789"/>
                  <a:pt x="586835" y="27719"/>
                  <a:pt x="587729" y="37207"/>
                </a:cubicBezTo>
                <a:lnTo>
                  <a:pt x="268079" y="37207"/>
                </a:lnTo>
                <a:cubicBezTo>
                  <a:pt x="268935" y="27719"/>
                  <a:pt x="273102" y="18789"/>
                  <a:pt x="279911" y="11981"/>
                </a:cubicBezTo>
                <a:cubicBezTo>
                  <a:pt x="287576" y="4316"/>
                  <a:pt x="297993" y="0"/>
                  <a:pt x="308859" y="0"/>
                </a:cubicBezTo>
                <a:lnTo>
                  <a:pt x="546984" y="0"/>
                </a:lnTo>
                <a:close/>
                <a:moveTo>
                  <a:pt x="844606" y="855764"/>
                </a:moveTo>
                <a:lnTo>
                  <a:pt x="639971" y="855764"/>
                </a:lnTo>
                <a:lnTo>
                  <a:pt x="639971" y="844565"/>
                </a:lnTo>
                <a:cubicBezTo>
                  <a:pt x="639971" y="798390"/>
                  <a:pt x="622446" y="754003"/>
                  <a:pt x="591081" y="720330"/>
                </a:cubicBezTo>
                <a:cubicBezTo>
                  <a:pt x="613517" y="706786"/>
                  <a:pt x="639375" y="699494"/>
                  <a:pt x="665979" y="699494"/>
                </a:cubicBezTo>
                <a:lnTo>
                  <a:pt x="710701" y="699494"/>
                </a:lnTo>
                <a:cubicBezTo>
                  <a:pt x="749174" y="699494"/>
                  <a:pt x="786083" y="714786"/>
                  <a:pt x="813286" y="741984"/>
                </a:cubicBezTo>
                <a:cubicBezTo>
                  <a:pt x="840521" y="769220"/>
                  <a:pt x="855776" y="806092"/>
                  <a:pt x="855776" y="844597"/>
                </a:cubicBezTo>
                <a:cubicBezTo>
                  <a:pt x="855776" y="850773"/>
                  <a:pt x="850790" y="855759"/>
                  <a:pt x="844613" y="855759"/>
                </a:cubicBezTo>
                <a:close/>
                <a:moveTo>
                  <a:pt x="669736" y="467325"/>
                </a:moveTo>
                <a:lnTo>
                  <a:pt x="669736" y="282778"/>
                </a:lnTo>
                <a:lnTo>
                  <a:pt x="799962" y="282778"/>
                </a:lnTo>
                <a:cubicBezTo>
                  <a:pt x="830807" y="282778"/>
                  <a:pt x="855773" y="307781"/>
                  <a:pt x="855773" y="338589"/>
                </a:cubicBezTo>
                <a:lnTo>
                  <a:pt x="855773" y="761042"/>
                </a:lnTo>
                <a:cubicBezTo>
                  <a:pt x="848517" y="748429"/>
                  <a:pt x="839551" y="736671"/>
                  <a:pt x="829058" y="726217"/>
                </a:cubicBezTo>
                <a:cubicBezTo>
                  <a:pt x="807106" y="704264"/>
                  <a:pt x="779721" y="689047"/>
                  <a:pt x="750030" y="681866"/>
                </a:cubicBezTo>
                <a:cubicBezTo>
                  <a:pt x="783107" y="661216"/>
                  <a:pt x="805171" y="624493"/>
                  <a:pt x="805171" y="582673"/>
                </a:cubicBezTo>
                <a:cubicBezTo>
                  <a:pt x="805171" y="518193"/>
                  <a:pt x="752821" y="465839"/>
                  <a:pt x="688337" y="465839"/>
                </a:cubicBezTo>
                <a:cubicBezTo>
                  <a:pt x="682012" y="465839"/>
                  <a:pt x="675799" y="466360"/>
                  <a:pt x="669734" y="467327"/>
                </a:cubicBezTo>
                <a:close/>
                <a:moveTo>
                  <a:pt x="699502" y="427886"/>
                </a:moveTo>
                <a:cubicBezTo>
                  <a:pt x="699502" y="434062"/>
                  <a:pt x="704487" y="439048"/>
                  <a:pt x="710664" y="439048"/>
                </a:cubicBezTo>
                <a:lnTo>
                  <a:pt x="770195" y="439048"/>
                </a:lnTo>
                <a:cubicBezTo>
                  <a:pt x="776372" y="439048"/>
                  <a:pt x="781358" y="434062"/>
                  <a:pt x="781358" y="427886"/>
                </a:cubicBezTo>
                <a:lnTo>
                  <a:pt x="781358" y="368355"/>
                </a:lnTo>
                <a:cubicBezTo>
                  <a:pt x="781358" y="362178"/>
                  <a:pt x="776372" y="357192"/>
                  <a:pt x="770195" y="357192"/>
                </a:cubicBezTo>
                <a:lnTo>
                  <a:pt x="710664" y="357192"/>
                </a:lnTo>
                <a:cubicBezTo>
                  <a:pt x="704525" y="357192"/>
                  <a:pt x="699502" y="362178"/>
                  <a:pt x="699502" y="368355"/>
                </a:cubicBezTo>
                <a:close/>
                <a:moveTo>
                  <a:pt x="721826" y="416724"/>
                </a:moveTo>
                <a:lnTo>
                  <a:pt x="721826" y="379517"/>
                </a:lnTo>
                <a:lnTo>
                  <a:pt x="759033" y="379517"/>
                </a:lnTo>
                <a:lnTo>
                  <a:pt x="759033" y="416724"/>
                </a:lnTo>
                <a:close/>
                <a:moveTo>
                  <a:pt x="688340" y="488161"/>
                </a:moveTo>
                <a:cubicBezTo>
                  <a:pt x="740505" y="488161"/>
                  <a:pt x="782846" y="530503"/>
                  <a:pt x="782846" y="582667"/>
                </a:cubicBezTo>
                <a:cubicBezTo>
                  <a:pt x="782846" y="634832"/>
                  <a:pt x="740505" y="677173"/>
                  <a:pt x="688340" y="677173"/>
                </a:cubicBezTo>
                <a:cubicBezTo>
                  <a:pt x="636176" y="677173"/>
                  <a:pt x="593834" y="634832"/>
                  <a:pt x="593834" y="582667"/>
                </a:cubicBezTo>
                <a:cubicBezTo>
                  <a:pt x="593834" y="530503"/>
                  <a:pt x="636176" y="488161"/>
                  <a:pt x="688340" y="488161"/>
                </a:cubicBezTo>
                <a:close/>
                <a:moveTo>
                  <a:pt x="669737" y="260456"/>
                </a:moveTo>
                <a:lnTo>
                  <a:pt x="669737" y="223250"/>
                </a:lnTo>
                <a:lnTo>
                  <a:pt x="755313" y="223250"/>
                </a:lnTo>
                <a:cubicBezTo>
                  <a:pt x="766178" y="223250"/>
                  <a:pt x="776559" y="227566"/>
                  <a:pt x="784261" y="235230"/>
                </a:cubicBezTo>
                <a:cubicBezTo>
                  <a:pt x="791033" y="242039"/>
                  <a:pt x="795199" y="250969"/>
                  <a:pt x="796093" y="260456"/>
                </a:cubicBezTo>
                <a:close/>
                <a:moveTo>
                  <a:pt x="11169" y="855769"/>
                </a:moveTo>
                <a:cubicBezTo>
                  <a:pt x="4993" y="855769"/>
                  <a:pt x="7" y="850783"/>
                  <a:pt x="7" y="844607"/>
                </a:cubicBezTo>
                <a:cubicBezTo>
                  <a:pt x="7" y="806134"/>
                  <a:pt x="15262" y="769225"/>
                  <a:pt x="42497" y="741994"/>
                </a:cubicBezTo>
                <a:cubicBezTo>
                  <a:pt x="69695" y="714795"/>
                  <a:pt x="106605" y="699504"/>
                  <a:pt x="145081" y="699504"/>
                </a:cubicBezTo>
                <a:lnTo>
                  <a:pt x="189767" y="699504"/>
                </a:lnTo>
                <a:cubicBezTo>
                  <a:pt x="216407" y="699504"/>
                  <a:pt x="242266" y="706833"/>
                  <a:pt x="264702" y="720340"/>
                </a:cubicBezTo>
                <a:cubicBezTo>
                  <a:pt x="233336" y="754012"/>
                  <a:pt x="215812" y="798400"/>
                  <a:pt x="215812" y="844574"/>
                </a:cubicBezTo>
                <a:lnTo>
                  <a:pt x="215812" y="855774"/>
                </a:lnTo>
                <a:close/>
                <a:moveTo>
                  <a:pt x="186039" y="467330"/>
                </a:moveTo>
                <a:cubicBezTo>
                  <a:pt x="179974" y="466363"/>
                  <a:pt x="173760" y="465842"/>
                  <a:pt x="167435" y="465842"/>
                </a:cubicBezTo>
                <a:cubicBezTo>
                  <a:pt x="102956" y="465842"/>
                  <a:pt x="50602" y="518192"/>
                  <a:pt x="50602" y="582675"/>
                </a:cubicBezTo>
                <a:cubicBezTo>
                  <a:pt x="50602" y="624496"/>
                  <a:pt x="72628" y="661256"/>
                  <a:pt x="105743" y="681869"/>
                </a:cubicBezTo>
                <a:cubicBezTo>
                  <a:pt x="76051" y="689050"/>
                  <a:pt x="48667" y="704268"/>
                  <a:pt x="26715" y="726219"/>
                </a:cubicBezTo>
                <a:cubicBezTo>
                  <a:pt x="16222" y="736712"/>
                  <a:pt x="7292" y="748431"/>
                  <a:pt x="0" y="761044"/>
                </a:cubicBezTo>
                <a:lnTo>
                  <a:pt x="0" y="338591"/>
                </a:lnTo>
                <a:cubicBezTo>
                  <a:pt x="0" y="307784"/>
                  <a:pt x="24966" y="282781"/>
                  <a:pt x="55811" y="282781"/>
                </a:cubicBezTo>
                <a:lnTo>
                  <a:pt x="186037" y="282781"/>
                </a:lnTo>
                <a:close/>
                <a:moveTo>
                  <a:pt x="156273" y="427891"/>
                </a:moveTo>
                <a:lnTo>
                  <a:pt x="156273" y="368359"/>
                </a:lnTo>
                <a:cubicBezTo>
                  <a:pt x="156273" y="362183"/>
                  <a:pt x="151287" y="357197"/>
                  <a:pt x="145111" y="357197"/>
                </a:cubicBezTo>
                <a:lnTo>
                  <a:pt x="85579" y="357197"/>
                </a:lnTo>
                <a:cubicBezTo>
                  <a:pt x="79403" y="357197"/>
                  <a:pt x="74417" y="362183"/>
                  <a:pt x="74417" y="368359"/>
                </a:cubicBezTo>
                <a:lnTo>
                  <a:pt x="74417" y="427891"/>
                </a:lnTo>
                <a:cubicBezTo>
                  <a:pt x="74417" y="434067"/>
                  <a:pt x="79403" y="439053"/>
                  <a:pt x="85579" y="439053"/>
                </a:cubicBezTo>
                <a:lnTo>
                  <a:pt x="145111" y="439053"/>
                </a:lnTo>
                <a:cubicBezTo>
                  <a:pt x="151287" y="439053"/>
                  <a:pt x="156273" y="434067"/>
                  <a:pt x="156273" y="427891"/>
                </a:cubicBezTo>
                <a:close/>
                <a:moveTo>
                  <a:pt x="133948" y="416728"/>
                </a:moveTo>
                <a:lnTo>
                  <a:pt x="96742" y="416728"/>
                </a:lnTo>
                <a:lnTo>
                  <a:pt x="96742" y="379522"/>
                </a:lnTo>
                <a:lnTo>
                  <a:pt x="133948" y="379522"/>
                </a:lnTo>
                <a:close/>
                <a:moveTo>
                  <a:pt x="167434" y="488166"/>
                </a:moveTo>
                <a:cubicBezTo>
                  <a:pt x="219599" y="488166"/>
                  <a:pt x="261940" y="530507"/>
                  <a:pt x="261940" y="582672"/>
                </a:cubicBezTo>
                <a:cubicBezTo>
                  <a:pt x="261940" y="634837"/>
                  <a:pt x="219599" y="677178"/>
                  <a:pt x="167434" y="677178"/>
                </a:cubicBezTo>
                <a:cubicBezTo>
                  <a:pt x="115270" y="677178"/>
                  <a:pt x="72928" y="634837"/>
                  <a:pt x="72928" y="582672"/>
                </a:cubicBezTo>
                <a:cubicBezTo>
                  <a:pt x="72928" y="530507"/>
                  <a:pt x="115270" y="488166"/>
                  <a:pt x="167434" y="488166"/>
                </a:cubicBezTo>
                <a:close/>
                <a:moveTo>
                  <a:pt x="186038" y="260461"/>
                </a:moveTo>
                <a:lnTo>
                  <a:pt x="59717" y="260461"/>
                </a:lnTo>
                <a:cubicBezTo>
                  <a:pt x="60573" y="250973"/>
                  <a:pt x="64740" y="242044"/>
                  <a:pt x="71549" y="235235"/>
                </a:cubicBezTo>
                <a:cubicBezTo>
                  <a:pt x="79214" y="227570"/>
                  <a:pt x="89631" y="223255"/>
                  <a:pt x="100496" y="223255"/>
                </a:cubicBezTo>
                <a:lnTo>
                  <a:pt x="186073" y="223255"/>
                </a:lnTo>
                <a:lnTo>
                  <a:pt x="186073" y="260461"/>
                </a:lnTo>
                <a:close/>
              </a:path>
            </a:pathLst>
          </a:custGeom>
          <a:solidFill>
            <a:srgbClr val="4E8B90"/>
          </a:solidFill>
          <a:ln w="9525" cap="flat">
            <a:noFill/>
            <a:prstDash val="solid"/>
            <a:miter/>
          </a:ln>
        </p:spPr>
        <p:txBody>
          <a:bodyPr rtlCol="0" anchor="ctr"/>
          <a:lstStyle/>
          <a:p>
            <a:endParaRPr lang="en-US"/>
          </a:p>
        </p:txBody>
      </p:sp>
      <p:grpSp>
        <p:nvGrpSpPr>
          <p:cNvPr id="37" name="Group 36">
            <a:extLst>
              <a:ext uri="{FF2B5EF4-FFF2-40B4-BE49-F238E27FC236}">
                <a16:creationId xmlns:a16="http://schemas.microsoft.com/office/drawing/2014/main" id="{4054E390-2291-9745-E78B-7CCD0017952C}"/>
              </a:ext>
            </a:extLst>
          </p:cNvPr>
          <p:cNvGrpSpPr/>
          <p:nvPr/>
        </p:nvGrpSpPr>
        <p:grpSpPr>
          <a:xfrm>
            <a:off x="901697" y="4492979"/>
            <a:ext cx="320327" cy="323921"/>
            <a:chOff x="5179618" y="5901478"/>
            <a:chExt cx="304528" cy="307945"/>
          </a:xfrm>
          <a:solidFill>
            <a:srgbClr val="4E8B90"/>
          </a:solidFill>
        </p:grpSpPr>
        <p:sp>
          <p:nvSpPr>
            <p:cNvPr id="33" name="Freeform: Shape 32">
              <a:extLst>
                <a:ext uri="{FF2B5EF4-FFF2-40B4-BE49-F238E27FC236}">
                  <a16:creationId xmlns:a16="http://schemas.microsoft.com/office/drawing/2014/main" id="{FC658152-3F5F-EC02-DBF0-F73DA3ACD9D8}"/>
                </a:ext>
              </a:extLst>
            </p:cNvPr>
            <p:cNvSpPr/>
            <p:nvPr/>
          </p:nvSpPr>
          <p:spPr>
            <a:xfrm>
              <a:off x="5179618" y="6093881"/>
              <a:ext cx="304528" cy="115542"/>
            </a:xfrm>
            <a:custGeom>
              <a:avLst/>
              <a:gdLst>
                <a:gd name="connsiteX0" fmla="*/ 255518 w 304528"/>
                <a:gd name="connsiteY0" fmla="*/ 49571 h 115542"/>
                <a:gd name="connsiteX1" fmla="*/ 274358 w 304528"/>
                <a:gd name="connsiteY1" fmla="*/ 24739 h 115542"/>
                <a:gd name="connsiteX2" fmla="*/ 223847 w 304528"/>
                <a:gd name="connsiteY2" fmla="*/ 36722 h 115542"/>
                <a:gd name="connsiteX3" fmla="*/ 145085 w 304528"/>
                <a:gd name="connsiteY3" fmla="*/ 66192 h 115542"/>
                <a:gd name="connsiteX4" fmla="*/ 207578 w 304528"/>
                <a:gd name="connsiteY4" fmla="*/ 57277 h 115542"/>
                <a:gd name="connsiteX5" fmla="*/ 177698 w 304528"/>
                <a:gd name="connsiteY5" fmla="*/ 31378 h 115542"/>
                <a:gd name="connsiteX6" fmla="*/ 112805 w 304528"/>
                <a:gd name="connsiteY6" fmla="*/ 612 h 115542"/>
                <a:gd name="connsiteX7" fmla="*/ 0 w 304528"/>
                <a:gd name="connsiteY7" fmla="*/ 52590 h 115542"/>
                <a:gd name="connsiteX8" fmla="*/ 40643 w 304528"/>
                <a:gd name="connsiteY8" fmla="*/ 93243 h 115542"/>
                <a:gd name="connsiteX9" fmla="*/ 74895 w 304528"/>
                <a:gd name="connsiteY9" fmla="*/ 93243 h 115542"/>
                <a:gd name="connsiteX10" fmla="*/ 164611 w 304528"/>
                <a:gd name="connsiteY10" fmla="*/ 115179 h 115542"/>
                <a:gd name="connsiteX11" fmla="*/ 299190 w 304528"/>
                <a:gd name="connsiteY11" fmla="*/ 52152 h 115542"/>
                <a:gd name="connsiteX12" fmla="*/ 255518 w 304528"/>
                <a:gd name="connsiteY12" fmla="*/ 49571 h 115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528" h="115542">
                  <a:moveTo>
                    <a:pt x="255518" y="49571"/>
                  </a:moveTo>
                  <a:cubicBezTo>
                    <a:pt x="255518" y="49571"/>
                    <a:pt x="278635" y="34150"/>
                    <a:pt x="274358" y="24739"/>
                  </a:cubicBezTo>
                  <a:cubicBezTo>
                    <a:pt x="270072" y="15328"/>
                    <a:pt x="247812" y="23025"/>
                    <a:pt x="223847" y="36722"/>
                  </a:cubicBezTo>
                  <a:cubicBezTo>
                    <a:pt x="223847" y="36722"/>
                    <a:pt x="240116" y="90500"/>
                    <a:pt x="145085" y="66192"/>
                  </a:cubicBezTo>
                  <a:cubicBezTo>
                    <a:pt x="145085" y="66192"/>
                    <a:pt x="199015" y="64982"/>
                    <a:pt x="207578" y="57277"/>
                  </a:cubicBezTo>
                  <a:cubicBezTo>
                    <a:pt x="216132" y="49571"/>
                    <a:pt x="215113" y="31711"/>
                    <a:pt x="177698" y="31378"/>
                  </a:cubicBezTo>
                  <a:cubicBezTo>
                    <a:pt x="150285" y="31140"/>
                    <a:pt x="137427" y="5032"/>
                    <a:pt x="112805" y="612"/>
                  </a:cubicBezTo>
                  <a:cubicBezTo>
                    <a:pt x="90688" y="-3369"/>
                    <a:pt x="54350" y="11852"/>
                    <a:pt x="0" y="52590"/>
                  </a:cubicBezTo>
                  <a:lnTo>
                    <a:pt x="40643" y="93243"/>
                  </a:lnTo>
                  <a:cubicBezTo>
                    <a:pt x="40643" y="93243"/>
                    <a:pt x="68047" y="93243"/>
                    <a:pt x="74895" y="93243"/>
                  </a:cubicBezTo>
                  <a:cubicBezTo>
                    <a:pt x="81744" y="93243"/>
                    <a:pt x="123349" y="107178"/>
                    <a:pt x="164611" y="115179"/>
                  </a:cubicBezTo>
                  <a:cubicBezTo>
                    <a:pt x="192148" y="120542"/>
                    <a:pt x="282064" y="64982"/>
                    <a:pt x="299190" y="52152"/>
                  </a:cubicBezTo>
                  <a:cubicBezTo>
                    <a:pt x="316297" y="39303"/>
                    <a:pt x="289760" y="26454"/>
                    <a:pt x="255518" y="49571"/>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E796E55-8E29-6628-353E-3D303AC6D02C}"/>
                </a:ext>
              </a:extLst>
            </p:cNvPr>
            <p:cNvSpPr/>
            <p:nvPr/>
          </p:nvSpPr>
          <p:spPr>
            <a:xfrm>
              <a:off x="5262410" y="5901478"/>
              <a:ext cx="202682" cy="181527"/>
            </a:xfrm>
            <a:custGeom>
              <a:avLst/>
              <a:gdLst>
                <a:gd name="connsiteX0" fmla="*/ 62084 w 202682"/>
                <a:gd name="connsiteY0" fmla="*/ 158925 h 181527"/>
                <a:gd name="connsiteX1" fmla="*/ 119129 w 202682"/>
                <a:gd name="connsiteY1" fmla="*/ 181527 h 181527"/>
                <a:gd name="connsiteX2" fmla="*/ 202682 w 202682"/>
                <a:gd name="connsiteY2" fmla="*/ 97984 h 181527"/>
                <a:gd name="connsiteX3" fmla="*/ 127025 w 202682"/>
                <a:gd name="connsiteY3" fmla="*/ 14830 h 181527"/>
                <a:gd name="connsiteX4" fmla="*/ 80582 w 202682"/>
                <a:gd name="connsiteY4" fmla="*/ 0 h 181527"/>
                <a:gd name="connsiteX5" fmla="*/ 0 w 202682"/>
                <a:gd name="connsiteY5" fmla="*/ 80572 h 181527"/>
                <a:gd name="connsiteX6" fmla="*/ 62084 w 202682"/>
                <a:gd name="connsiteY6" fmla="*/ 158925 h 181527"/>
                <a:gd name="connsiteX7" fmla="*/ 145590 w 202682"/>
                <a:gd name="connsiteY7" fmla="*/ 60550 h 181527"/>
                <a:gd name="connsiteX8" fmla="*/ 134407 w 202682"/>
                <a:gd name="connsiteY8" fmla="*/ 69647 h 181527"/>
                <a:gd name="connsiteX9" fmla="*/ 127978 w 202682"/>
                <a:gd name="connsiteY9" fmla="*/ 64646 h 181527"/>
                <a:gd name="connsiteX10" fmla="*/ 119644 w 202682"/>
                <a:gd name="connsiteY10" fmla="*/ 62751 h 181527"/>
                <a:gd name="connsiteX11" fmla="*/ 110842 w 202682"/>
                <a:gd name="connsiteY11" fmla="*/ 65599 h 181527"/>
                <a:gd name="connsiteX12" fmla="*/ 107747 w 202682"/>
                <a:gd name="connsiteY12" fmla="*/ 73095 h 181527"/>
                <a:gd name="connsiteX13" fmla="*/ 111957 w 202682"/>
                <a:gd name="connsiteY13" fmla="*/ 82344 h 181527"/>
                <a:gd name="connsiteX14" fmla="*/ 118215 w 202682"/>
                <a:gd name="connsiteY14" fmla="*/ 86697 h 181527"/>
                <a:gd name="connsiteX15" fmla="*/ 124958 w 202682"/>
                <a:gd name="connsiteY15" fmla="*/ 90507 h 181527"/>
                <a:gd name="connsiteX16" fmla="*/ 134083 w 202682"/>
                <a:gd name="connsiteY16" fmla="*/ 96222 h 181527"/>
                <a:gd name="connsiteX17" fmla="*/ 141303 w 202682"/>
                <a:gd name="connsiteY17" fmla="*/ 102470 h 181527"/>
                <a:gd name="connsiteX18" fmla="*/ 146028 w 202682"/>
                <a:gd name="connsiteY18" fmla="*/ 110004 h 181527"/>
                <a:gd name="connsiteX19" fmla="*/ 147733 w 202682"/>
                <a:gd name="connsiteY19" fmla="*/ 119605 h 181527"/>
                <a:gd name="connsiteX20" fmla="*/ 141618 w 202682"/>
                <a:gd name="connsiteY20" fmla="*/ 135846 h 181527"/>
                <a:gd name="connsiteX21" fmla="*/ 123682 w 202682"/>
                <a:gd name="connsiteY21" fmla="*/ 143513 h 181527"/>
                <a:gd name="connsiteX22" fmla="*/ 123682 w 202682"/>
                <a:gd name="connsiteY22" fmla="*/ 157210 h 181527"/>
                <a:gd name="connsiteX23" fmla="*/ 114881 w 202682"/>
                <a:gd name="connsiteY23" fmla="*/ 157210 h 181527"/>
                <a:gd name="connsiteX24" fmla="*/ 114881 w 202682"/>
                <a:gd name="connsiteY24" fmla="*/ 143389 h 181527"/>
                <a:gd name="connsiteX25" fmla="*/ 101070 w 202682"/>
                <a:gd name="connsiteY25" fmla="*/ 139075 h 181527"/>
                <a:gd name="connsiteX26" fmla="*/ 90516 w 202682"/>
                <a:gd name="connsiteY26" fmla="*/ 130521 h 181527"/>
                <a:gd name="connsiteX27" fmla="*/ 101860 w 202682"/>
                <a:gd name="connsiteY27" fmla="*/ 121815 h 181527"/>
                <a:gd name="connsiteX28" fmla="*/ 105718 w 202682"/>
                <a:gd name="connsiteY28" fmla="*/ 125406 h 181527"/>
                <a:gd name="connsiteX29" fmla="*/ 109690 w 202682"/>
                <a:gd name="connsiteY29" fmla="*/ 128416 h 181527"/>
                <a:gd name="connsiteX30" fmla="*/ 114319 w 202682"/>
                <a:gd name="connsiteY30" fmla="*/ 130445 h 181527"/>
                <a:gd name="connsiteX31" fmla="*/ 120120 w 202682"/>
                <a:gd name="connsiteY31" fmla="*/ 131169 h 181527"/>
                <a:gd name="connsiteX32" fmla="*/ 128607 w 202682"/>
                <a:gd name="connsiteY32" fmla="*/ 128064 h 181527"/>
                <a:gd name="connsiteX33" fmla="*/ 131455 w 202682"/>
                <a:gd name="connsiteY33" fmla="*/ 120415 h 181527"/>
                <a:gd name="connsiteX34" fmla="*/ 128521 w 202682"/>
                <a:gd name="connsiteY34" fmla="*/ 112271 h 181527"/>
                <a:gd name="connsiteX35" fmla="*/ 121215 w 202682"/>
                <a:gd name="connsiteY35" fmla="*/ 105947 h 181527"/>
                <a:gd name="connsiteX36" fmla="*/ 111728 w 202682"/>
                <a:gd name="connsiteY36" fmla="*/ 100165 h 181527"/>
                <a:gd name="connsiteX37" fmla="*/ 102213 w 202682"/>
                <a:gd name="connsiteY37" fmla="*/ 93726 h 181527"/>
                <a:gd name="connsiteX38" fmla="*/ 94869 w 202682"/>
                <a:gd name="connsiteY38" fmla="*/ 85411 h 181527"/>
                <a:gd name="connsiteX39" fmla="*/ 91935 w 202682"/>
                <a:gd name="connsiteY39" fmla="*/ 74066 h 181527"/>
                <a:gd name="connsiteX40" fmla="*/ 93478 w 202682"/>
                <a:gd name="connsiteY40" fmla="*/ 65618 h 181527"/>
                <a:gd name="connsiteX41" fmla="*/ 97965 w 202682"/>
                <a:gd name="connsiteY41" fmla="*/ 58550 h 181527"/>
                <a:gd name="connsiteX42" fmla="*/ 105232 w 202682"/>
                <a:gd name="connsiteY42" fmla="*/ 53302 h 181527"/>
                <a:gd name="connsiteX43" fmla="*/ 114872 w 202682"/>
                <a:gd name="connsiteY43" fmla="*/ 50549 h 181527"/>
                <a:gd name="connsiteX44" fmla="*/ 114872 w 202682"/>
                <a:gd name="connsiteY44" fmla="*/ 38767 h 181527"/>
                <a:gd name="connsiteX45" fmla="*/ 123673 w 202682"/>
                <a:gd name="connsiteY45" fmla="*/ 38767 h 181527"/>
                <a:gd name="connsiteX46" fmla="*/ 123673 w 202682"/>
                <a:gd name="connsiteY46" fmla="*/ 50521 h 181527"/>
                <a:gd name="connsiteX47" fmla="*/ 135855 w 202682"/>
                <a:gd name="connsiteY47" fmla="*/ 53778 h 181527"/>
                <a:gd name="connsiteX48" fmla="*/ 145590 w 202682"/>
                <a:gd name="connsiteY48" fmla="*/ 60550 h 181527"/>
                <a:gd name="connsiteX49" fmla="*/ 80582 w 202682"/>
                <a:gd name="connsiteY49" fmla="*/ 14288 h 181527"/>
                <a:gd name="connsiteX50" fmla="*/ 99155 w 202682"/>
                <a:gd name="connsiteY50" fmla="*/ 16926 h 181527"/>
                <a:gd name="connsiteX51" fmla="*/ 35566 w 202682"/>
                <a:gd name="connsiteY51" fmla="*/ 97984 h 181527"/>
                <a:gd name="connsiteX52" fmla="*/ 44968 w 202682"/>
                <a:gd name="connsiteY52" fmla="*/ 136398 h 181527"/>
                <a:gd name="connsiteX53" fmla="*/ 14278 w 202682"/>
                <a:gd name="connsiteY53" fmla="*/ 80572 h 181527"/>
                <a:gd name="connsiteX54" fmla="*/ 80582 w 202682"/>
                <a:gd name="connsiteY54" fmla="*/ 14288 h 18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2682" h="181527">
                  <a:moveTo>
                    <a:pt x="62084" y="158925"/>
                  </a:moveTo>
                  <a:cubicBezTo>
                    <a:pt x="77019" y="172917"/>
                    <a:pt x="97041" y="181527"/>
                    <a:pt x="119129" y="181527"/>
                  </a:cubicBezTo>
                  <a:cubicBezTo>
                    <a:pt x="165278" y="181527"/>
                    <a:pt x="202682" y="144132"/>
                    <a:pt x="202682" y="97984"/>
                  </a:cubicBezTo>
                  <a:cubicBezTo>
                    <a:pt x="202682" y="54493"/>
                    <a:pt x="169469" y="18802"/>
                    <a:pt x="127025" y="14830"/>
                  </a:cubicBezTo>
                  <a:cubicBezTo>
                    <a:pt x="113500" y="5248"/>
                    <a:pt x="97393" y="0"/>
                    <a:pt x="80582" y="0"/>
                  </a:cubicBezTo>
                  <a:cubicBezTo>
                    <a:pt x="36147" y="0"/>
                    <a:pt x="0" y="36147"/>
                    <a:pt x="0" y="80572"/>
                  </a:cubicBezTo>
                  <a:cubicBezTo>
                    <a:pt x="0" y="118634"/>
                    <a:pt x="26556" y="150543"/>
                    <a:pt x="62084" y="158925"/>
                  </a:cubicBezTo>
                  <a:close/>
                  <a:moveTo>
                    <a:pt x="145590" y="60550"/>
                  </a:moveTo>
                  <a:lnTo>
                    <a:pt x="134407" y="69647"/>
                  </a:lnTo>
                  <a:cubicBezTo>
                    <a:pt x="132455" y="67561"/>
                    <a:pt x="130302" y="65903"/>
                    <a:pt x="127978" y="64646"/>
                  </a:cubicBezTo>
                  <a:cubicBezTo>
                    <a:pt x="125654" y="63389"/>
                    <a:pt x="122873" y="62751"/>
                    <a:pt x="119644" y="62751"/>
                  </a:cubicBezTo>
                  <a:cubicBezTo>
                    <a:pt x="115834" y="62751"/>
                    <a:pt x="112900" y="63703"/>
                    <a:pt x="110842" y="65599"/>
                  </a:cubicBezTo>
                  <a:cubicBezTo>
                    <a:pt x="108776" y="67513"/>
                    <a:pt x="107747" y="70009"/>
                    <a:pt x="107747" y="73095"/>
                  </a:cubicBezTo>
                  <a:cubicBezTo>
                    <a:pt x="107747" y="76610"/>
                    <a:pt x="109147" y="79696"/>
                    <a:pt x="111957" y="82344"/>
                  </a:cubicBezTo>
                  <a:cubicBezTo>
                    <a:pt x="113786" y="83982"/>
                    <a:pt x="115891" y="85430"/>
                    <a:pt x="118215" y="86697"/>
                  </a:cubicBezTo>
                  <a:cubicBezTo>
                    <a:pt x="120539" y="87963"/>
                    <a:pt x="122777" y="89230"/>
                    <a:pt x="124958" y="90507"/>
                  </a:cubicBezTo>
                  <a:cubicBezTo>
                    <a:pt x="128245" y="92421"/>
                    <a:pt x="131274" y="94317"/>
                    <a:pt x="134083" y="96222"/>
                  </a:cubicBezTo>
                  <a:cubicBezTo>
                    <a:pt x="136884" y="98136"/>
                    <a:pt x="139294" y="100203"/>
                    <a:pt x="141303" y="102470"/>
                  </a:cubicBezTo>
                  <a:cubicBezTo>
                    <a:pt x="143323" y="104718"/>
                    <a:pt x="144894" y="107232"/>
                    <a:pt x="146028" y="110004"/>
                  </a:cubicBezTo>
                  <a:cubicBezTo>
                    <a:pt x="147171" y="112776"/>
                    <a:pt x="147733" y="115976"/>
                    <a:pt x="147733" y="119605"/>
                  </a:cubicBezTo>
                  <a:cubicBezTo>
                    <a:pt x="147733" y="126121"/>
                    <a:pt x="145694" y="131531"/>
                    <a:pt x="141618" y="135846"/>
                  </a:cubicBezTo>
                  <a:cubicBezTo>
                    <a:pt x="137541" y="140160"/>
                    <a:pt x="131559" y="142732"/>
                    <a:pt x="123682" y="143513"/>
                  </a:cubicBezTo>
                  <a:lnTo>
                    <a:pt x="123682" y="157210"/>
                  </a:lnTo>
                  <a:lnTo>
                    <a:pt x="114881" y="157210"/>
                  </a:lnTo>
                  <a:lnTo>
                    <a:pt x="114881" y="143389"/>
                  </a:lnTo>
                  <a:cubicBezTo>
                    <a:pt x="109376" y="142780"/>
                    <a:pt x="104775" y="141322"/>
                    <a:pt x="101070" y="139075"/>
                  </a:cubicBezTo>
                  <a:cubicBezTo>
                    <a:pt x="97365" y="136827"/>
                    <a:pt x="93859" y="133960"/>
                    <a:pt x="90516" y="130521"/>
                  </a:cubicBezTo>
                  <a:lnTo>
                    <a:pt x="101860" y="121815"/>
                  </a:lnTo>
                  <a:cubicBezTo>
                    <a:pt x="103184" y="123063"/>
                    <a:pt x="104461" y="124254"/>
                    <a:pt x="105718" y="125406"/>
                  </a:cubicBezTo>
                  <a:cubicBezTo>
                    <a:pt x="106956" y="126540"/>
                    <a:pt x="108280" y="127568"/>
                    <a:pt x="109690" y="128416"/>
                  </a:cubicBezTo>
                  <a:cubicBezTo>
                    <a:pt x="111090" y="129273"/>
                    <a:pt x="112643" y="129959"/>
                    <a:pt x="114319" y="130445"/>
                  </a:cubicBezTo>
                  <a:cubicBezTo>
                    <a:pt x="116014" y="130931"/>
                    <a:pt x="117948" y="131169"/>
                    <a:pt x="120120" y="131169"/>
                  </a:cubicBezTo>
                  <a:cubicBezTo>
                    <a:pt x="123873" y="131169"/>
                    <a:pt x="126702" y="130131"/>
                    <a:pt x="128607" y="128064"/>
                  </a:cubicBezTo>
                  <a:cubicBezTo>
                    <a:pt x="130512" y="125978"/>
                    <a:pt x="131455" y="123434"/>
                    <a:pt x="131455" y="120415"/>
                  </a:cubicBezTo>
                  <a:cubicBezTo>
                    <a:pt x="131455" y="117272"/>
                    <a:pt x="130473" y="114557"/>
                    <a:pt x="128521" y="112271"/>
                  </a:cubicBezTo>
                  <a:cubicBezTo>
                    <a:pt x="126559" y="110004"/>
                    <a:pt x="124130" y="107880"/>
                    <a:pt x="121215" y="105947"/>
                  </a:cubicBezTo>
                  <a:cubicBezTo>
                    <a:pt x="118301" y="103994"/>
                    <a:pt x="115148" y="102060"/>
                    <a:pt x="111728" y="100165"/>
                  </a:cubicBezTo>
                  <a:cubicBezTo>
                    <a:pt x="108318" y="98269"/>
                    <a:pt x="105156" y="96107"/>
                    <a:pt x="102213" y="93726"/>
                  </a:cubicBezTo>
                  <a:cubicBezTo>
                    <a:pt x="99279" y="91326"/>
                    <a:pt x="96831" y="88554"/>
                    <a:pt x="94869" y="85411"/>
                  </a:cubicBezTo>
                  <a:cubicBezTo>
                    <a:pt x="92916" y="82267"/>
                    <a:pt x="91935" y="78486"/>
                    <a:pt x="91935" y="74066"/>
                  </a:cubicBezTo>
                  <a:cubicBezTo>
                    <a:pt x="91935" y="71056"/>
                    <a:pt x="92450" y="68247"/>
                    <a:pt x="93478" y="65618"/>
                  </a:cubicBezTo>
                  <a:cubicBezTo>
                    <a:pt x="94507" y="63017"/>
                    <a:pt x="96012" y="60655"/>
                    <a:pt x="97965" y="58550"/>
                  </a:cubicBezTo>
                  <a:cubicBezTo>
                    <a:pt x="99917" y="56445"/>
                    <a:pt x="102337" y="54702"/>
                    <a:pt x="105232" y="53302"/>
                  </a:cubicBezTo>
                  <a:cubicBezTo>
                    <a:pt x="108109" y="51911"/>
                    <a:pt x="111319" y="50997"/>
                    <a:pt x="114872" y="50549"/>
                  </a:cubicBezTo>
                  <a:lnTo>
                    <a:pt x="114872" y="38767"/>
                  </a:lnTo>
                  <a:lnTo>
                    <a:pt x="123673" y="38767"/>
                  </a:lnTo>
                  <a:lnTo>
                    <a:pt x="123673" y="50521"/>
                  </a:lnTo>
                  <a:cubicBezTo>
                    <a:pt x="128435" y="51064"/>
                    <a:pt x="132502" y="52140"/>
                    <a:pt x="135855" y="53778"/>
                  </a:cubicBezTo>
                  <a:cubicBezTo>
                    <a:pt x="139208" y="55416"/>
                    <a:pt x="142465" y="57674"/>
                    <a:pt x="145590" y="60550"/>
                  </a:cubicBezTo>
                  <a:close/>
                  <a:moveTo>
                    <a:pt x="80582" y="14288"/>
                  </a:moveTo>
                  <a:cubicBezTo>
                    <a:pt x="86935" y="14288"/>
                    <a:pt x="93183" y="15183"/>
                    <a:pt x="99155" y="16926"/>
                  </a:cubicBezTo>
                  <a:cubicBezTo>
                    <a:pt x="62675" y="25889"/>
                    <a:pt x="35566" y="58731"/>
                    <a:pt x="35566" y="97984"/>
                  </a:cubicBezTo>
                  <a:cubicBezTo>
                    <a:pt x="35566" y="111843"/>
                    <a:pt x="38995" y="124882"/>
                    <a:pt x="44968" y="136398"/>
                  </a:cubicBezTo>
                  <a:cubicBezTo>
                    <a:pt x="26546" y="124606"/>
                    <a:pt x="14278" y="104013"/>
                    <a:pt x="14278" y="80572"/>
                  </a:cubicBezTo>
                  <a:cubicBezTo>
                    <a:pt x="14288" y="44015"/>
                    <a:pt x="44025" y="14288"/>
                    <a:pt x="80582" y="14288"/>
                  </a:cubicBezTo>
                  <a:close/>
                </a:path>
              </a:pathLst>
            </a:custGeom>
            <a:grpFill/>
            <a:ln w="9525" cap="flat">
              <a:noFill/>
              <a:prstDash val="solid"/>
              <a:miter/>
            </a:ln>
          </p:spPr>
          <p:txBody>
            <a:bodyPr rtlCol="0" anchor="ctr"/>
            <a:lstStyle/>
            <a:p>
              <a:endParaRPr lang="en-US"/>
            </a:p>
          </p:txBody>
        </p:sp>
      </p:grpSp>
      <p:pic>
        <p:nvPicPr>
          <p:cNvPr id="10" name="Picture 9" descr="A person holding a credit card and a tablet&#10;&#10;Description automatically generated">
            <a:extLst>
              <a:ext uri="{FF2B5EF4-FFF2-40B4-BE49-F238E27FC236}">
                <a16:creationId xmlns:a16="http://schemas.microsoft.com/office/drawing/2014/main" id="{97B4F232-D003-58F1-5015-14D4EEAB1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489" y="654589"/>
            <a:ext cx="5548821" cy="5548821"/>
          </a:xfrm>
          <a:prstGeom prst="rect">
            <a:avLst/>
          </a:prstGeom>
        </p:spPr>
      </p:pic>
    </p:spTree>
    <p:extLst>
      <p:ext uri="{BB962C8B-B14F-4D97-AF65-F5344CB8AC3E}">
        <p14:creationId xmlns:p14="http://schemas.microsoft.com/office/powerpoint/2010/main" val="3161939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AD728-7815-9DAB-691D-D902FB954E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16DDBC-E87F-2E9B-683D-56DDC8FF1EFB}"/>
              </a:ext>
            </a:extLst>
          </p:cNvPr>
          <p:cNvSpPr>
            <a:spLocks noGrp="1"/>
          </p:cNvSpPr>
          <p:nvPr>
            <p:ph type="sldNum" sz="quarter" idx="12"/>
          </p:nvPr>
        </p:nvSpPr>
        <p:spPr/>
        <p:txBody>
          <a:bodyPr/>
          <a:lstStyle/>
          <a:p>
            <a:fld id="{D92F42F6-3E29-46CD-8D6D-8779DDC56208}" type="slidenum">
              <a:rPr lang="en-US" smtClean="0"/>
              <a:t>33</a:t>
            </a:fld>
            <a:endParaRPr lang="en-US"/>
          </a:p>
        </p:txBody>
      </p:sp>
      <p:sp>
        <p:nvSpPr>
          <p:cNvPr id="249" name="TextBox 248">
            <a:extLst>
              <a:ext uri="{FF2B5EF4-FFF2-40B4-BE49-F238E27FC236}">
                <a16:creationId xmlns:a16="http://schemas.microsoft.com/office/drawing/2014/main" id="{074792FF-FB11-A060-AEC1-BF280F75349E}"/>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When an S-Corp Does Make Sense</a:t>
            </a:r>
          </a:p>
        </p:txBody>
      </p:sp>
      <p:sp>
        <p:nvSpPr>
          <p:cNvPr id="6" name="TextBox 5">
            <a:extLst>
              <a:ext uri="{FF2B5EF4-FFF2-40B4-BE49-F238E27FC236}">
                <a16:creationId xmlns:a16="http://schemas.microsoft.com/office/drawing/2014/main" id="{97FA1B6D-B5A6-AC39-8641-51117CA4169F}"/>
              </a:ext>
            </a:extLst>
          </p:cNvPr>
          <p:cNvSpPr txBox="1"/>
          <p:nvPr/>
        </p:nvSpPr>
        <p:spPr>
          <a:xfrm>
            <a:off x="647700" y="1181072"/>
            <a:ext cx="10858500" cy="400110"/>
          </a:xfrm>
          <a:prstGeom prst="rect">
            <a:avLst/>
          </a:prstGeom>
          <a:noFill/>
        </p:spPr>
        <p:txBody>
          <a:bodyPr wrap="square">
            <a:spAutoFit/>
          </a:bodyPr>
          <a:lstStyle/>
          <a:p>
            <a:pPr algn="ctr"/>
            <a:r>
              <a:rPr lang="en-US" sz="2000" b="1" dirty="0">
                <a:solidFill>
                  <a:srgbClr val="4E8B90"/>
                </a:solidFill>
              </a:rPr>
              <a:t>Consider When</a:t>
            </a:r>
          </a:p>
        </p:txBody>
      </p:sp>
      <p:sp>
        <p:nvSpPr>
          <p:cNvPr id="26" name="Freeform 5">
            <a:extLst>
              <a:ext uri="{FF2B5EF4-FFF2-40B4-BE49-F238E27FC236}">
                <a16:creationId xmlns:a16="http://schemas.microsoft.com/office/drawing/2014/main" id="{06A11155-4E62-3880-4BF0-FE84F47CBC09}"/>
              </a:ext>
            </a:extLst>
          </p:cNvPr>
          <p:cNvSpPr>
            <a:spLocks/>
          </p:cNvSpPr>
          <p:nvPr/>
        </p:nvSpPr>
        <p:spPr bwMode="auto">
          <a:xfrm>
            <a:off x="3245440" y="4092139"/>
            <a:ext cx="2022374" cy="1564974"/>
          </a:xfrm>
          <a:custGeom>
            <a:avLst/>
            <a:gdLst>
              <a:gd name="T0" fmla="*/ 714 w 714"/>
              <a:gd name="T1" fmla="*/ 395 h 552"/>
              <a:gd name="T2" fmla="*/ 526 w 714"/>
              <a:gd name="T3" fmla="*/ 301 h 552"/>
              <a:gd name="T4" fmla="*/ 373 w 714"/>
              <a:gd name="T5" fmla="*/ 51 h 552"/>
              <a:gd name="T6" fmla="*/ 51 w 714"/>
              <a:gd name="T7" fmla="*/ 188 h 552"/>
              <a:gd name="T8" fmla="*/ 187 w 714"/>
              <a:gd name="T9" fmla="*/ 509 h 552"/>
              <a:gd name="T10" fmla="*/ 477 w 714"/>
              <a:gd name="T11" fmla="*/ 429 h 552"/>
              <a:gd name="T12" fmla="*/ 673 w 714"/>
              <a:gd name="T13" fmla="*/ 495 h 552"/>
              <a:gd name="T14" fmla="*/ 714 w 714"/>
              <a:gd name="T15" fmla="*/ 395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4" h="552">
                <a:moveTo>
                  <a:pt x="714" y="395"/>
                </a:moveTo>
                <a:cubicBezTo>
                  <a:pt x="645" y="440"/>
                  <a:pt x="526" y="383"/>
                  <a:pt x="526" y="301"/>
                </a:cubicBezTo>
                <a:cubicBezTo>
                  <a:pt x="535" y="196"/>
                  <a:pt x="475" y="93"/>
                  <a:pt x="373" y="51"/>
                </a:cubicBezTo>
                <a:cubicBezTo>
                  <a:pt x="246" y="0"/>
                  <a:pt x="102" y="61"/>
                  <a:pt x="51" y="188"/>
                </a:cubicBezTo>
                <a:cubicBezTo>
                  <a:pt x="0" y="314"/>
                  <a:pt x="61" y="458"/>
                  <a:pt x="187" y="509"/>
                </a:cubicBezTo>
                <a:cubicBezTo>
                  <a:pt x="293" y="552"/>
                  <a:pt x="412" y="516"/>
                  <a:pt x="477" y="429"/>
                </a:cubicBezTo>
                <a:cubicBezTo>
                  <a:pt x="535" y="376"/>
                  <a:pt x="654" y="418"/>
                  <a:pt x="673" y="495"/>
                </a:cubicBezTo>
                <a:cubicBezTo>
                  <a:pt x="682" y="459"/>
                  <a:pt x="696" y="426"/>
                  <a:pt x="714" y="39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6">
            <a:extLst>
              <a:ext uri="{FF2B5EF4-FFF2-40B4-BE49-F238E27FC236}">
                <a16:creationId xmlns:a16="http://schemas.microsoft.com/office/drawing/2014/main" id="{34A2C5FF-169D-70FD-07CA-FB56A5A70035}"/>
              </a:ext>
            </a:extLst>
          </p:cNvPr>
          <p:cNvSpPr>
            <a:spLocks/>
          </p:cNvSpPr>
          <p:nvPr/>
        </p:nvSpPr>
        <p:spPr bwMode="auto">
          <a:xfrm>
            <a:off x="4412885" y="2895957"/>
            <a:ext cx="1561383" cy="1994833"/>
          </a:xfrm>
          <a:custGeom>
            <a:avLst/>
            <a:gdLst>
              <a:gd name="T0" fmla="*/ 509 w 551"/>
              <a:gd name="T1" fmla="*/ 666 h 704"/>
              <a:gd name="T2" fmla="*/ 443 w 551"/>
              <a:gd name="T3" fmla="*/ 467 h 704"/>
              <a:gd name="T4" fmla="*/ 507 w 551"/>
              <a:gd name="T5" fmla="*/ 182 h 704"/>
              <a:gd name="T6" fmla="*/ 181 w 551"/>
              <a:gd name="T7" fmla="*/ 56 h 704"/>
              <a:gd name="T8" fmla="*/ 55 w 551"/>
              <a:gd name="T9" fmla="*/ 381 h 704"/>
              <a:gd name="T10" fmla="*/ 319 w 551"/>
              <a:gd name="T11" fmla="*/ 525 h 704"/>
              <a:gd name="T12" fmla="*/ 416 w 551"/>
              <a:gd name="T13" fmla="*/ 704 h 704"/>
              <a:gd name="T14" fmla="*/ 509 w 551"/>
              <a:gd name="T15" fmla="*/ 666 h 7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704">
                <a:moveTo>
                  <a:pt x="509" y="666"/>
                </a:moveTo>
                <a:cubicBezTo>
                  <a:pt x="430" y="646"/>
                  <a:pt x="387" y="526"/>
                  <a:pt x="443" y="467"/>
                </a:cubicBezTo>
                <a:cubicBezTo>
                  <a:pt x="522" y="398"/>
                  <a:pt x="551" y="283"/>
                  <a:pt x="507" y="182"/>
                </a:cubicBezTo>
                <a:cubicBezTo>
                  <a:pt x="452" y="57"/>
                  <a:pt x="306" y="0"/>
                  <a:pt x="181" y="56"/>
                </a:cubicBezTo>
                <a:cubicBezTo>
                  <a:pt x="56" y="111"/>
                  <a:pt x="0" y="256"/>
                  <a:pt x="55" y="381"/>
                </a:cubicBezTo>
                <a:cubicBezTo>
                  <a:pt x="101" y="486"/>
                  <a:pt x="211" y="542"/>
                  <a:pt x="319" y="525"/>
                </a:cubicBezTo>
                <a:cubicBezTo>
                  <a:pt x="395" y="528"/>
                  <a:pt x="450" y="635"/>
                  <a:pt x="416" y="704"/>
                </a:cubicBezTo>
                <a:cubicBezTo>
                  <a:pt x="445" y="687"/>
                  <a:pt x="476" y="674"/>
                  <a:pt x="509" y="66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C48DFC89-93BD-62E0-7BD5-14543D9FF030}"/>
              </a:ext>
            </a:extLst>
          </p:cNvPr>
          <p:cNvSpPr>
            <a:spLocks/>
          </p:cNvSpPr>
          <p:nvPr/>
        </p:nvSpPr>
        <p:spPr bwMode="auto">
          <a:xfrm>
            <a:off x="6889067" y="4083757"/>
            <a:ext cx="2041532" cy="1563777"/>
          </a:xfrm>
          <a:custGeom>
            <a:avLst/>
            <a:gdLst>
              <a:gd name="T0" fmla="*/ 0 w 721"/>
              <a:gd name="T1" fmla="*/ 391 h 552"/>
              <a:gd name="T2" fmla="*/ 195 w 721"/>
              <a:gd name="T3" fmla="*/ 301 h 552"/>
              <a:gd name="T4" fmla="*/ 349 w 721"/>
              <a:gd name="T5" fmla="*/ 51 h 552"/>
              <a:gd name="T6" fmla="*/ 670 w 721"/>
              <a:gd name="T7" fmla="*/ 187 h 552"/>
              <a:gd name="T8" fmla="*/ 534 w 721"/>
              <a:gd name="T9" fmla="*/ 509 h 552"/>
              <a:gd name="T10" fmla="*/ 244 w 721"/>
              <a:gd name="T11" fmla="*/ 428 h 552"/>
              <a:gd name="T12" fmla="*/ 47 w 721"/>
              <a:gd name="T13" fmla="*/ 500 h 552"/>
              <a:gd name="T14" fmla="*/ 0 w 721"/>
              <a:gd name="T15" fmla="*/ 391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552">
                <a:moveTo>
                  <a:pt x="0" y="391"/>
                </a:moveTo>
                <a:cubicBezTo>
                  <a:pt x="69" y="443"/>
                  <a:pt x="195" y="386"/>
                  <a:pt x="195" y="301"/>
                </a:cubicBezTo>
                <a:cubicBezTo>
                  <a:pt x="187" y="196"/>
                  <a:pt x="246" y="93"/>
                  <a:pt x="349" y="51"/>
                </a:cubicBezTo>
                <a:cubicBezTo>
                  <a:pt x="475" y="0"/>
                  <a:pt x="619" y="61"/>
                  <a:pt x="670" y="187"/>
                </a:cubicBezTo>
                <a:cubicBezTo>
                  <a:pt x="721" y="314"/>
                  <a:pt x="660" y="458"/>
                  <a:pt x="534" y="509"/>
                </a:cubicBezTo>
                <a:cubicBezTo>
                  <a:pt x="428" y="552"/>
                  <a:pt x="310" y="516"/>
                  <a:pt x="244" y="428"/>
                </a:cubicBezTo>
                <a:cubicBezTo>
                  <a:pt x="185" y="375"/>
                  <a:pt x="63" y="419"/>
                  <a:pt x="47" y="500"/>
                </a:cubicBezTo>
                <a:cubicBezTo>
                  <a:pt x="38" y="460"/>
                  <a:pt x="22" y="424"/>
                  <a:pt x="0" y="39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669AC6B4-8099-866F-88EB-4F153BC77FF7}"/>
              </a:ext>
            </a:extLst>
          </p:cNvPr>
          <p:cNvSpPr>
            <a:spLocks/>
          </p:cNvSpPr>
          <p:nvPr/>
        </p:nvSpPr>
        <p:spPr bwMode="auto">
          <a:xfrm>
            <a:off x="6202966" y="2887575"/>
            <a:ext cx="1561383" cy="2012794"/>
          </a:xfrm>
          <a:custGeom>
            <a:avLst/>
            <a:gdLst>
              <a:gd name="T0" fmla="*/ 34 w 551"/>
              <a:gd name="T1" fmla="*/ 667 h 710"/>
              <a:gd name="T2" fmla="*/ 108 w 551"/>
              <a:gd name="T3" fmla="*/ 467 h 710"/>
              <a:gd name="T4" fmla="*/ 45 w 551"/>
              <a:gd name="T5" fmla="*/ 181 h 710"/>
              <a:gd name="T6" fmla="*/ 370 w 551"/>
              <a:gd name="T7" fmla="*/ 55 h 710"/>
              <a:gd name="T8" fmla="*/ 496 w 551"/>
              <a:gd name="T9" fmla="*/ 381 h 710"/>
              <a:gd name="T10" fmla="*/ 232 w 551"/>
              <a:gd name="T11" fmla="*/ 525 h 710"/>
              <a:gd name="T12" fmla="*/ 139 w 551"/>
              <a:gd name="T13" fmla="*/ 710 h 710"/>
              <a:gd name="T14" fmla="*/ 34 w 551"/>
              <a:gd name="T15" fmla="*/ 667 h 7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710">
                <a:moveTo>
                  <a:pt x="34" y="667"/>
                </a:moveTo>
                <a:cubicBezTo>
                  <a:pt x="118" y="654"/>
                  <a:pt x="167" y="528"/>
                  <a:pt x="108" y="467"/>
                </a:cubicBezTo>
                <a:cubicBezTo>
                  <a:pt x="29" y="398"/>
                  <a:pt x="0" y="283"/>
                  <a:pt x="45" y="181"/>
                </a:cubicBezTo>
                <a:cubicBezTo>
                  <a:pt x="100" y="57"/>
                  <a:pt x="246" y="0"/>
                  <a:pt x="370" y="55"/>
                </a:cubicBezTo>
                <a:cubicBezTo>
                  <a:pt x="495" y="110"/>
                  <a:pt x="551" y="256"/>
                  <a:pt x="496" y="381"/>
                </a:cubicBezTo>
                <a:cubicBezTo>
                  <a:pt x="450" y="485"/>
                  <a:pt x="340" y="542"/>
                  <a:pt x="232" y="525"/>
                </a:cubicBezTo>
                <a:cubicBezTo>
                  <a:pt x="154" y="528"/>
                  <a:pt x="98" y="641"/>
                  <a:pt x="139" y="710"/>
                </a:cubicBezTo>
                <a:cubicBezTo>
                  <a:pt x="107" y="690"/>
                  <a:pt x="71" y="676"/>
                  <a:pt x="34" y="66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0" name="Group 29">
            <a:extLst>
              <a:ext uri="{FF2B5EF4-FFF2-40B4-BE49-F238E27FC236}">
                <a16:creationId xmlns:a16="http://schemas.microsoft.com/office/drawing/2014/main" id="{35F44402-63B0-09D1-3BF4-C7C00DE4BBC0}"/>
              </a:ext>
            </a:extLst>
          </p:cNvPr>
          <p:cNvGrpSpPr/>
          <p:nvPr/>
        </p:nvGrpSpPr>
        <p:grpSpPr>
          <a:xfrm>
            <a:off x="5130116" y="4755486"/>
            <a:ext cx="1914610" cy="1915806"/>
            <a:chOff x="4997593" y="4176752"/>
            <a:chExt cx="2195441" cy="2196812"/>
          </a:xfrm>
        </p:grpSpPr>
        <p:sp>
          <p:nvSpPr>
            <p:cNvPr id="31" name="Oval 9">
              <a:extLst>
                <a:ext uri="{FF2B5EF4-FFF2-40B4-BE49-F238E27FC236}">
                  <a16:creationId xmlns:a16="http://schemas.microsoft.com/office/drawing/2014/main" id="{829F2EF2-8037-D9FA-DD00-F32A4B389593}"/>
                </a:ext>
              </a:extLst>
            </p:cNvPr>
            <p:cNvSpPr>
              <a:spLocks noChangeArrowheads="1"/>
            </p:cNvSpPr>
            <p:nvPr/>
          </p:nvSpPr>
          <p:spPr bwMode="auto">
            <a:xfrm>
              <a:off x="4997593" y="4176752"/>
              <a:ext cx="2195441" cy="2196812"/>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2" name="Group 31">
              <a:extLst>
                <a:ext uri="{FF2B5EF4-FFF2-40B4-BE49-F238E27FC236}">
                  <a16:creationId xmlns:a16="http://schemas.microsoft.com/office/drawing/2014/main" id="{FD25F04C-0916-6FBC-FE83-D89EB7C0BC31}"/>
                </a:ext>
              </a:extLst>
            </p:cNvPr>
            <p:cNvGrpSpPr/>
            <p:nvPr/>
          </p:nvGrpSpPr>
          <p:grpSpPr>
            <a:xfrm>
              <a:off x="5133521" y="4312680"/>
              <a:ext cx="1919466" cy="1924957"/>
              <a:chOff x="5133521" y="4312680"/>
              <a:chExt cx="1919466" cy="1924957"/>
            </a:xfrm>
          </p:grpSpPr>
          <p:sp>
            <p:nvSpPr>
              <p:cNvPr id="33" name="Freeform 10">
                <a:extLst>
                  <a:ext uri="{FF2B5EF4-FFF2-40B4-BE49-F238E27FC236}">
                    <a16:creationId xmlns:a16="http://schemas.microsoft.com/office/drawing/2014/main" id="{25D50728-E398-83CD-1B50-457F716EFFA0}"/>
                  </a:ext>
                </a:extLst>
              </p:cNvPr>
              <p:cNvSpPr>
                <a:spLocks/>
              </p:cNvSpPr>
              <p:nvPr/>
            </p:nvSpPr>
            <p:spPr bwMode="auto">
              <a:xfrm>
                <a:off x="5133521" y="5336944"/>
                <a:ext cx="418768" cy="558815"/>
              </a:xfrm>
              <a:custGeom>
                <a:avLst/>
                <a:gdLst>
                  <a:gd name="T0" fmla="*/ 69 w 129"/>
                  <a:gd name="T1" fmla="*/ 172 h 172"/>
                  <a:gd name="T2" fmla="*/ 0 w 129"/>
                  <a:gd name="T3" fmla="*/ 7 h 172"/>
                  <a:gd name="T4" fmla="*/ 79 w 129"/>
                  <a:gd name="T5" fmla="*/ 0 h 172"/>
                  <a:gd name="T6" fmla="*/ 129 w 129"/>
                  <a:gd name="T7" fmla="*/ 121 h 172"/>
                  <a:gd name="T8" fmla="*/ 69 w 129"/>
                  <a:gd name="T9" fmla="*/ 172 h 172"/>
                </a:gdLst>
                <a:ahLst/>
                <a:cxnLst>
                  <a:cxn ang="0">
                    <a:pos x="T0" y="T1"/>
                  </a:cxn>
                  <a:cxn ang="0">
                    <a:pos x="T2" y="T3"/>
                  </a:cxn>
                  <a:cxn ang="0">
                    <a:pos x="T4" y="T5"/>
                  </a:cxn>
                  <a:cxn ang="0">
                    <a:pos x="T6" y="T7"/>
                  </a:cxn>
                  <a:cxn ang="0">
                    <a:pos x="T8" y="T9"/>
                  </a:cxn>
                </a:cxnLst>
                <a:rect l="0" t="0" r="r" b="b"/>
                <a:pathLst>
                  <a:path w="129" h="172">
                    <a:moveTo>
                      <a:pt x="69" y="172"/>
                    </a:moveTo>
                    <a:cubicBezTo>
                      <a:pt x="30" y="126"/>
                      <a:pt x="6" y="67"/>
                      <a:pt x="0" y="7"/>
                    </a:cubicBezTo>
                    <a:cubicBezTo>
                      <a:pt x="79" y="0"/>
                      <a:pt x="79" y="0"/>
                      <a:pt x="79" y="0"/>
                    </a:cubicBezTo>
                    <a:cubicBezTo>
                      <a:pt x="83" y="45"/>
                      <a:pt x="100" y="87"/>
                      <a:pt x="129" y="121"/>
                    </a:cubicBezTo>
                    <a:cubicBezTo>
                      <a:pt x="69" y="172"/>
                      <a:pt x="69" y="172"/>
                      <a:pt x="69" y="172"/>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1">
                <a:extLst>
                  <a:ext uri="{FF2B5EF4-FFF2-40B4-BE49-F238E27FC236}">
                    <a16:creationId xmlns:a16="http://schemas.microsoft.com/office/drawing/2014/main" id="{76A39F20-0A01-4F4B-5126-952803A8A8D0}"/>
                  </a:ext>
                </a:extLst>
              </p:cNvPr>
              <p:cNvSpPr>
                <a:spLocks/>
              </p:cNvSpPr>
              <p:nvPr/>
            </p:nvSpPr>
            <p:spPr bwMode="auto">
              <a:xfrm>
                <a:off x="5478146" y="5821615"/>
                <a:ext cx="554695" cy="416022"/>
              </a:xfrm>
              <a:custGeom>
                <a:avLst/>
                <a:gdLst>
                  <a:gd name="T0" fmla="*/ 164 w 171"/>
                  <a:gd name="T1" fmla="*/ 128 h 128"/>
                  <a:gd name="T2" fmla="*/ 0 w 171"/>
                  <a:gd name="T3" fmla="*/ 60 h 128"/>
                  <a:gd name="T4" fmla="*/ 51 w 171"/>
                  <a:gd name="T5" fmla="*/ 0 h 128"/>
                  <a:gd name="T6" fmla="*/ 171 w 171"/>
                  <a:gd name="T7" fmla="*/ 49 h 128"/>
                  <a:gd name="T8" fmla="*/ 164 w 171"/>
                  <a:gd name="T9" fmla="*/ 128 h 128"/>
                </a:gdLst>
                <a:ahLst/>
                <a:cxnLst>
                  <a:cxn ang="0">
                    <a:pos x="T0" y="T1"/>
                  </a:cxn>
                  <a:cxn ang="0">
                    <a:pos x="T2" y="T3"/>
                  </a:cxn>
                  <a:cxn ang="0">
                    <a:pos x="T4" y="T5"/>
                  </a:cxn>
                  <a:cxn ang="0">
                    <a:pos x="T6" y="T7"/>
                  </a:cxn>
                  <a:cxn ang="0">
                    <a:pos x="T8" y="T9"/>
                  </a:cxn>
                </a:cxnLst>
                <a:rect l="0" t="0" r="r" b="b"/>
                <a:pathLst>
                  <a:path w="171" h="128">
                    <a:moveTo>
                      <a:pt x="164" y="128"/>
                    </a:moveTo>
                    <a:cubicBezTo>
                      <a:pt x="104" y="123"/>
                      <a:pt x="47" y="99"/>
                      <a:pt x="0" y="60"/>
                    </a:cubicBezTo>
                    <a:cubicBezTo>
                      <a:pt x="51" y="0"/>
                      <a:pt x="51" y="0"/>
                      <a:pt x="51" y="0"/>
                    </a:cubicBezTo>
                    <a:cubicBezTo>
                      <a:pt x="85" y="28"/>
                      <a:pt x="127" y="46"/>
                      <a:pt x="171" y="49"/>
                    </a:cubicBezTo>
                    <a:cubicBezTo>
                      <a:pt x="164" y="128"/>
                      <a:pt x="164" y="128"/>
                      <a:pt x="164" y="12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2">
                <a:extLst>
                  <a:ext uri="{FF2B5EF4-FFF2-40B4-BE49-F238E27FC236}">
                    <a16:creationId xmlns:a16="http://schemas.microsoft.com/office/drawing/2014/main" id="{C59108C7-5211-AAA8-B598-EE027E4BED80}"/>
                  </a:ext>
                </a:extLst>
              </p:cNvPr>
              <p:cNvSpPr>
                <a:spLocks/>
              </p:cNvSpPr>
              <p:nvPr/>
            </p:nvSpPr>
            <p:spPr bwMode="auto">
              <a:xfrm>
                <a:off x="5133521" y="4654558"/>
                <a:ext cx="418768" cy="558815"/>
              </a:xfrm>
              <a:custGeom>
                <a:avLst/>
                <a:gdLst>
                  <a:gd name="T0" fmla="*/ 129 w 129"/>
                  <a:gd name="T1" fmla="*/ 51 h 172"/>
                  <a:gd name="T2" fmla="*/ 79 w 129"/>
                  <a:gd name="T3" fmla="*/ 172 h 172"/>
                  <a:gd name="T4" fmla="*/ 0 w 129"/>
                  <a:gd name="T5" fmla="*/ 165 h 172"/>
                  <a:gd name="T6" fmla="*/ 69 w 129"/>
                  <a:gd name="T7" fmla="*/ 0 h 172"/>
                  <a:gd name="T8" fmla="*/ 129 w 129"/>
                  <a:gd name="T9" fmla="*/ 51 h 172"/>
                </a:gdLst>
                <a:ahLst/>
                <a:cxnLst>
                  <a:cxn ang="0">
                    <a:pos x="T0" y="T1"/>
                  </a:cxn>
                  <a:cxn ang="0">
                    <a:pos x="T2" y="T3"/>
                  </a:cxn>
                  <a:cxn ang="0">
                    <a:pos x="T4" y="T5"/>
                  </a:cxn>
                  <a:cxn ang="0">
                    <a:pos x="T6" y="T7"/>
                  </a:cxn>
                  <a:cxn ang="0">
                    <a:pos x="T8" y="T9"/>
                  </a:cxn>
                </a:cxnLst>
                <a:rect l="0" t="0" r="r" b="b"/>
                <a:pathLst>
                  <a:path w="129" h="172">
                    <a:moveTo>
                      <a:pt x="129" y="51"/>
                    </a:moveTo>
                    <a:cubicBezTo>
                      <a:pt x="100" y="86"/>
                      <a:pt x="83" y="127"/>
                      <a:pt x="79" y="172"/>
                    </a:cubicBezTo>
                    <a:cubicBezTo>
                      <a:pt x="0" y="165"/>
                      <a:pt x="0" y="165"/>
                      <a:pt x="0" y="165"/>
                    </a:cubicBezTo>
                    <a:cubicBezTo>
                      <a:pt x="6" y="105"/>
                      <a:pt x="30" y="47"/>
                      <a:pt x="69" y="0"/>
                    </a:cubicBezTo>
                    <a:cubicBezTo>
                      <a:pt x="129" y="51"/>
                      <a:pt x="129" y="51"/>
                      <a:pt x="129" y="51"/>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3">
                <a:extLst>
                  <a:ext uri="{FF2B5EF4-FFF2-40B4-BE49-F238E27FC236}">
                    <a16:creationId xmlns:a16="http://schemas.microsoft.com/office/drawing/2014/main" id="{55E532A6-FB3F-5F2B-1CE2-5563B9F277C3}"/>
                  </a:ext>
                </a:extLst>
              </p:cNvPr>
              <p:cNvSpPr>
                <a:spLocks/>
              </p:cNvSpPr>
              <p:nvPr/>
            </p:nvSpPr>
            <p:spPr bwMode="auto">
              <a:xfrm>
                <a:off x="5478146" y="4312680"/>
                <a:ext cx="554695" cy="416022"/>
              </a:xfrm>
              <a:custGeom>
                <a:avLst/>
                <a:gdLst>
                  <a:gd name="T0" fmla="*/ 171 w 171"/>
                  <a:gd name="T1" fmla="*/ 79 h 128"/>
                  <a:gd name="T2" fmla="*/ 51 w 171"/>
                  <a:gd name="T3" fmla="*/ 128 h 128"/>
                  <a:gd name="T4" fmla="*/ 0 w 171"/>
                  <a:gd name="T5" fmla="*/ 68 h 128"/>
                  <a:gd name="T6" fmla="*/ 164 w 171"/>
                  <a:gd name="T7" fmla="*/ 0 h 128"/>
                  <a:gd name="T8" fmla="*/ 171 w 171"/>
                  <a:gd name="T9" fmla="*/ 79 h 128"/>
                </a:gdLst>
                <a:ahLst/>
                <a:cxnLst>
                  <a:cxn ang="0">
                    <a:pos x="T0" y="T1"/>
                  </a:cxn>
                  <a:cxn ang="0">
                    <a:pos x="T2" y="T3"/>
                  </a:cxn>
                  <a:cxn ang="0">
                    <a:pos x="T4" y="T5"/>
                  </a:cxn>
                  <a:cxn ang="0">
                    <a:pos x="T6" y="T7"/>
                  </a:cxn>
                  <a:cxn ang="0">
                    <a:pos x="T8" y="T9"/>
                  </a:cxn>
                </a:cxnLst>
                <a:rect l="0" t="0" r="r" b="b"/>
                <a:pathLst>
                  <a:path w="171" h="128">
                    <a:moveTo>
                      <a:pt x="171" y="79"/>
                    </a:moveTo>
                    <a:cubicBezTo>
                      <a:pt x="127" y="83"/>
                      <a:pt x="85" y="100"/>
                      <a:pt x="51" y="128"/>
                    </a:cubicBezTo>
                    <a:cubicBezTo>
                      <a:pt x="0" y="68"/>
                      <a:pt x="0" y="68"/>
                      <a:pt x="0" y="68"/>
                    </a:cubicBezTo>
                    <a:cubicBezTo>
                      <a:pt x="47" y="29"/>
                      <a:pt x="104" y="6"/>
                      <a:pt x="164" y="0"/>
                    </a:cubicBezTo>
                    <a:cubicBezTo>
                      <a:pt x="171" y="79"/>
                      <a:pt x="171" y="79"/>
                      <a:pt x="171" y="79"/>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4">
                <a:extLst>
                  <a:ext uri="{FF2B5EF4-FFF2-40B4-BE49-F238E27FC236}">
                    <a16:creationId xmlns:a16="http://schemas.microsoft.com/office/drawing/2014/main" id="{7CFFA82C-E027-E37C-79A4-F6B052F17D51}"/>
                  </a:ext>
                </a:extLst>
              </p:cNvPr>
              <p:cNvSpPr>
                <a:spLocks/>
              </p:cNvSpPr>
              <p:nvPr/>
            </p:nvSpPr>
            <p:spPr bwMode="auto">
              <a:xfrm>
                <a:off x="6636965" y="5336944"/>
                <a:ext cx="416022" cy="558815"/>
              </a:xfrm>
              <a:custGeom>
                <a:avLst/>
                <a:gdLst>
                  <a:gd name="T0" fmla="*/ 0 w 128"/>
                  <a:gd name="T1" fmla="*/ 121 h 172"/>
                  <a:gd name="T2" fmla="*/ 50 w 128"/>
                  <a:gd name="T3" fmla="*/ 0 h 172"/>
                  <a:gd name="T4" fmla="*/ 128 w 128"/>
                  <a:gd name="T5" fmla="*/ 7 h 172"/>
                  <a:gd name="T6" fmla="*/ 60 w 128"/>
                  <a:gd name="T7" fmla="*/ 172 h 172"/>
                  <a:gd name="T8" fmla="*/ 0 w 128"/>
                  <a:gd name="T9" fmla="*/ 121 h 172"/>
                </a:gdLst>
                <a:ahLst/>
                <a:cxnLst>
                  <a:cxn ang="0">
                    <a:pos x="T0" y="T1"/>
                  </a:cxn>
                  <a:cxn ang="0">
                    <a:pos x="T2" y="T3"/>
                  </a:cxn>
                  <a:cxn ang="0">
                    <a:pos x="T4" y="T5"/>
                  </a:cxn>
                  <a:cxn ang="0">
                    <a:pos x="T6" y="T7"/>
                  </a:cxn>
                  <a:cxn ang="0">
                    <a:pos x="T8" y="T9"/>
                  </a:cxn>
                </a:cxnLst>
                <a:rect l="0" t="0" r="r" b="b"/>
                <a:pathLst>
                  <a:path w="128" h="172">
                    <a:moveTo>
                      <a:pt x="0" y="121"/>
                    </a:moveTo>
                    <a:cubicBezTo>
                      <a:pt x="28" y="87"/>
                      <a:pt x="46" y="45"/>
                      <a:pt x="50" y="0"/>
                    </a:cubicBezTo>
                    <a:cubicBezTo>
                      <a:pt x="128" y="7"/>
                      <a:pt x="128" y="7"/>
                      <a:pt x="128" y="7"/>
                    </a:cubicBezTo>
                    <a:cubicBezTo>
                      <a:pt x="123" y="67"/>
                      <a:pt x="99" y="126"/>
                      <a:pt x="60" y="172"/>
                    </a:cubicBezTo>
                    <a:cubicBezTo>
                      <a:pt x="0" y="121"/>
                      <a:pt x="0" y="121"/>
                      <a:pt x="0" y="121"/>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5">
                <a:extLst>
                  <a:ext uri="{FF2B5EF4-FFF2-40B4-BE49-F238E27FC236}">
                    <a16:creationId xmlns:a16="http://schemas.microsoft.com/office/drawing/2014/main" id="{CB2FC1D2-8C2E-C366-2AA0-2CC3AAEB4024}"/>
                  </a:ext>
                </a:extLst>
              </p:cNvPr>
              <p:cNvSpPr>
                <a:spLocks/>
              </p:cNvSpPr>
              <p:nvPr/>
            </p:nvSpPr>
            <p:spPr bwMode="auto">
              <a:xfrm>
                <a:off x="6156412" y="5821615"/>
                <a:ext cx="551949" cy="416022"/>
              </a:xfrm>
              <a:custGeom>
                <a:avLst/>
                <a:gdLst>
                  <a:gd name="T0" fmla="*/ 0 w 170"/>
                  <a:gd name="T1" fmla="*/ 49 h 128"/>
                  <a:gd name="T2" fmla="*/ 120 w 170"/>
                  <a:gd name="T3" fmla="*/ 0 h 128"/>
                  <a:gd name="T4" fmla="*/ 170 w 170"/>
                  <a:gd name="T5" fmla="*/ 60 h 128"/>
                  <a:gd name="T6" fmla="*/ 7 w 170"/>
                  <a:gd name="T7" fmla="*/ 128 h 128"/>
                  <a:gd name="T8" fmla="*/ 0 w 170"/>
                  <a:gd name="T9" fmla="*/ 49 h 128"/>
                </a:gdLst>
                <a:ahLst/>
                <a:cxnLst>
                  <a:cxn ang="0">
                    <a:pos x="T0" y="T1"/>
                  </a:cxn>
                  <a:cxn ang="0">
                    <a:pos x="T2" y="T3"/>
                  </a:cxn>
                  <a:cxn ang="0">
                    <a:pos x="T4" y="T5"/>
                  </a:cxn>
                  <a:cxn ang="0">
                    <a:pos x="T6" y="T7"/>
                  </a:cxn>
                  <a:cxn ang="0">
                    <a:pos x="T8" y="T9"/>
                  </a:cxn>
                </a:cxnLst>
                <a:rect l="0" t="0" r="r" b="b"/>
                <a:pathLst>
                  <a:path w="170" h="128">
                    <a:moveTo>
                      <a:pt x="0" y="49"/>
                    </a:moveTo>
                    <a:cubicBezTo>
                      <a:pt x="44" y="46"/>
                      <a:pt x="86" y="28"/>
                      <a:pt x="120" y="0"/>
                    </a:cubicBezTo>
                    <a:cubicBezTo>
                      <a:pt x="170" y="60"/>
                      <a:pt x="170" y="60"/>
                      <a:pt x="170" y="60"/>
                    </a:cubicBezTo>
                    <a:cubicBezTo>
                      <a:pt x="124" y="99"/>
                      <a:pt x="67" y="123"/>
                      <a:pt x="7" y="128"/>
                    </a:cubicBezTo>
                    <a:cubicBezTo>
                      <a:pt x="0" y="49"/>
                      <a:pt x="0" y="49"/>
                      <a:pt x="0" y="49"/>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6">
                <a:extLst>
                  <a:ext uri="{FF2B5EF4-FFF2-40B4-BE49-F238E27FC236}">
                    <a16:creationId xmlns:a16="http://schemas.microsoft.com/office/drawing/2014/main" id="{CE6C8E55-46D4-D898-80C5-83A9F997301E}"/>
                  </a:ext>
                </a:extLst>
              </p:cNvPr>
              <p:cNvSpPr>
                <a:spLocks/>
              </p:cNvSpPr>
              <p:nvPr/>
            </p:nvSpPr>
            <p:spPr bwMode="auto">
              <a:xfrm>
                <a:off x="6636965" y="4654558"/>
                <a:ext cx="416022" cy="558815"/>
              </a:xfrm>
              <a:custGeom>
                <a:avLst/>
                <a:gdLst>
                  <a:gd name="T0" fmla="*/ 60 w 128"/>
                  <a:gd name="T1" fmla="*/ 0 h 172"/>
                  <a:gd name="T2" fmla="*/ 128 w 128"/>
                  <a:gd name="T3" fmla="*/ 165 h 172"/>
                  <a:gd name="T4" fmla="*/ 50 w 128"/>
                  <a:gd name="T5" fmla="*/ 172 h 172"/>
                  <a:gd name="T6" fmla="*/ 0 w 128"/>
                  <a:gd name="T7" fmla="*/ 51 h 172"/>
                  <a:gd name="T8" fmla="*/ 60 w 128"/>
                  <a:gd name="T9" fmla="*/ 0 h 172"/>
                </a:gdLst>
                <a:ahLst/>
                <a:cxnLst>
                  <a:cxn ang="0">
                    <a:pos x="T0" y="T1"/>
                  </a:cxn>
                  <a:cxn ang="0">
                    <a:pos x="T2" y="T3"/>
                  </a:cxn>
                  <a:cxn ang="0">
                    <a:pos x="T4" y="T5"/>
                  </a:cxn>
                  <a:cxn ang="0">
                    <a:pos x="T6" y="T7"/>
                  </a:cxn>
                  <a:cxn ang="0">
                    <a:pos x="T8" y="T9"/>
                  </a:cxn>
                </a:cxnLst>
                <a:rect l="0" t="0" r="r" b="b"/>
                <a:pathLst>
                  <a:path w="128" h="172">
                    <a:moveTo>
                      <a:pt x="60" y="0"/>
                    </a:moveTo>
                    <a:cubicBezTo>
                      <a:pt x="99" y="47"/>
                      <a:pt x="123" y="105"/>
                      <a:pt x="128" y="165"/>
                    </a:cubicBezTo>
                    <a:cubicBezTo>
                      <a:pt x="50" y="172"/>
                      <a:pt x="50" y="172"/>
                      <a:pt x="50" y="172"/>
                    </a:cubicBezTo>
                    <a:cubicBezTo>
                      <a:pt x="46" y="127"/>
                      <a:pt x="28" y="86"/>
                      <a:pt x="0" y="51"/>
                    </a:cubicBezTo>
                    <a:cubicBezTo>
                      <a:pt x="60" y="0"/>
                      <a:pt x="60" y="0"/>
                      <a:pt x="60"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7">
                <a:extLst>
                  <a:ext uri="{FF2B5EF4-FFF2-40B4-BE49-F238E27FC236}">
                    <a16:creationId xmlns:a16="http://schemas.microsoft.com/office/drawing/2014/main" id="{E6E7ADE6-7B34-60E5-B651-9968BE4BB3E6}"/>
                  </a:ext>
                </a:extLst>
              </p:cNvPr>
              <p:cNvSpPr>
                <a:spLocks/>
              </p:cNvSpPr>
              <p:nvPr/>
            </p:nvSpPr>
            <p:spPr bwMode="auto">
              <a:xfrm>
                <a:off x="6156412" y="4312680"/>
                <a:ext cx="551949" cy="416022"/>
              </a:xfrm>
              <a:custGeom>
                <a:avLst/>
                <a:gdLst>
                  <a:gd name="T0" fmla="*/ 7 w 170"/>
                  <a:gd name="T1" fmla="*/ 0 h 128"/>
                  <a:gd name="T2" fmla="*/ 170 w 170"/>
                  <a:gd name="T3" fmla="*/ 68 h 128"/>
                  <a:gd name="T4" fmla="*/ 120 w 170"/>
                  <a:gd name="T5" fmla="*/ 128 h 128"/>
                  <a:gd name="T6" fmla="*/ 0 w 170"/>
                  <a:gd name="T7" fmla="*/ 79 h 128"/>
                  <a:gd name="T8" fmla="*/ 7 w 170"/>
                  <a:gd name="T9" fmla="*/ 0 h 128"/>
                </a:gdLst>
                <a:ahLst/>
                <a:cxnLst>
                  <a:cxn ang="0">
                    <a:pos x="T0" y="T1"/>
                  </a:cxn>
                  <a:cxn ang="0">
                    <a:pos x="T2" y="T3"/>
                  </a:cxn>
                  <a:cxn ang="0">
                    <a:pos x="T4" y="T5"/>
                  </a:cxn>
                  <a:cxn ang="0">
                    <a:pos x="T6" y="T7"/>
                  </a:cxn>
                  <a:cxn ang="0">
                    <a:pos x="T8" y="T9"/>
                  </a:cxn>
                </a:cxnLst>
                <a:rect l="0" t="0" r="r" b="b"/>
                <a:pathLst>
                  <a:path w="170" h="128">
                    <a:moveTo>
                      <a:pt x="7" y="0"/>
                    </a:moveTo>
                    <a:cubicBezTo>
                      <a:pt x="67" y="6"/>
                      <a:pt x="124" y="29"/>
                      <a:pt x="170" y="68"/>
                    </a:cubicBezTo>
                    <a:cubicBezTo>
                      <a:pt x="120" y="128"/>
                      <a:pt x="120" y="128"/>
                      <a:pt x="120" y="128"/>
                    </a:cubicBezTo>
                    <a:cubicBezTo>
                      <a:pt x="86" y="100"/>
                      <a:pt x="44" y="83"/>
                      <a:pt x="0" y="79"/>
                    </a:cubicBezTo>
                    <a:cubicBezTo>
                      <a:pt x="7" y="0"/>
                      <a:pt x="7" y="0"/>
                      <a:pt x="7"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41" name="Freeform 12">
            <a:extLst>
              <a:ext uri="{FF2B5EF4-FFF2-40B4-BE49-F238E27FC236}">
                <a16:creationId xmlns:a16="http://schemas.microsoft.com/office/drawing/2014/main" id="{49A3D4DD-EDA7-9FA6-1B78-CACF78F248C7}"/>
              </a:ext>
            </a:extLst>
          </p:cNvPr>
          <p:cNvSpPr>
            <a:spLocks/>
          </p:cNvSpPr>
          <p:nvPr/>
        </p:nvSpPr>
        <p:spPr bwMode="auto">
          <a:xfrm>
            <a:off x="5248656" y="5167575"/>
            <a:ext cx="365201" cy="487334"/>
          </a:xfrm>
          <a:custGeom>
            <a:avLst/>
            <a:gdLst>
              <a:gd name="T0" fmla="*/ 129 w 129"/>
              <a:gd name="T1" fmla="*/ 51 h 172"/>
              <a:gd name="T2" fmla="*/ 79 w 129"/>
              <a:gd name="T3" fmla="*/ 172 h 172"/>
              <a:gd name="T4" fmla="*/ 0 w 129"/>
              <a:gd name="T5" fmla="*/ 165 h 172"/>
              <a:gd name="T6" fmla="*/ 69 w 129"/>
              <a:gd name="T7" fmla="*/ 0 h 172"/>
              <a:gd name="T8" fmla="*/ 129 w 129"/>
              <a:gd name="T9" fmla="*/ 51 h 172"/>
            </a:gdLst>
            <a:ahLst/>
            <a:cxnLst>
              <a:cxn ang="0">
                <a:pos x="T0" y="T1"/>
              </a:cxn>
              <a:cxn ang="0">
                <a:pos x="T2" y="T3"/>
              </a:cxn>
              <a:cxn ang="0">
                <a:pos x="T4" y="T5"/>
              </a:cxn>
              <a:cxn ang="0">
                <a:pos x="T6" y="T7"/>
              </a:cxn>
              <a:cxn ang="0">
                <a:pos x="T8" y="T9"/>
              </a:cxn>
            </a:cxnLst>
            <a:rect l="0" t="0" r="r" b="b"/>
            <a:pathLst>
              <a:path w="129" h="172">
                <a:moveTo>
                  <a:pt x="129" y="51"/>
                </a:moveTo>
                <a:cubicBezTo>
                  <a:pt x="100" y="86"/>
                  <a:pt x="83" y="127"/>
                  <a:pt x="79" y="172"/>
                </a:cubicBezTo>
                <a:cubicBezTo>
                  <a:pt x="0" y="165"/>
                  <a:pt x="0" y="165"/>
                  <a:pt x="0" y="165"/>
                </a:cubicBezTo>
                <a:cubicBezTo>
                  <a:pt x="6" y="105"/>
                  <a:pt x="30" y="47"/>
                  <a:pt x="69" y="0"/>
                </a:cubicBezTo>
                <a:cubicBezTo>
                  <a:pt x="129" y="51"/>
                  <a:pt x="129" y="51"/>
                  <a:pt x="129" y="5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3">
            <a:extLst>
              <a:ext uri="{FF2B5EF4-FFF2-40B4-BE49-F238E27FC236}">
                <a16:creationId xmlns:a16="http://schemas.microsoft.com/office/drawing/2014/main" id="{247DC1A1-E60B-A0A5-72B5-FDEAA0BE6C6F}"/>
              </a:ext>
            </a:extLst>
          </p:cNvPr>
          <p:cNvSpPr>
            <a:spLocks/>
          </p:cNvSpPr>
          <p:nvPr/>
        </p:nvSpPr>
        <p:spPr bwMode="auto">
          <a:xfrm>
            <a:off x="5549198" y="4869430"/>
            <a:ext cx="483741" cy="362806"/>
          </a:xfrm>
          <a:custGeom>
            <a:avLst/>
            <a:gdLst>
              <a:gd name="T0" fmla="*/ 171 w 171"/>
              <a:gd name="T1" fmla="*/ 79 h 128"/>
              <a:gd name="T2" fmla="*/ 51 w 171"/>
              <a:gd name="T3" fmla="*/ 128 h 128"/>
              <a:gd name="T4" fmla="*/ 0 w 171"/>
              <a:gd name="T5" fmla="*/ 68 h 128"/>
              <a:gd name="T6" fmla="*/ 164 w 171"/>
              <a:gd name="T7" fmla="*/ 0 h 128"/>
              <a:gd name="T8" fmla="*/ 171 w 171"/>
              <a:gd name="T9" fmla="*/ 79 h 128"/>
            </a:gdLst>
            <a:ahLst/>
            <a:cxnLst>
              <a:cxn ang="0">
                <a:pos x="T0" y="T1"/>
              </a:cxn>
              <a:cxn ang="0">
                <a:pos x="T2" y="T3"/>
              </a:cxn>
              <a:cxn ang="0">
                <a:pos x="T4" y="T5"/>
              </a:cxn>
              <a:cxn ang="0">
                <a:pos x="T6" y="T7"/>
              </a:cxn>
              <a:cxn ang="0">
                <a:pos x="T8" y="T9"/>
              </a:cxn>
            </a:cxnLst>
            <a:rect l="0" t="0" r="r" b="b"/>
            <a:pathLst>
              <a:path w="171" h="128">
                <a:moveTo>
                  <a:pt x="171" y="79"/>
                </a:moveTo>
                <a:cubicBezTo>
                  <a:pt x="127" y="83"/>
                  <a:pt x="85" y="100"/>
                  <a:pt x="51" y="128"/>
                </a:cubicBezTo>
                <a:cubicBezTo>
                  <a:pt x="0" y="68"/>
                  <a:pt x="0" y="68"/>
                  <a:pt x="0" y="68"/>
                </a:cubicBezTo>
                <a:cubicBezTo>
                  <a:pt x="47" y="29"/>
                  <a:pt x="104" y="6"/>
                  <a:pt x="164" y="0"/>
                </a:cubicBezTo>
                <a:cubicBezTo>
                  <a:pt x="171" y="79"/>
                  <a:pt x="171" y="79"/>
                  <a:pt x="171" y="7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39BD8A66-324B-515F-68BF-168AC2A559CB}"/>
              </a:ext>
            </a:extLst>
          </p:cNvPr>
          <p:cNvSpPr>
            <a:spLocks/>
          </p:cNvSpPr>
          <p:nvPr/>
        </p:nvSpPr>
        <p:spPr bwMode="auto">
          <a:xfrm>
            <a:off x="6559786" y="5167575"/>
            <a:ext cx="362806" cy="487334"/>
          </a:xfrm>
          <a:custGeom>
            <a:avLst/>
            <a:gdLst>
              <a:gd name="T0" fmla="*/ 60 w 128"/>
              <a:gd name="T1" fmla="*/ 0 h 172"/>
              <a:gd name="T2" fmla="*/ 128 w 128"/>
              <a:gd name="T3" fmla="*/ 165 h 172"/>
              <a:gd name="T4" fmla="*/ 50 w 128"/>
              <a:gd name="T5" fmla="*/ 172 h 172"/>
              <a:gd name="T6" fmla="*/ 0 w 128"/>
              <a:gd name="T7" fmla="*/ 51 h 172"/>
              <a:gd name="T8" fmla="*/ 60 w 128"/>
              <a:gd name="T9" fmla="*/ 0 h 172"/>
            </a:gdLst>
            <a:ahLst/>
            <a:cxnLst>
              <a:cxn ang="0">
                <a:pos x="T0" y="T1"/>
              </a:cxn>
              <a:cxn ang="0">
                <a:pos x="T2" y="T3"/>
              </a:cxn>
              <a:cxn ang="0">
                <a:pos x="T4" y="T5"/>
              </a:cxn>
              <a:cxn ang="0">
                <a:pos x="T6" y="T7"/>
              </a:cxn>
              <a:cxn ang="0">
                <a:pos x="T8" y="T9"/>
              </a:cxn>
            </a:cxnLst>
            <a:rect l="0" t="0" r="r" b="b"/>
            <a:pathLst>
              <a:path w="128" h="172">
                <a:moveTo>
                  <a:pt x="60" y="0"/>
                </a:moveTo>
                <a:cubicBezTo>
                  <a:pt x="99" y="47"/>
                  <a:pt x="123" y="105"/>
                  <a:pt x="128" y="165"/>
                </a:cubicBezTo>
                <a:cubicBezTo>
                  <a:pt x="50" y="172"/>
                  <a:pt x="50" y="172"/>
                  <a:pt x="50" y="172"/>
                </a:cubicBezTo>
                <a:cubicBezTo>
                  <a:pt x="46" y="127"/>
                  <a:pt x="28" y="86"/>
                  <a:pt x="0" y="51"/>
                </a:cubicBezTo>
                <a:cubicBezTo>
                  <a:pt x="60" y="0"/>
                  <a:pt x="60" y="0"/>
                  <a:pt x="60"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B2D829E5-B76F-B26F-C3C8-70FB2DCCDAFD}"/>
              </a:ext>
            </a:extLst>
          </p:cNvPr>
          <p:cNvSpPr>
            <a:spLocks/>
          </p:cNvSpPr>
          <p:nvPr/>
        </p:nvSpPr>
        <p:spPr bwMode="auto">
          <a:xfrm>
            <a:off x="6140704" y="4869430"/>
            <a:ext cx="481346" cy="362806"/>
          </a:xfrm>
          <a:custGeom>
            <a:avLst/>
            <a:gdLst>
              <a:gd name="T0" fmla="*/ 7 w 170"/>
              <a:gd name="T1" fmla="*/ 0 h 128"/>
              <a:gd name="T2" fmla="*/ 170 w 170"/>
              <a:gd name="T3" fmla="*/ 68 h 128"/>
              <a:gd name="T4" fmla="*/ 120 w 170"/>
              <a:gd name="T5" fmla="*/ 128 h 128"/>
              <a:gd name="T6" fmla="*/ 0 w 170"/>
              <a:gd name="T7" fmla="*/ 79 h 128"/>
              <a:gd name="T8" fmla="*/ 7 w 170"/>
              <a:gd name="T9" fmla="*/ 0 h 128"/>
            </a:gdLst>
            <a:ahLst/>
            <a:cxnLst>
              <a:cxn ang="0">
                <a:pos x="T0" y="T1"/>
              </a:cxn>
              <a:cxn ang="0">
                <a:pos x="T2" y="T3"/>
              </a:cxn>
              <a:cxn ang="0">
                <a:pos x="T4" y="T5"/>
              </a:cxn>
              <a:cxn ang="0">
                <a:pos x="T6" y="T7"/>
              </a:cxn>
              <a:cxn ang="0">
                <a:pos x="T8" y="T9"/>
              </a:cxn>
            </a:cxnLst>
            <a:rect l="0" t="0" r="r" b="b"/>
            <a:pathLst>
              <a:path w="170" h="128">
                <a:moveTo>
                  <a:pt x="7" y="0"/>
                </a:moveTo>
                <a:cubicBezTo>
                  <a:pt x="67" y="6"/>
                  <a:pt x="124" y="29"/>
                  <a:pt x="170" y="68"/>
                </a:cubicBezTo>
                <a:cubicBezTo>
                  <a:pt x="120" y="128"/>
                  <a:pt x="120" y="128"/>
                  <a:pt x="120" y="128"/>
                </a:cubicBezTo>
                <a:cubicBezTo>
                  <a:pt x="86" y="100"/>
                  <a:pt x="44" y="83"/>
                  <a:pt x="0" y="79"/>
                </a:cubicBezTo>
                <a:cubicBezTo>
                  <a:pt x="7" y="0"/>
                  <a:pt x="7" y="0"/>
                  <a:pt x="7"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TextBox 48">
            <a:extLst>
              <a:ext uri="{FF2B5EF4-FFF2-40B4-BE49-F238E27FC236}">
                <a16:creationId xmlns:a16="http://schemas.microsoft.com/office/drawing/2014/main" id="{DFA85CC9-A384-F03E-312D-EBAED4A0142E}"/>
              </a:ext>
            </a:extLst>
          </p:cNvPr>
          <p:cNvSpPr txBox="1"/>
          <p:nvPr/>
        </p:nvSpPr>
        <p:spPr>
          <a:xfrm>
            <a:off x="1293434" y="4565075"/>
            <a:ext cx="1862690" cy="523220"/>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Business generates Earned Income </a:t>
            </a:r>
          </a:p>
        </p:txBody>
      </p:sp>
      <p:sp>
        <p:nvSpPr>
          <p:cNvPr id="50" name="TextBox 49">
            <a:extLst>
              <a:ext uri="{FF2B5EF4-FFF2-40B4-BE49-F238E27FC236}">
                <a16:creationId xmlns:a16="http://schemas.microsoft.com/office/drawing/2014/main" id="{798F0CB8-A089-5C7B-245C-147186C5347B}"/>
              </a:ext>
            </a:extLst>
          </p:cNvPr>
          <p:cNvSpPr txBox="1"/>
          <p:nvPr/>
        </p:nvSpPr>
        <p:spPr>
          <a:xfrm>
            <a:off x="1391564" y="2475836"/>
            <a:ext cx="3021321" cy="1384995"/>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Owner does not have significant W2 income from other sources</a:t>
            </a:r>
          </a:p>
          <a:p>
            <a:pPr marL="285750" indent="-285750">
              <a:buClr>
                <a:schemeClr val="accent3"/>
              </a:buClr>
              <a:buFont typeface="Arial" panose="020B0604020202020204" pitchFamily="34" charset="0"/>
              <a:buChar char="•"/>
            </a:pPr>
            <a:r>
              <a:rPr lang="en-US" sz="1400" dirty="0">
                <a:solidFill>
                  <a:schemeClr val="tx1">
                    <a:lumMod val="65000"/>
                    <a:lumOff val="35000"/>
                  </a:schemeClr>
                </a:solidFill>
                <a:latin typeface="Roboto" panose="02000000000000000000" pitchFamily="2" charset="0"/>
                <a:ea typeface="Roboto" panose="02000000000000000000" pitchFamily="2" charset="0"/>
              </a:rPr>
              <a:t>Majority of FICA is paid on </a:t>
            </a:r>
            <a:r>
              <a:rPr lang="en-US" sz="1400" b="1" dirty="0">
                <a:solidFill>
                  <a:schemeClr val="tx1">
                    <a:lumMod val="65000"/>
                    <a:lumOff val="35000"/>
                  </a:schemeClr>
                </a:solidFill>
                <a:latin typeface="Roboto" panose="02000000000000000000" pitchFamily="2" charset="0"/>
                <a:ea typeface="Roboto" panose="02000000000000000000" pitchFamily="2" charset="0"/>
              </a:rPr>
              <a:t>$168,600 </a:t>
            </a:r>
            <a:r>
              <a:rPr lang="en-US" sz="1400" dirty="0">
                <a:solidFill>
                  <a:schemeClr val="tx1">
                    <a:lumMod val="65000"/>
                    <a:lumOff val="35000"/>
                  </a:schemeClr>
                </a:solidFill>
                <a:latin typeface="Roboto" panose="02000000000000000000" pitchFamily="2" charset="0"/>
                <a:ea typeface="Roboto" panose="02000000000000000000" pitchFamily="2" charset="0"/>
              </a:rPr>
              <a:t>of ordinary income. </a:t>
            </a:r>
          </a:p>
          <a:p>
            <a:pPr marL="285750" indent="-285750">
              <a:buClr>
                <a:schemeClr val="accent3"/>
              </a:buClr>
              <a:buFont typeface="Arial" panose="020B0604020202020204" pitchFamily="34" charset="0"/>
              <a:buChar char="•"/>
            </a:pPr>
            <a:r>
              <a:rPr lang="en-US" sz="1400" dirty="0">
                <a:solidFill>
                  <a:schemeClr val="tx1">
                    <a:lumMod val="65000"/>
                    <a:lumOff val="35000"/>
                  </a:schemeClr>
                </a:solidFill>
                <a:latin typeface="Roboto" panose="02000000000000000000" pitchFamily="2" charset="0"/>
                <a:ea typeface="Roboto" panose="02000000000000000000" pitchFamily="2" charset="0"/>
              </a:rPr>
              <a:t>If a high earner and this is a side hustle, savings is limited.</a:t>
            </a:r>
          </a:p>
        </p:txBody>
      </p:sp>
      <p:sp>
        <p:nvSpPr>
          <p:cNvPr id="51" name="TextBox 50">
            <a:extLst>
              <a:ext uri="{FF2B5EF4-FFF2-40B4-BE49-F238E27FC236}">
                <a16:creationId xmlns:a16="http://schemas.microsoft.com/office/drawing/2014/main" id="{33AC3448-230F-3A04-D4DE-105D16321546}"/>
              </a:ext>
            </a:extLst>
          </p:cNvPr>
          <p:cNvSpPr txBox="1"/>
          <p:nvPr/>
        </p:nvSpPr>
        <p:spPr>
          <a:xfrm>
            <a:off x="7839495" y="2475836"/>
            <a:ext cx="3171091" cy="954107"/>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Reasonable Salary is low compared to total income of business</a:t>
            </a:r>
          </a:p>
          <a:p>
            <a:pPr marL="285750" indent="-285750">
              <a:buClr>
                <a:schemeClr val="accent3"/>
              </a:buClr>
              <a:buFont typeface="Arial" panose="020B0604020202020204" pitchFamily="34" charset="0"/>
              <a:buChar char="•"/>
            </a:pPr>
            <a:r>
              <a:rPr lang="en-US" sz="1400" dirty="0">
                <a:solidFill>
                  <a:schemeClr val="tx1">
                    <a:lumMod val="65000"/>
                    <a:lumOff val="35000"/>
                  </a:schemeClr>
                </a:solidFill>
                <a:latin typeface="Roboto" panose="02000000000000000000" pitchFamily="2" charset="0"/>
                <a:ea typeface="Roboto" panose="02000000000000000000" pitchFamily="2" charset="0"/>
              </a:rPr>
              <a:t>Reasonable Salary must be paid to ALL owners</a:t>
            </a:r>
          </a:p>
        </p:txBody>
      </p:sp>
      <p:sp>
        <p:nvSpPr>
          <p:cNvPr id="52" name="TextBox 51">
            <a:extLst>
              <a:ext uri="{FF2B5EF4-FFF2-40B4-BE49-F238E27FC236}">
                <a16:creationId xmlns:a16="http://schemas.microsoft.com/office/drawing/2014/main" id="{9817983D-C26F-A340-5F47-6360F815C355}"/>
              </a:ext>
            </a:extLst>
          </p:cNvPr>
          <p:cNvSpPr txBox="1"/>
          <p:nvPr/>
        </p:nvSpPr>
        <p:spPr>
          <a:xfrm>
            <a:off x="9197616" y="4272000"/>
            <a:ext cx="2308584" cy="1169551"/>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Costs of setting up payroll, registering as a foreign entity, </a:t>
            </a:r>
            <a:r>
              <a:rPr lang="en-US" sz="1400" dirty="0" err="1">
                <a:solidFill>
                  <a:schemeClr val="tx1">
                    <a:lumMod val="65000"/>
                    <a:lumOff val="35000"/>
                  </a:schemeClr>
                </a:solidFill>
                <a:latin typeface="Roboto" panose="02000000000000000000" pitchFamily="2" charset="0"/>
                <a:ea typeface="Roboto" panose="02000000000000000000" pitchFamily="2" charset="0"/>
              </a:rPr>
              <a:t>etc</a:t>
            </a:r>
            <a:r>
              <a:rPr lang="en-US" sz="1400" dirty="0">
                <a:solidFill>
                  <a:schemeClr val="tx1">
                    <a:lumMod val="65000"/>
                    <a:lumOff val="35000"/>
                  </a:schemeClr>
                </a:solidFill>
                <a:latin typeface="Roboto" panose="02000000000000000000" pitchFamily="2" charset="0"/>
                <a:ea typeface="Roboto" panose="02000000000000000000" pitchFamily="2" charset="0"/>
              </a:rPr>
              <a:t>, are significantly lower than tax savings</a:t>
            </a:r>
          </a:p>
        </p:txBody>
      </p:sp>
      <p:pic>
        <p:nvPicPr>
          <p:cNvPr id="53" name="Picture 52">
            <a:extLst>
              <a:ext uri="{FF2B5EF4-FFF2-40B4-BE49-F238E27FC236}">
                <a16:creationId xmlns:a16="http://schemas.microsoft.com/office/drawing/2014/main" id="{20806649-ACE3-8A8A-F250-C104CD063039}"/>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3765151" y="4577917"/>
            <a:ext cx="474729" cy="474729"/>
          </a:xfrm>
          <a:prstGeom prst="rect">
            <a:avLst/>
          </a:prstGeom>
        </p:spPr>
      </p:pic>
      <p:pic>
        <p:nvPicPr>
          <p:cNvPr id="54" name="Picture 53">
            <a:extLst>
              <a:ext uri="{FF2B5EF4-FFF2-40B4-BE49-F238E27FC236}">
                <a16:creationId xmlns:a16="http://schemas.microsoft.com/office/drawing/2014/main" id="{780E8F27-938F-840C-98AE-6D96E3303E2F}"/>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4922839" y="3429277"/>
            <a:ext cx="445881" cy="445881"/>
          </a:xfrm>
          <a:prstGeom prst="rect">
            <a:avLst/>
          </a:prstGeom>
        </p:spPr>
      </p:pic>
      <p:pic>
        <p:nvPicPr>
          <p:cNvPr id="55" name="Picture 54">
            <a:extLst>
              <a:ext uri="{FF2B5EF4-FFF2-40B4-BE49-F238E27FC236}">
                <a16:creationId xmlns:a16="http://schemas.microsoft.com/office/drawing/2014/main" id="{918E79EC-A59C-CAE6-595C-5B36DD4F1539}"/>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6732336" y="3399545"/>
            <a:ext cx="475613" cy="475613"/>
          </a:xfrm>
          <a:prstGeom prst="rect">
            <a:avLst/>
          </a:prstGeom>
        </p:spPr>
      </p:pic>
      <p:pic>
        <p:nvPicPr>
          <p:cNvPr id="60" name="Picture 59">
            <a:extLst>
              <a:ext uri="{FF2B5EF4-FFF2-40B4-BE49-F238E27FC236}">
                <a16:creationId xmlns:a16="http://schemas.microsoft.com/office/drawing/2014/main" id="{CD800536-3705-38DE-7CC8-6962B7B4F658}"/>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7926262" y="4592456"/>
            <a:ext cx="502049" cy="502049"/>
          </a:xfrm>
          <a:prstGeom prst="rect">
            <a:avLst/>
          </a:prstGeom>
        </p:spPr>
      </p:pic>
    </p:spTree>
    <p:extLst>
      <p:ext uri="{BB962C8B-B14F-4D97-AF65-F5344CB8AC3E}">
        <p14:creationId xmlns:p14="http://schemas.microsoft.com/office/powerpoint/2010/main" val="2149696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F5CAA-CB29-5450-FCC9-34B7952E167D}"/>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1B0E38B6-012B-A398-00B2-8A61259225F6}"/>
              </a:ext>
            </a:extLst>
          </p:cNvPr>
          <p:cNvSpPr/>
          <p:nvPr/>
        </p:nvSpPr>
        <p:spPr>
          <a:xfrm>
            <a:off x="0" y="0"/>
            <a:ext cx="12192000" cy="442106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1380B29-AFBE-9EC9-5072-8888C7D888D2}"/>
              </a:ext>
            </a:extLst>
          </p:cNvPr>
          <p:cNvSpPr>
            <a:spLocks noGrp="1"/>
          </p:cNvSpPr>
          <p:nvPr>
            <p:ph type="sldNum" sz="quarter" idx="12"/>
          </p:nvPr>
        </p:nvSpPr>
        <p:spPr/>
        <p:txBody>
          <a:bodyPr/>
          <a:lstStyle/>
          <a:p>
            <a:fld id="{D92F42F6-3E29-46CD-8D6D-8779DDC56208}" type="slidenum">
              <a:rPr lang="en-US" smtClean="0"/>
              <a:t>34</a:t>
            </a:fld>
            <a:endParaRPr lang="en-US"/>
          </a:p>
        </p:txBody>
      </p:sp>
      <p:sp>
        <p:nvSpPr>
          <p:cNvPr id="249" name="TextBox 248">
            <a:extLst>
              <a:ext uri="{FF2B5EF4-FFF2-40B4-BE49-F238E27FC236}">
                <a16:creationId xmlns:a16="http://schemas.microsoft.com/office/drawing/2014/main" id="{71AE4EE2-4CF7-9FF3-F0A8-5241993CDE58}"/>
              </a:ext>
            </a:extLst>
          </p:cNvPr>
          <p:cNvSpPr txBox="1"/>
          <p:nvPr/>
        </p:nvSpPr>
        <p:spPr>
          <a:xfrm>
            <a:off x="615364" y="435839"/>
            <a:ext cx="10967036" cy="1200329"/>
          </a:xfrm>
          <a:prstGeom prst="rect">
            <a:avLst/>
          </a:prstGeom>
          <a:noFill/>
        </p:spPr>
        <p:txBody>
          <a:bodyPr wrap="square">
            <a:spAutoFit/>
          </a:bodyPr>
          <a:lstStyle/>
          <a:p>
            <a:pPr algn="ctr"/>
            <a:r>
              <a:rPr lang="en-US" sz="3600" b="1" dirty="0">
                <a:solidFill>
                  <a:schemeClr val="accent1"/>
                </a:solidFill>
                <a:latin typeface="+mj-lt"/>
              </a:rPr>
              <a:t>Reducing taxes With </a:t>
            </a:r>
            <a:br>
              <a:rPr lang="en-US" sz="3600" b="1" dirty="0">
                <a:solidFill>
                  <a:schemeClr val="accent1"/>
                </a:solidFill>
                <a:latin typeface="+mj-lt"/>
              </a:rPr>
            </a:br>
            <a:r>
              <a:rPr lang="en-US" sz="3600" b="1" dirty="0">
                <a:solidFill>
                  <a:schemeClr val="accent1"/>
                </a:solidFill>
                <a:latin typeface="+mj-lt"/>
              </a:rPr>
              <a:t>C-Corp Classification</a:t>
            </a:r>
          </a:p>
        </p:txBody>
      </p:sp>
      <p:sp>
        <p:nvSpPr>
          <p:cNvPr id="6" name="TextBox 5">
            <a:extLst>
              <a:ext uri="{FF2B5EF4-FFF2-40B4-BE49-F238E27FC236}">
                <a16:creationId xmlns:a16="http://schemas.microsoft.com/office/drawing/2014/main" id="{488E47FA-A038-6C9F-FEA7-D5968216CB4B}"/>
              </a:ext>
            </a:extLst>
          </p:cNvPr>
          <p:cNvSpPr txBox="1"/>
          <p:nvPr/>
        </p:nvSpPr>
        <p:spPr>
          <a:xfrm>
            <a:off x="647700" y="1685161"/>
            <a:ext cx="10858500" cy="400110"/>
          </a:xfrm>
          <a:prstGeom prst="rect">
            <a:avLst/>
          </a:prstGeom>
          <a:noFill/>
        </p:spPr>
        <p:txBody>
          <a:bodyPr wrap="square">
            <a:spAutoFit/>
          </a:bodyPr>
          <a:lstStyle/>
          <a:p>
            <a:pPr algn="ctr"/>
            <a:r>
              <a:rPr lang="en-US" sz="2000" b="1" dirty="0">
                <a:solidFill>
                  <a:schemeClr val="accent3"/>
                </a:solidFill>
              </a:rPr>
              <a:t>Federal Income Taxes</a:t>
            </a:r>
          </a:p>
        </p:txBody>
      </p:sp>
      <p:grpSp>
        <p:nvGrpSpPr>
          <p:cNvPr id="3" name="Group 2">
            <a:extLst>
              <a:ext uri="{FF2B5EF4-FFF2-40B4-BE49-F238E27FC236}">
                <a16:creationId xmlns:a16="http://schemas.microsoft.com/office/drawing/2014/main" id="{62B62DFA-F571-9339-C6F9-4A82B0F20E98}"/>
              </a:ext>
            </a:extLst>
          </p:cNvPr>
          <p:cNvGrpSpPr/>
          <p:nvPr/>
        </p:nvGrpSpPr>
        <p:grpSpPr>
          <a:xfrm>
            <a:off x="685800" y="2942493"/>
            <a:ext cx="2558697" cy="2808111"/>
            <a:chOff x="873368" y="1916813"/>
            <a:chExt cx="4917501" cy="3388081"/>
          </a:xfrm>
          <a:effectLst>
            <a:outerShdw blurRad="254000" sx="102000" sy="102000" algn="ctr" rotWithShape="0">
              <a:prstClr val="black">
                <a:alpha val="4000"/>
              </a:prstClr>
            </a:outerShdw>
          </a:effectLst>
        </p:grpSpPr>
        <p:sp>
          <p:nvSpPr>
            <p:cNvPr id="4" name="Rectangle: Top Corners Rounded 3">
              <a:extLst>
                <a:ext uri="{FF2B5EF4-FFF2-40B4-BE49-F238E27FC236}">
                  <a16:creationId xmlns:a16="http://schemas.microsoft.com/office/drawing/2014/main" id="{C2D0BC5F-C527-B8C3-345F-029358BCE5ED}"/>
                </a:ext>
              </a:extLst>
            </p:cNvPr>
            <p:cNvSpPr/>
            <p:nvPr/>
          </p:nvSpPr>
          <p:spPr>
            <a:xfrm>
              <a:off x="873369" y="1916813"/>
              <a:ext cx="4917500" cy="1952925"/>
            </a:xfrm>
            <a:prstGeom prst="round2SameRect">
              <a:avLst>
                <a:gd name="adj1" fmla="val 10407"/>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 name="Rectangle: Top Corners Rounded 4">
              <a:extLst>
                <a:ext uri="{FF2B5EF4-FFF2-40B4-BE49-F238E27FC236}">
                  <a16:creationId xmlns:a16="http://schemas.microsoft.com/office/drawing/2014/main" id="{4EB461A3-3BFB-74D3-ACF1-C0142AAF1391}"/>
                </a:ext>
              </a:extLst>
            </p:cNvPr>
            <p:cNvSpPr/>
            <p:nvPr/>
          </p:nvSpPr>
          <p:spPr>
            <a:xfrm flipH="1" flipV="1">
              <a:off x="873368" y="3855668"/>
              <a:ext cx="4917500"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7" name="Straight Connector 6">
              <a:extLst>
                <a:ext uri="{FF2B5EF4-FFF2-40B4-BE49-F238E27FC236}">
                  <a16:creationId xmlns:a16="http://schemas.microsoft.com/office/drawing/2014/main" id="{1734B75F-D7CA-3D86-325A-FFE9416B366E}"/>
                </a:ext>
              </a:extLst>
            </p:cNvPr>
            <p:cNvCxnSpPr>
              <a:cxnSpLocks/>
            </p:cNvCxnSpPr>
            <p:nvPr/>
          </p:nvCxnSpPr>
          <p:spPr>
            <a:xfrm>
              <a:off x="944948" y="5304894"/>
              <a:ext cx="4778693"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CD555A7A-8532-4A35-1C6D-E8B26CC4FDD6}"/>
              </a:ext>
            </a:extLst>
          </p:cNvPr>
          <p:cNvGrpSpPr/>
          <p:nvPr/>
        </p:nvGrpSpPr>
        <p:grpSpPr>
          <a:xfrm>
            <a:off x="3439701" y="2925025"/>
            <a:ext cx="2558697" cy="2808111"/>
            <a:chOff x="873368" y="1916813"/>
            <a:chExt cx="4917501" cy="3388081"/>
          </a:xfrm>
          <a:effectLst>
            <a:outerShdw blurRad="254000" sx="102000" sy="102000" algn="ctr" rotWithShape="0">
              <a:prstClr val="black">
                <a:alpha val="4000"/>
              </a:prstClr>
            </a:outerShdw>
          </a:effectLst>
        </p:grpSpPr>
        <p:sp>
          <p:nvSpPr>
            <p:cNvPr id="9" name="Rectangle: Top Corners Rounded 8">
              <a:extLst>
                <a:ext uri="{FF2B5EF4-FFF2-40B4-BE49-F238E27FC236}">
                  <a16:creationId xmlns:a16="http://schemas.microsoft.com/office/drawing/2014/main" id="{B7B2A26A-A0AF-C0A2-E5FA-2F1EDD5148E6}"/>
                </a:ext>
              </a:extLst>
            </p:cNvPr>
            <p:cNvSpPr/>
            <p:nvPr/>
          </p:nvSpPr>
          <p:spPr>
            <a:xfrm>
              <a:off x="873369" y="1916813"/>
              <a:ext cx="4917500" cy="1952925"/>
            </a:xfrm>
            <a:prstGeom prst="round2SameRect">
              <a:avLst>
                <a:gd name="adj1" fmla="val 10407"/>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0" name="Rectangle: Top Corners Rounded 9">
              <a:extLst>
                <a:ext uri="{FF2B5EF4-FFF2-40B4-BE49-F238E27FC236}">
                  <a16:creationId xmlns:a16="http://schemas.microsoft.com/office/drawing/2014/main" id="{515B2BA2-9875-1299-A054-6515FEB70EC5}"/>
                </a:ext>
              </a:extLst>
            </p:cNvPr>
            <p:cNvSpPr/>
            <p:nvPr/>
          </p:nvSpPr>
          <p:spPr>
            <a:xfrm flipH="1" flipV="1">
              <a:off x="873368" y="3855668"/>
              <a:ext cx="4917500"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11" name="Straight Connector 10">
              <a:extLst>
                <a:ext uri="{FF2B5EF4-FFF2-40B4-BE49-F238E27FC236}">
                  <a16:creationId xmlns:a16="http://schemas.microsoft.com/office/drawing/2014/main" id="{75D8BA44-DCD2-F8BE-7BE3-E910B869800E}"/>
                </a:ext>
              </a:extLst>
            </p:cNvPr>
            <p:cNvCxnSpPr>
              <a:cxnSpLocks/>
            </p:cNvCxnSpPr>
            <p:nvPr/>
          </p:nvCxnSpPr>
          <p:spPr>
            <a:xfrm>
              <a:off x="944948" y="5304894"/>
              <a:ext cx="4778693"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DC99B69-6365-1AAA-1DCC-4E9F62DAB83C}"/>
              </a:ext>
            </a:extLst>
          </p:cNvPr>
          <p:cNvGrpSpPr/>
          <p:nvPr/>
        </p:nvGrpSpPr>
        <p:grpSpPr>
          <a:xfrm>
            <a:off x="6193602" y="2942493"/>
            <a:ext cx="2558697" cy="2808111"/>
            <a:chOff x="873368" y="1916813"/>
            <a:chExt cx="4917501" cy="3388081"/>
          </a:xfrm>
          <a:effectLst>
            <a:outerShdw blurRad="254000" sx="102000" sy="102000" algn="ctr" rotWithShape="0">
              <a:prstClr val="black">
                <a:alpha val="4000"/>
              </a:prstClr>
            </a:outerShdw>
          </a:effectLst>
        </p:grpSpPr>
        <p:sp>
          <p:nvSpPr>
            <p:cNvPr id="13" name="Rectangle: Top Corners Rounded 12">
              <a:extLst>
                <a:ext uri="{FF2B5EF4-FFF2-40B4-BE49-F238E27FC236}">
                  <a16:creationId xmlns:a16="http://schemas.microsoft.com/office/drawing/2014/main" id="{3ED816BA-7D67-D5C3-7651-545E5BCD6713}"/>
                </a:ext>
              </a:extLst>
            </p:cNvPr>
            <p:cNvSpPr/>
            <p:nvPr/>
          </p:nvSpPr>
          <p:spPr>
            <a:xfrm>
              <a:off x="873369" y="1916813"/>
              <a:ext cx="4917500" cy="1952925"/>
            </a:xfrm>
            <a:prstGeom prst="round2SameRect">
              <a:avLst>
                <a:gd name="adj1" fmla="val 10407"/>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4" name="Rectangle: Top Corners Rounded 13">
              <a:extLst>
                <a:ext uri="{FF2B5EF4-FFF2-40B4-BE49-F238E27FC236}">
                  <a16:creationId xmlns:a16="http://schemas.microsoft.com/office/drawing/2014/main" id="{5BB0FB79-E1AA-DB9D-9369-D1D741B2F27D}"/>
                </a:ext>
              </a:extLst>
            </p:cNvPr>
            <p:cNvSpPr/>
            <p:nvPr/>
          </p:nvSpPr>
          <p:spPr>
            <a:xfrm flipH="1" flipV="1">
              <a:off x="873368" y="3855668"/>
              <a:ext cx="4917500"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15" name="Straight Connector 14">
              <a:extLst>
                <a:ext uri="{FF2B5EF4-FFF2-40B4-BE49-F238E27FC236}">
                  <a16:creationId xmlns:a16="http://schemas.microsoft.com/office/drawing/2014/main" id="{782FF059-B565-C2D2-7F5C-3B78B9927357}"/>
                </a:ext>
              </a:extLst>
            </p:cNvPr>
            <p:cNvCxnSpPr>
              <a:cxnSpLocks/>
            </p:cNvCxnSpPr>
            <p:nvPr/>
          </p:nvCxnSpPr>
          <p:spPr>
            <a:xfrm>
              <a:off x="944948" y="5304894"/>
              <a:ext cx="4778693"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9545CC5-DBF5-5E7C-9A9B-A321EEF6CC1D}"/>
              </a:ext>
            </a:extLst>
          </p:cNvPr>
          <p:cNvGrpSpPr/>
          <p:nvPr/>
        </p:nvGrpSpPr>
        <p:grpSpPr>
          <a:xfrm>
            <a:off x="8947503" y="2942493"/>
            <a:ext cx="2558697" cy="2808111"/>
            <a:chOff x="873368" y="1916813"/>
            <a:chExt cx="4917501" cy="3388081"/>
          </a:xfrm>
          <a:effectLst>
            <a:outerShdw blurRad="254000" sx="102000" sy="102000" algn="ctr" rotWithShape="0">
              <a:prstClr val="black">
                <a:alpha val="4000"/>
              </a:prstClr>
            </a:outerShdw>
          </a:effectLst>
        </p:grpSpPr>
        <p:sp>
          <p:nvSpPr>
            <p:cNvPr id="17" name="Rectangle: Top Corners Rounded 16">
              <a:extLst>
                <a:ext uri="{FF2B5EF4-FFF2-40B4-BE49-F238E27FC236}">
                  <a16:creationId xmlns:a16="http://schemas.microsoft.com/office/drawing/2014/main" id="{DC3B139D-B213-2DA1-2298-22AA8D4BB5CE}"/>
                </a:ext>
              </a:extLst>
            </p:cNvPr>
            <p:cNvSpPr/>
            <p:nvPr/>
          </p:nvSpPr>
          <p:spPr>
            <a:xfrm>
              <a:off x="873369" y="1916813"/>
              <a:ext cx="4917500" cy="1952925"/>
            </a:xfrm>
            <a:prstGeom prst="round2SameRect">
              <a:avLst>
                <a:gd name="adj1" fmla="val 10407"/>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18" name="Rectangle: Top Corners Rounded 17">
              <a:extLst>
                <a:ext uri="{FF2B5EF4-FFF2-40B4-BE49-F238E27FC236}">
                  <a16:creationId xmlns:a16="http://schemas.microsoft.com/office/drawing/2014/main" id="{1E74CE59-906E-9B3E-7F3F-CF0FF4E29134}"/>
                </a:ext>
              </a:extLst>
            </p:cNvPr>
            <p:cNvSpPr/>
            <p:nvPr/>
          </p:nvSpPr>
          <p:spPr>
            <a:xfrm flipH="1" flipV="1">
              <a:off x="873368" y="3855668"/>
              <a:ext cx="4917500"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19" name="Straight Connector 18">
              <a:extLst>
                <a:ext uri="{FF2B5EF4-FFF2-40B4-BE49-F238E27FC236}">
                  <a16:creationId xmlns:a16="http://schemas.microsoft.com/office/drawing/2014/main" id="{16C978AF-2703-ABBF-A88A-99E658CC285F}"/>
                </a:ext>
              </a:extLst>
            </p:cNvPr>
            <p:cNvCxnSpPr>
              <a:cxnSpLocks/>
            </p:cNvCxnSpPr>
            <p:nvPr/>
          </p:nvCxnSpPr>
          <p:spPr>
            <a:xfrm>
              <a:off x="944948" y="5304894"/>
              <a:ext cx="4778693"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44DCAF96-5AA1-1D62-241D-D2B8BC980A98}"/>
              </a:ext>
            </a:extLst>
          </p:cNvPr>
          <p:cNvSpPr txBox="1"/>
          <p:nvPr/>
        </p:nvSpPr>
        <p:spPr>
          <a:xfrm>
            <a:off x="870988" y="4285447"/>
            <a:ext cx="2188320" cy="1169551"/>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Single and Multi Member LLCs “pass through” all income to owners and owners pay taxes on all income at personal rates</a:t>
            </a:r>
          </a:p>
        </p:txBody>
      </p:sp>
      <p:sp>
        <p:nvSpPr>
          <p:cNvPr id="21" name="TextBox 20">
            <a:extLst>
              <a:ext uri="{FF2B5EF4-FFF2-40B4-BE49-F238E27FC236}">
                <a16:creationId xmlns:a16="http://schemas.microsoft.com/office/drawing/2014/main" id="{F2334F94-63CF-72DA-64D4-2F67ADE47ECC}"/>
              </a:ext>
            </a:extLst>
          </p:cNvPr>
          <p:cNvSpPr txBox="1"/>
          <p:nvPr/>
        </p:nvSpPr>
        <p:spPr>
          <a:xfrm>
            <a:off x="3624889" y="4285447"/>
            <a:ext cx="2188320" cy="523220"/>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LLCs can elect to be taxed as a C-Corp</a:t>
            </a:r>
          </a:p>
        </p:txBody>
      </p:sp>
      <p:sp>
        <p:nvSpPr>
          <p:cNvPr id="22" name="TextBox 21">
            <a:extLst>
              <a:ext uri="{FF2B5EF4-FFF2-40B4-BE49-F238E27FC236}">
                <a16:creationId xmlns:a16="http://schemas.microsoft.com/office/drawing/2014/main" id="{2C127E39-B947-CEA6-74FE-082552E84EE9}"/>
              </a:ext>
            </a:extLst>
          </p:cNvPr>
          <p:cNvSpPr txBox="1"/>
          <p:nvPr/>
        </p:nvSpPr>
        <p:spPr>
          <a:xfrm>
            <a:off x="6378789" y="4285447"/>
            <a:ext cx="2338529" cy="1169551"/>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C-Corps can pay salaries to owners that are taxed at personal rates and “retain earnings” that are taxed at C-Corp rates </a:t>
            </a:r>
            <a:r>
              <a:rPr lang="en-US" sz="1400" b="1" dirty="0">
                <a:solidFill>
                  <a:srgbClr val="4E8B90"/>
                </a:solidFill>
                <a:latin typeface="Roboto" panose="02000000000000000000" pitchFamily="2" charset="0"/>
                <a:ea typeface="Roboto" panose="02000000000000000000" pitchFamily="2" charset="0"/>
              </a:rPr>
              <a:t>(21%)</a:t>
            </a:r>
          </a:p>
        </p:txBody>
      </p:sp>
      <p:sp>
        <p:nvSpPr>
          <p:cNvPr id="24" name="TextBox 23">
            <a:extLst>
              <a:ext uri="{FF2B5EF4-FFF2-40B4-BE49-F238E27FC236}">
                <a16:creationId xmlns:a16="http://schemas.microsoft.com/office/drawing/2014/main" id="{03DC52B8-80FE-61BD-5610-C7A914E06B92}"/>
              </a:ext>
            </a:extLst>
          </p:cNvPr>
          <p:cNvSpPr txBox="1"/>
          <p:nvPr/>
        </p:nvSpPr>
        <p:spPr>
          <a:xfrm>
            <a:off x="9132691" y="4285447"/>
            <a:ext cx="2338529" cy="1169551"/>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“Retained earnings” can be reinvested in company, compounding at </a:t>
            </a:r>
            <a:r>
              <a:rPr lang="en-US" sz="1400" b="1" dirty="0">
                <a:solidFill>
                  <a:srgbClr val="4E8B90"/>
                </a:solidFill>
                <a:latin typeface="Roboto" panose="02000000000000000000" pitchFamily="2" charset="0"/>
                <a:ea typeface="Roboto" panose="02000000000000000000" pitchFamily="2" charset="0"/>
              </a:rPr>
              <a:t>21% </a:t>
            </a:r>
            <a:r>
              <a:rPr lang="en-US" sz="1400" dirty="0">
                <a:solidFill>
                  <a:schemeClr val="tx1">
                    <a:lumMod val="65000"/>
                    <a:lumOff val="35000"/>
                  </a:schemeClr>
                </a:solidFill>
                <a:latin typeface="Roboto" panose="02000000000000000000" pitchFamily="2" charset="0"/>
                <a:ea typeface="Roboto" panose="02000000000000000000" pitchFamily="2" charset="0"/>
              </a:rPr>
              <a:t>rate, and then paid as dividends to owners at a later date</a:t>
            </a:r>
          </a:p>
        </p:txBody>
      </p:sp>
      <p:sp>
        <p:nvSpPr>
          <p:cNvPr id="25" name="Oval 24">
            <a:extLst>
              <a:ext uri="{FF2B5EF4-FFF2-40B4-BE49-F238E27FC236}">
                <a16:creationId xmlns:a16="http://schemas.microsoft.com/office/drawing/2014/main" id="{93E7599A-919D-B947-C3E1-975CE77E036B}"/>
              </a:ext>
            </a:extLst>
          </p:cNvPr>
          <p:cNvSpPr/>
          <p:nvPr/>
        </p:nvSpPr>
        <p:spPr>
          <a:xfrm>
            <a:off x="961083" y="3305729"/>
            <a:ext cx="599798" cy="599798"/>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8F7AD64-03A2-D882-7283-5D82C557E4E2}"/>
              </a:ext>
            </a:extLst>
          </p:cNvPr>
          <p:cNvSpPr/>
          <p:nvPr/>
        </p:nvSpPr>
        <p:spPr>
          <a:xfrm>
            <a:off x="3707560" y="3305729"/>
            <a:ext cx="599798" cy="599798"/>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7BF5FEAC-22AC-587E-CE03-2F7A93EBEC1F}"/>
              </a:ext>
            </a:extLst>
          </p:cNvPr>
          <p:cNvSpPr/>
          <p:nvPr/>
        </p:nvSpPr>
        <p:spPr>
          <a:xfrm>
            <a:off x="6452567" y="3305729"/>
            <a:ext cx="599798" cy="599798"/>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0816E5CD-071F-3E34-B439-E6C522F1EE80}"/>
              </a:ext>
            </a:extLst>
          </p:cNvPr>
          <p:cNvSpPr/>
          <p:nvPr/>
        </p:nvSpPr>
        <p:spPr>
          <a:xfrm>
            <a:off x="9206468" y="3305729"/>
            <a:ext cx="599798" cy="599798"/>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4275F632-B57E-2250-43A1-0B3AFC39BB44}"/>
              </a:ext>
            </a:extLst>
          </p:cNvPr>
          <p:cNvGrpSpPr/>
          <p:nvPr/>
        </p:nvGrpSpPr>
        <p:grpSpPr>
          <a:xfrm>
            <a:off x="1087603" y="3522027"/>
            <a:ext cx="346759" cy="167202"/>
            <a:chOff x="9299838" y="4841474"/>
            <a:chExt cx="818555" cy="394695"/>
          </a:xfrm>
          <a:solidFill>
            <a:srgbClr val="4E8B90"/>
          </a:solidFill>
        </p:grpSpPr>
        <p:sp>
          <p:nvSpPr>
            <p:cNvPr id="59" name="Freeform: Shape 58">
              <a:extLst>
                <a:ext uri="{FF2B5EF4-FFF2-40B4-BE49-F238E27FC236}">
                  <a16:creationId xmlns:a16="http://schemas.microsoft.com/office/drawing/2014/main" id="{72B30FC9-8E89-4089-F9AB-FCA104D07649}"/>
                </a:ext>
              </a:extLst>
            </p:cNvPr>
            <p:cNvSpPr/>
            <p:nvPr/>
          </p:nvSpPr>
          <p:spPr>
            <a:xfrm>
              <a:off x="9880861" y="5043848"/>
              <a:ext cx="237532" cy="173272"/>
            </a:xfrm>
            <a:custGeom>
              <a:avLst/>
              <a:gdLst>
                <a:gd name="connsiteX0" fmla="*/ 237533 w 237532"/>
                <a:gd name="connsiteY0" fmla="*/ 63735 h 173272"/>
                <a:gd name="connsiteX1" fmla="*/ 218780 w 237532"/>
                <a:gd name="connsiteY1" fmla="*/ 109276 h 173272"/>
                <a:gd name="connsiteX2" fmla="*/ 65484 w 237532"/>
                <a:gd name="connsiteY2" fmla="*/ 173273 h 173272"/>
                <a:gd name="connsiteX3" fmla="*/ 0 w 237532"/>
                <a:gd name="connsiteY3" fmla="*/ 162557 h 173272"/>
                <a:gd name="connsiteX4" fmla="*/ 25598 w 237532"/>
                <a:gd name="connsiteY4" fmla="*/ 140232 h 173272"/>
                <a:gd name="connsiteX5" fmla="*/ 37208 w 237532"/>
                <a:gd name="connsiteY5" fmla="*/ 126242 h 173272"/>
                <a:gd name="connsiteX6" fmla="*/ 53281 w 237532"/>
                <a:gd name="connsiteY6" fmla="*/ 87845 h 173272"/>
                <a:gd name="connsiteX7" fmla="*/ 55067 w 237532"/>
                <a:gd name="connsiteY7" fmla="*/ 68498 h 173272"/>
                <a:gd name="connsiteX8" fmla="*/ 51793 w 237532"/>
                <a:gd name="connsiteY8" fmla="*/ 42304 h 173272"/>
                <a:gd name="connsiteX9" fmla="*/ 65783 w 237532"/>
                <a:gd name="connsiteY9" fmla="*/ 43793 h 173272"/>
                <a:gd name="connsiteX10" fmla="*/ 127696 w 237532"/>
                <a:gd name="connsiteY10" fmla="*/ 18194 h 173272"/>
                <a:gd name="connsiteX11" fmla="*/ 218779 w 237532"/>
                <a:gd name="connsiteY11" fmla="*/ 18194 h 173272"/>
                <a:gd name="connsiteX12" fmla="*/ 237531 w 237532"/>
                <a:gd name="connsiteY12" fmla="*/ 63734 h 1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532" h="173272">
                  <a:moveTo>
                    <a:pt x="237533" y="63735"/>
                  </a:moveTo>
                  <a:cubicBezTo>
                    <a:pt x="237533" y="80999"/>
                    <a:pt x="230984" y="97073"/>
                    <a:pt x="218780" y="109276"/>
                  </a:cubicBezTo>
                  <a:cubicBezTo>
                    <a:pt x="176811" y="151245"/>
                    <a:pt x="121148" y="173273"/>
                    <a:pt x="65484" y="173273"/>
                  </a:cubicBezTo>
                  <a:cubicBezTo>
                    <a:pt x="43458" y="173273"/>
                    <a:pt x="21431" y="169701"/>
                    <a:pt x="0" y="162557"/>
                  </a:cubicBezTo>
                  <a:cubicBezTo>
                    <a:pt x="8930" y="155711"/>
                    <a:pt x="17562" y="148270"/>
                    <a:pt x="25598" y="140232"/>
                  </a:cubicBezTo>
                  <a:cubicBezTo>
                    <a:pt x="30063" y="135767"/>
                    <a:pt x="33933" y="131303"/>
                    <a:pt x="37208" y="126242"/>
                  </a:cubicBezTo>
                  <a:cubicBezTo>
                    <a:pt x="45244" y="114633"/>
                    <a:pt x="50602" y="101834"/>
                    <a:pt x="53281" y="87845"/>
                  </a:cubicBezTo>
                  <a:cubicBezTo>
                    <a:pt x="54472" y="81594"/>
                    <a:pt x="55067" y="75045"/>
                    <a:pt x="55067" y="68498"/>
                  </a:cubicBezTo>
                  <a:cubicBezTo>
                    <a:pt x="55067" y="59568"/>
                    <a:pt x="53876" y="50638"/>
                    <a:pt x="51793" y="42304"/>
                  </a:cubicBezTo>
                  <a:cubicBezTo>
                    <a:pt x="56556" y="43495"/>
                    <a:pt x="61020" y="43793"/>
                    <a:pt x="65783" y="43793"/>
                  </a:cubicBezTo>
                  <a:cubicBezTo>
                    <a:pt x="89001" y="43793"/>
                    <a:pt x="111027" y="34863"/>
                    <a:pt x="127696" y="18194"/>
                  </a:cubicBezTo>
                  <a:cubicBezTo>
                    <a:pt x="151806" y="-5915"/>
                    <a:pt x="194371" y="-6214"/>
                    <a:pt x="218779" y="18194"/>
                  </a:cubicBezTo>
                  <a:cubicBezTo>
                    <a:pt x="230981" y="30397"/>
                    <a:pt x="237531" y="46472"/>
                    <a:pt x="237531" y="63734"/>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BCBBF44-ACF8-A2FF-259C-6287714B128D}"/>
                </a:ext>
              </a:extLst>
            </p:cNvPr>
            <p:cNvSpPr/>
            <p:nvPr/>
          </p:nvSpPr>
          <p:spPr>
            <a:xfrm>
              <a:off x="9299838" y="5043551"/>
              <a:ext cx="237235" cy="173272"/>
            </a:xfrm>
            <a:custGeom>
              <a:avLst/>
              <a:gdLst>
                <a:gd name="connsiteX0" fmla="*/ 237235 w 237235"/>
                <a:gd name="connsiteY0" fmla="*/ 162854 h 173272"/>
                <a:gd name="connsiteX1" fmla="*/ 172048 w 237235"/>
                <a:gd name="connsiteY1" fmla="*/ 173273 h 173272"/>
                <a:gd name="connsiteX2" fmla="*/ 18753 w 237235"/>
                <a:gd name="connsiteY2" fmla="*/ 109276 h 173272"/>
                <a:gd name="connsiteX3" fmla="*/ 0 w 237235"/>
                <a:gd name="connsiteY3" fmla="*/ 63735 h 173272"/>
                <a:gd name="connsiteX4" fmla="*/ 18753 w 237235"/>
                <a:gd name="connsiteY4" fmla="*/ 18194 h 173272"/>
                <a:gd name="connsiteX5" fmla="*/ 109836 w 237235"/>
                <a:gd name="connsiteY5" fmla="*/ 18194 h 173272"/>
                <a:gd name="connsiteX6" fmla="*/ 171748 w 237235"/>
                <a:gd name="connsiteY6" fmla="*/ 43793 h 173272"/>
                <a:gd name="connsiteX7" fmla="*/ 185738 w 237235"/>
                <a:gd name="connsiteY7" fmla="*/ 42305 h 173272"/>
                <a:gd name="connsiteX8" fmla="*/ 182167 w 237235"/>
                <a:gd name="connsiteY8" fmla="*/ 68796 h 173272"/>
                <a:gd name="connsiteX9" fmla="*/ 184250 w 237235"/>
                <a:gd name="connsiteY9" fmla="*/ 87846 h 173272"/>
                <a:gd name="connsiteX10" fmla="*/ 200026 w 237235"/>
                <a:gd name="connsiteY10" fmla="*/ 126243 h 173272"/>
                <a:gd name="connsiteX11" fmla="*/ 211932 w 237235"/>
                <a:gd name="connsiteY11" fmla="*/ 140530 h 173272"/>
                <a:gd name="connsiteX12" fmla="*/ 237233 w 237235"/>
                <a:gd name="connsiteY12" fmla="*/ 162854 h 1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235" h="173272">
                  <a:moveTo>
                    <a:pt x="237235" y="162854"/>
                  </a:moveTo>
                  <a:cubicBezTo>
                    <a:pt x="216101" y="169998"/>
                    <a:pt x="194076" y="173273"/>
                    <a:pt x="172048" y="173273"/>
                  </a:cubicBezTo>
                  <a:cubicBezTo>
                    <a:pt x="116386" y="173273"/>
                    <a:pt x="61025" y="151246"/>
                    <a:pt x="18753" y="109276"/>
                  </a:cubicBezTo>
                  <a:cubicBezTo>
                    <a:pt x="6549" y="97073"/>
                    <a:pt x="0" y="80998"/>
                    <a:pt x="0" y="63735"/>
                  </a:cubicBezTo>
                  <a:cubicBezTo>
                    <a:pt x="0" y="46472"/>
                    <a:pt x="6548" y="30398"/>
                    <a:pt x="18753" y="18194"/>
                  </a:cubicBezTo>
                  <a:cubicBezTo>
                    <a:pt x="43161" y="-6214"/>
                    <a:pt x="85725" y="-5915"/>
                    <a:pt x="109836" y="18194"/>
                  </a:cubicBezTo>
                  <a:cubicBezTo>
                    <a:pt x="126504" y="34863"/>
                    <a:pt x="148531" y="43793"/>
                    <a:pt x="171748" y="43793"/>
                  </a:cubicBezTo>
                  <a:cubicBezTo>
                    <a:pt x="176511" y="43793"/>
                    <a:pt x="180976" y="43495"/>
                    <a:pt x="185738" y="42305"/>
                  </a:cubicBezTo>
                  <a:cubicBezTo>
                    <a:pt x="183357" y="50936"/>
                    <a:pt x="182167" y="59569"/>
                    <a:pt x="182167" y="68796"/>
                  </a:cubicBezTo>
                  <a:cubicBezTo>
                    <a:pt x="182167" y="75344"/>
                    <a:pt x="182762" y="81595"/>
                    <a:pt x="184250" y="87846"/>
                  </a:cubicBezTo>
                  <a:cubicBezTo>
                    <a:pt x="186631" y="101537"/>
                    <a:pt x="191989" y="114634"/>
                    <a:pt x="200026" y="126243"/>
                  </a:cubicBezTo>
                  <a:cubicBezTo>
                    <a:pt x="203598" y="131303"/>
                    <a:pt x="207467" y="136064"/>
                    <a:pt x="211932" y="140530"/>
                  </a:cubicBezTo>
                  <a:cubicBezTo>
                    <a:pt x="219968" y="148567"/>
                    <a:pt x="228303" y="156009"/>
                    <a:pt x="237233" y="162854"/>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90F3FB2-BEF0-3043-9185-02085367F7B0}"/>
                </a:ext>
              </a:extLst>
            </p:cNvPr>
            <p:cNvSpPr/>
            <p:nvPr/>
          </p:nvSpPr>
          <p:spPr>
            <a:xfrm>
              <a:off x="9849607" y="4873030"/>
              <a:ext cx="194081" cy="194081"/>
            </a:xfrm>
            <a:custGeom>
              <a:avLst/>
              <a:gdLst>
                <a:gd name="connsiteX0" fmla="*/ 97041 w 194081"/>
                <a:gd name="connsiteY0" fmla="*/ 0 h 194081"/>
                <a:gd name="connsiteX1" fmla="*/ 0 w 194081"/>
                <a:gd name="connsiteY1" fmla="*/ 97041 h 194081"/>
                <a:gd name="connsiteX2" fmla="*/ 97041 w 194081"/>
                <a:gd name="connsiteY2" fmla="*/ 194081 h 194081"/>
                <a:gd name="connsiteX3" fmla="*/ 194081 w 194081"/>
                <a:gd name="connsiteY3" fmla="*/ 97041 h 194081"/>
                <a:gd name="connsiteX4" fmla="*/ 97041 w 194081"/>
                <a:gd name="connsiteY4" fmla="*/ 0 h 194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81" h="194081">
                  <a:moveTo>
                    <a:pt x="97041" y="0"/>
                  </a:moveTo>
                  <a:cubicBezTo>
                    <a:pt x="43463" y="0"/>
                    <a:pt x="0" y="43458"/>
                    <a:pt x="0" y="97041"/>
                  </a:cubicBezTo>
                  <a:cubicBezTo>
                    <a:pt x="0" y="150624"/>
                    <a:pt x="43458" y="194081"/>
                    <a:pt x="97041" y="194081"/>
                  </a:cubicBezTo>
                  <a:cubicBezTo>
                    <a:pt x="150624" y="194081"/>
                    <a:pt x="194081" y="150624"/>
                    <a:pt x="194081" y="97041"/>
                  </a:cubicBezTo>
                  <a:cubicBezTo>
                    <a:pt x="194081" y="43458"/>
                    <a:pt x="150624" y="0"/>
                    <a:pt x="97041" y="0"/>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3DAC6F4-8C32-6604-4E39-ECAD700939F6}"/>
                </a:ext>
              </a:extLst>
            </p:cNvPr>
            <p:cNvSpPr/>
            <p:nvPr/>
          </p:nvSpPr>
          <p:spPr>
            <a:xfrm>
              <a:off x="9374538" y="4872725"/>
              <a:ext cx="194081" cy="194081"/>
            </a:xfrm>
            <a:custGeom>
              <a:avLst/>
              <a:gdLst>
                <a:gd name="connsiteX0" fmla="*/ 97041 w 194081"/>
                <a:gd name="connsiteY0" fmla="*/ 0 h 194081"/>
                <a:gd name="connsiteX1" fmla="*/ 0 w 194081"/>
                <a:gd name="connsiteY1" fmla="*/ 97041 h 194081"/>
                <a:gd name="connsiteX2" fmla="*/ 97041 w 194081"/>
                <a:gd name="connsiteY2" fmla="*/ 194081 h 194081"/>
                <a:gd name="connsiteX3" fmla="*/ 194081 w 194081"/>
                <a:gd name="connsiteY3" fmla="*/ 97041 h 194081"/>
                <a:gd name="connsiteX4" fmla="*/ 97041 w 194081"/>
                <a:gd name="connsiteY4" fmla="*/ 0 h 194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81" h="194081">
                  <a:moveTo>
                    <a:pt x="97041" y="0"/>
                  </a:moveTo>
                  <a:cubicBezTo>
                    <a:pt x="43463" y="0"/>
                    <a:pt x="0" y="43458"/>
                    <a:pt x="0" y="97041"/>
                  </a:cubicBezTo>
                  <a:cubicBezTo>
                    <a:pt x="0" y="150624"/>
                    <a:pt x="43458" y="194081"/>
                    <a:pt x="97041" y="194081"/>
                  </a:cubicBezTo>
                  <a:cubicBezTo>
                    <a:pt x="150624" y="194081"/>
                    <a:pt x="194081" y="150624"/>
                    <a:pt x="194081" y="97041"/>
                  </a:cubicBezTo>
                  <a:cubicBezTo>
                    <a:pt x="194081" y="43458"/>
                    <a:pt x="150624" y="0"/>
                    <a:pt x="97041" y="0"/>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5145D6FA-35B5-3BF5-01CE-E5CB17DE9958}"/>
                </a:ext>
              </a:extLst>
            </p:cNvPr>
            <p:cNvSpPr/>
            <p:nvPr/>
          </p:nvSpPr>
          <p:spPr>
            <a:xfrm>
              <a:off x="9599281" y="4841474"/>
              <a:ext cx="219665" cy="219665"/>
            </a:xfrm>
            <a:custGeom>
              <a:avLst/>
              <a:gdLst>
                <a:gd name="connsiteX0" fmla="*/ 109833 w 219665"/>
                <a:gd name="connsiteY0" fmla="*/ 0 h 219665"/>
                <a:gd name="connsiteX1" fmla="*/ 0 w 219665"/>
                <a:gd name="connsiteY1" fmla="*/ 109833 h 219665"/>
                <a:gd name="connsiteX2" fmla="*/ 109833 w 219665"/>
                <a:gd name="connsiteY2" fmla="*/ 219666 h 219665"/>
                <a:gd name="connsiteX3" fmla="*/ 219666 w 219665"/>
                <a:gd name="connsiteY3" fmla="*/ 109833 h 219665"/>
                <a:gd name="connsiteX4" fmla="*/ 109833 w 219665"/>
                <a:gd name="connsiteY4" fmla="*/ 0 h 219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65" h="219665">
                  <a:moveTo>
                    <a:pt x="109833" y="0"/>
                  </a:moveTo>
                  <a:cubicBezTo>
                    <a:pt x="49408" y="0"/>
                    <a:pt x="0" y="49113"/>
                    <a:pt x="0" y="109833"/>
                  </a:cubicBezTo>
                  <a:cubicBezTo>
                    <a:pt x="0" y="170553"/>
                    <a:pt x="49113" y="219666"/>
                    <a:pt x="109833" y="219666"/>
                  </a:cubicBezTo>
                  <a:cubicBezTo>
                    <a:pt x="170553" y="219666"/>
                    <a:pt x="219666" y="170553"/>
                    <a:pt x="219666" y="109833"/>
                  </a:cubicBezTo>
                  <a:cubicBezTo>
                    <a:pt x="219666" y="49113"/>
                    <a:pt x="170553" y="0"/>
                    <a:pt x="109833" y="0"/>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399C27A1-2137-833E-8B74-E546C30C05D0}"/>
                </a:ext>
              </a:extLst>
            </p:cNvPr>
            <p:cNvSpPr/>
            <p:nvPr/>
          </p:nvSpPr>
          <p:spPr>
            <a:xfrm>
              <a:off x="9511774" y="5040908"/>
              <a:ext cx="394393" cy="195261"/>
            </a:xfrm>
            <a:custGeom>
              <a:avLst/>
              <a:gdLst>
                <a:gd name="connsiteX0" fmla="*/ 394393 w 394393"/>
                <a:gd name="connsiteY0" fmla="*/ 71438 h 195261"/>
                <a:gd name="connsiteX1" fmla="*/ 393501 w 394393"/>
                <a:gd name="connsiteY1" fmla="*/ 83939 h 195261"/>
                <a:gd name="connsiteX2" fmla="*/ 375046 w 394393"/>
                <a:gd name="connsiteY2" fmla="*/ 120551 h 195261"/>
                <a:gd name="connsiteX3" fmla="*/ 373557 w 394393"/>
                <a:gd name="connsiteY3" fmla="*/ 122039 h 195261"/>
                <a:gd name="connsiteX4" fmla="*/ 336945 w 394393"/>
                <a:gd name="connsiteY4" fmla="*/ 152103 h 195261"/>
                <a:gd name="connsiteX5" fmla="*/ 197347 w 394393"/>
                <a:gd name="connsiteY5" fmla="*/ 195262 h 195261"/>
                <a:gd name="connsiteX6" fmla="*/ 155972 w 394393"/>
                <a:gd name="connsiteY6" fmla="*/ 191690 h 195261"/>
                <a:gd name="connsiteX7" fmla="*/ 141684 w 394393"/>
                <a:gd name="connsiteY7" fmla="*/ 189011 h 195261"/>
                <a:gd name="connsiteX8" fmla="*/ 124718 w 394393"/>
                <a:gd name="connsiteY8" fmla="*/ 184546 h 195261"/>
                <a:gd name="connsiteX9" fmla="*/ 123826 w 394393"/>
                <a:gd name="connsiteY9" fmla="*/ 184249 h 195261"/>
                <a:gd name="connsiteX10" fmla="*/ 106860 w 394393"/>
                <a:gd name="connsiteY10" fmla="*/ 178296 h 195261"/>
                <a:gd name="connsiteX11" fmla="*/ 97632 w 394393"/>
                <a:gd name="connsiteY11" fmla="*/ 174128 h 195261"/>
                <a:gd name="connsiteX12" fmla="*/ 83345 w 394393"/>
                <a:gd name="connsiteY12" fmla="*/ 167282 h 195261"/>
                <a:gd name="connsiteX13" fmla="*/ 57448 w 394393"/>
                <a:gd name="connsiteY13" fmla="*/ 152102 h 195261"/>
                <a:gd name="connsiteX14" fmla="*/ 21134 w 394393"/>
                <a:gd name="connsiteY14" fmla="*/ 122038 h 195261"/>
                <a:gd name="connsiteX15" fmla="*/ 19348 w 394393"/>
                <a:gd name="connsiteY15" fmla="*/ 120252 h 195261"/>
                <a:gd name="connsiteX16" fmla="*/ 15776 w 394393"/>
                <a:gd name="connsiteY16" fmla="*/ 115788 h 195261"/>
                <a:gd name="connsiteX17" fmla="*/ 12204 w 394393"/>
                <a:gd name="connsiteY17" fmla="*/ 111025 h 195261"/>
                <a:gd name="connsiteX18" fmla="*/ 7144 w 394393"/>
                <a:gd name="connsiteY18" fmla="*/ 102691 h 195261"/>
                <a:gd name="connsiteX19" fmla="*/ 3572 w 394393"/>
                <a:gd name="connsiteY19" fmla="*/ 93761 h 195261"/>
                <a:gd name="connsiteX20" fmla="*/ 1489 w 394393"/>
                <a:gd name="connsiteY20" fmla="*/ 85427 h 195261"/>
                <a:gd name="connsiteX21" fmla="*/ 1191 w 394393"/>
                <a:gd name="connsiteY21" fmla="*/ 83641 h 195261"/>
                <a:gd name="connsiteX22" fmla="*/ 0 w 394393"/>
                <a:gd name="connsiteY22" fmla="*/ 71438 h 195261"/>
                <a:gd name="connsiteX23" fmla="*/ 21134 w 394393"/>
                <a:gd name="connsiteY23" fmla="*/ 20836 h 195261"/>
                <a:gd name="connsiteX24" fmla="*/ 26790 w 394393"/>
                <a:gd name="connsiteY24" fmla="*/ 15776 h 195261"/>
                <a:gd name="connsiteX25" fmla="*/ 37208 w 394393"/>
                <a:gd name="connsiteY25" fmla="*/ 8930 h 195261"/>
                <a:gd name="connsiteX26" fmla="*/ 47924 w 394393"/>
                <a:gd name="connsiteY26" fmla="*/ 4167 h 195261"/>
                <a:gd name="connsiteX27" fmla="*/ 61021 w 394393"/>
                <a:gd name="connsiteY27" fmla="*/ 893 h 195261"/>
                <a:gd name="connsiteX28" fmla="*/ 71737 w 394393"/>
                <a:gd name="connsiteY28" fmla="*/ 0 h 195261"/>
                <a:gd name="connsiteX29" fmla="*/ 122338 w 394393"/>
                <a:gd name="connsiteY29" fmla="*/ 20836 h 195261"/>
                <a:gd name="connsiteX30" fmla="*/ 272357 w 394393"/>
                <a:gd name="connsiteY30" fmla="*/ 20836 h 195261"/>
                <a:gd name="connsiteX31" fmla="*/ 367902 w 394393"/>
                <a:gd name="connsiteY31" fmla="*/ 16073 h 195261"/>
                <a:gd name="connsiteX32" fmla="*/ 373557 w 394393"/>
                <a:gd name="connsiteY32" fmla="*/ 20836 h 195261"/>
                <a:gd name="connsiteX33" fmla="*/ 374153 w 394393"/>
                <a:gd name="connsiteY33" fmla="*/ 21431 h 195261"/>
                <a:gd name="connsiteX34" fmla="*/ 394393 w 394393"/>
                <a:gd name="connsiteY34" fmla="*/ 71438 h 19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393" h="195261">
                  <a:moveTo>
                    <a:pt x="394393" y="71438"/>
                  </a:moveTo>
                  <a:cubicBezTo>
                    <a:pt x="394393" y="75605"/>
                    <a:pt x="394096" y="79772"/>
                    <a:pt x="393501" y="83939"/>
                  </a:cubicBezTo>
                  <a:cubicBezTo>
                    <a:pt x="391119" y="97631"/>
                    <a:pt x="384868" y="110430"/>
                    <a:pt x="375046" y="120551"/>
                  </a:cubicBezTo>
                  <a:lnTo>
                    <a:pt x="373557" y="122039"/>
                  </a:lnTo>
                  <a:cubicBezTo>
                    <a:pt x="362246" y="133350"/>
                    <a:pt x="350042" y="143470"/>
                    <a:pt x="336945" y="152103"/>
                  </a:cubicBezTo>
                  <a:cubicBezTo>
                    <a:pt x="296167" y="180082"/>
                    <a:pt x="247945" y="195262"/>
                    <a:pt x="197347" y="195262"/>
                  </a:cubicBezTo>
                  <a:cubicBezTo>
                    <a:pt x="183356" y="195262"/>
                    <a:pt x="169367" y="194071"/>
                    <a:pt x="155972" y="191690"/>
                  </a:cubicBezTo>
                  <a:cubicBezTo>
                    <a:pt x="151209" y="191094"/>
                    <a:pt x="146447" y="190202"/>
                    <a:pt x="141684" y="189011"/>
                  </a:cubicBezTo>
                  <a:cubicBezTo>
                    <a:pt x="135731" y="187523"/>
                    <a:pt x="130075" y="186035"/>
                    <a:pt x="124718" y="184546"/>
                  </a:cubicBezTo>
                  <a:cubicBezTo>
                    <a:pt x="124421" y="184249"/>
                    <a:pt x="124123" y="184249"/>
                    <a:pt x="123826" y="184249"/>
                  </a:cubicBezTo>
                  <a:cubicBezTo>
                    <a:pt x="118170" y="182463"/>
                    <a:pt x="112515" y="180379"/>
                    <a:pt x="106860" y="178296"/>
                  </a:cubicBezTo>
                  <a:cubicBezTo>
                    <a:pt x="103883" y="177105"/>
                    <a:pt x="100609" y="175914"/>
                    <a:pt x="97632" y="174128"/>
                  </a:cubicBezTo>
                  <a:cubicBezTo>
                    <a:pt x="92870" y="172342"/>
                    <a:pt x="88107" y="169961"/>
                    <a:pt x="83345" y="167282"/>
                  </a:cubicBezTo>
                  <a:cubicBezTo>
                    <a:pt x="74415" y="163115"/>
                    <a:pt x="65783" y="157757"/>
                    <a:pt x="57448" y="152102"/>
                  </a:cubicBezTo>
                  <a:cubicBezTo>
                    <a:pt x="44648" y="143469"/>
                    <a:pt x="32445" y="133348"/>
                    <a:pt x="21134" y="122038"/>
                  </a:cubicBezTo>
                  <a:lnTo>
                    <a:pt x="19348" y="120252"/>
                  </a:lnTo>
                  <a:cubicBezTo>
                    <a:pt x="18158" y="119062"/>
                    <a:pt x="16669" y="117574"/>
                    <a:pt x="15776" y="115788"/>
                  </a:cubicBezTo>
                  <a:cubicBezTo>
                    <a:pt x="14288" y="114299"/>
                    <a:pt x="13097" y="112811"/>
                    <a:pt x="12204" y="111025"/>
                  </a:cubicBezTo>
                  <a:cubicBezTo>
                    <a:pt x="10120" y="108346"/>
                    <a:pt x="8633" y="105667"/>
                    <a:pt x="7144" y="102691"/>
                  </a:cubicBezTo>
                  <a:cubicBezTo>
                    <a:pt x="5656" y="99714"/>
                    <a:pt x="4465" y="96738"/>
                    <a:pt x="3572" y="93761"/>
                  </a:cubicBezTo>
                  <a:cubicBezTo>
                    <a:pt x="2679" y="91082"/>
                    <a:pt x="2084" y="88105"/>
                    <a:pt x="1489" y="85427"/>
                  </a:cubicBezTo>
                  <a:cubicBezTo>
                    <a:pt x="1191" y="84832"/>
                    <a:pt x="1191" y="84236"/>
                    <a:pt x="1191" y="83641"/>
                  </a:cubicBezTo>
                  <a:cubicBezTo>
                    <a:pt x="298" y="79771"/>
                    <a:pt x="0" y="75604"/>
                    <a:pt x="0" y="71438"/>
                  </a:cubicBezTo>
                  <a:cubicBezTo>
                    <a:pt x="0" y="52388"/>
                    <a:pt x="7442" y="34528"/>
                    <a:pt x="21134" y="20836"/>
                  </a:cubicBezTo>
                  <a:cubicBezTo>
                    <a:pt x="22920" y="19050"/>
                    <a:pt x="25004" y="17264"/>
                    <a:pt x="26790" y="15776"/>
                  </a:cubicBezTo>
                  <a:cubicBezTo>
                    <a:pt x="30065" y="13097"/>
                    <a:pt x="33637" y="11014"/>
                    <a:pt x="37208" y="8930"/>
                  </a:cubicBezTo>
                  <a:cubicBezTo>
                    <a:pt x="40483" y="7144"/>
                    <a:pt x="44352" y="5358"/>
                    <a:pt x="47924" y="4167"/>
                  </a:cubicBezTo>
                  <a:cubicBezTo>
                    <a:pt x="52389" y="2381"/>
                    <a:pt x="56557" y="1489"/>
                    <a:pt x="61021" y="893"/>
                  </a:cubicBezTo>
                  <a:cubicBezTo>
                    <a:pt x="64593" y="298"/>
                    <a:pt x="68165" y="0"/>
                    <a:pt x="71737" y="0"/>
                  </a:cubicBezTo>
                  <a:cubicBezTo>
                    <a:pt x="90191" y="0"/>
                    <a:pt x="108349" y="6847"/>
                    <a:pt x="122338" y="20836"/>
                  </a:cubicBezTo>
                  <a:cubicBezTo>
                    <a:pt x="162224" y="61020"/>
                    <a:pt x="232171" y="61020"/>
                    <a:pt x="272357" y="20836"/>
                  </a:cubicBezTo>
                  <a:cubicBezTo>
                    <a:pt x="297657" y="-4464"/>
                    <a:pt x="340520" y="-6251"/>
                    <a:pt x="367902" y="16073"/>
                  </a:cubicBezTo>
                  <a:cubicBezTo>
                    <a:pt x="369985" y="17264"/>
                    <a:pt x="371771" y="19050"/>
                    <a:pt x="373557" y="20836"/>
                  </a:cubicBezTo>
                  <a:lnTo>
                    <a:pt x="374153" y="21431"/>
                  </a:lnTo>
                  <a:cubicBezTo>
                    <a:pt x="387547" y="34825"/>
                    <a:pt x="394393" y="52685"/>
                    <a:pt x="394393" y="71438"/>
                  </a:cubicBezTo>
                  <a:close/>
                </a:path>
              </a:pathLst>
            </a:custGeom>
            <a:grpFill/>
            <a:ln w="9525" cap="flat">
              <a:noFill/>
              <a:prstDash val="solid"/>
              <a:miter/>
            </a:ln>
          </p:spPr>
          <p:txBody>
            <a:bodyPr rtlCol="0" anchor="ctr"/>
            <a:lstStyle/>
            <a:p>
              <a:endParaRPr lang="en-US"/>
            </a:p>
          </p:txBody>
        </p:sp>
      </p:grpSp>
      <p:sp>
        <p:nvSpPr>
          <p:cNvPr id="194" name="Freeform: Shape 193">
            <a:extLst>
              <a:ext uri="{FF2B5EF4-FFF2-40B4-BE49-F238E27FC236}">
                <a16:creationId xmlns:a16="http://schemas.microsoft.com/office/drawing/2014/main" id="{F53D61EE-8E43-9FEA-F722-1E792ED6B714}"/>
              </a:ext>
            </a:extLst>
          </p:cNvPr>
          <p:cNvSpPr/>
          <p:nvPr/>
        </p:nvSpPr>
        <p:spPr>
          <a:xfrm>
            <a:off x="3892167" y="3487520"/>
            <a:ext cx="230585" cy="236217"/>
          </a:xfrm>
          <a:custGeom>
            <a:avLst/>
            <a:gdLst>
              <a:gd name="connsiteX0" fmla="*/ 632317 w 836809"/>
              <a:gd name="connsiteY0" fmla="*/ 550316 h 857250"/>
              <a:gd name="connsiteX1" fmla="*/ 581759 w 836809"/>
              <a:gd name="connsiteY1" fmla="*/ 499910 h 857250"/>
              <a:gd name="connsiteX2" fmla="*/ 531352 w 836809"/>
              <a:gd name="connsiteY2" fmla="*/ 550469 h 857250"/>
              <a:gd name="connsiteX3" fmla="*/ 581835 w 836809"/>
              <a:gd name="connsiteY3" fmla="*/ 600875 h 857250"/>
              <a:gd name="connsiteX4" fmla="*/ 632317 w 836809"/>
              <a:gd name="connsiteY4" fmla="*/ 550317 h 857250"/>
              <a:gd name="connsiteX5" fmla="*/ 552307 w 836809"/>
              <a:gd name="connsiteY5" fmla="*/ 550316 h 857250"/>
              <a:gd name="connsiteX6" fmla="*/ 581787 w 836809"/>
              <a:gd name="connsiteY6" fmla="*/ 520894 h 857250"/>
              <a:gd name="connsiteX7" fmla="*/ 611210 w 836809"/>
              <a:gd name="connsiteY7" fmla="*/ 550374 h 857250"/>
              <a:gd name="connsiteX8" fmla="*/ 581758 w 836809"/>
              <a:gd name="connsiteY8" fmla="*/ 579796 h 857250"/>
              <a:gd name="connsiteX9" fmla="*/ 552307 w 836809"/>
              <a:gd name="connsiteY9" fmla="*/ 550316 h 857250"/>
              <a:gd name="connsiteX10" fmla="*/ 659987 w 836809"/>
              <a:gd name="connsiteY10" fmla="*/ 654139 h 857250"/>
              <a:gd name="connsiteX11" fmla="*/ 710537 w 836809"/>
              <a:gd name="connsiteY11" fmla="*/ 704726 h 857250"/>
              <a:gd name="connsiteX12" fmla="*/ 761124 w 836809"/>
              <a:gd name="connsiteY12" fmla="*/ 654177 h 857250"/>
              <a:gd name="connsiteX13" fmla="*/ 710574 w 836809"/>
              <a:gd name="connsiteY13" fmla="*/ 603590 h 857250"/>
              <a:gd name="connsiteX14" fmla="*/ 710470 w 836809"/>
              <a:gd name="connsiteY14" fmla="*/ 603590 h 857250"/>
              <a:gd name="connsiteX15" fmla="*/ 659987 w 836809"/>
              <a:gd name="connsiteY15" fmla="*/ 654139 h 857250"/>
              <a:gd name="connsiteX16" fmla="*/ 739997 w 836809"/>
              <a:gd name="connsiteY16" fmla="*/ 654139 h 857250"/>
              <a:gd name="connsiteX17" fmla="*/ 710527 w 836809"/>
              <a:gd name="connsiteY17" fmla="*/ 683724 h 857250"/>
              <a:gd name="connsiteX18" fmla="*/ 680942 w 836809"/>
              <a:gd name="connsiteY18" fmla="*/ 654253 h 857250"/>
              <a:gd name="connsiteX19" fmla="*/ 710413 w 836809"/>
              <a:gd name="connsiteY19" fmla="*/ 624669 h 857250"/>
              <a:gd name="connsiteX20" fmla="*/ 710470 w 836809"/>
              <a:gd name="connsiteY20" fmla="*/ 624669 h 857250"/>
              <a:gd name="connsiteX21" fmla="*/ 739997 w 836809"/>
              <a:gd name="connsiteY21" fmla="*/ 654139 h 857250"/>
              <a:gd name="connsiteX22" fmla="*/ 564299 w 836809"/>
              <a:gd name="connsiteY22" fmla="*/ 695668 h 857250"/>
              <a:gd name="connsiteX23" fmla="*/ 700602 w 836809"/>
              <a:gd name="connsiteY23" fmla="*/ 498119 h 857250"/>
              <a:gd name="connsiteX24" fmla="*/ 715318 w 836809"/>
              <a:gd name="connsiteY24" fmla="*/ 495797 h 857250"/>
              <a:gd name="connsiteX25" fmla="*/ 717937 w 836809"/>
              <a:gd name="connsiteY25" fmla="*/ 510083 h 857250"/>
              <a:gd name="connsiteX26" fmla="*/ 581711 w 836809"/>
              <a:gd name="connsiteY26" fmla="*/ 707603 h 857250"/>
              <a:gd name="connsiteX27" fmla="*/ 567084 w 836809"/>
              <a:gd name="connsiteY27" fmla="*/ 710431 h 857250"/>
              <a:gd name="connsiteX28" fmla="*/ 564255 w 836809"/>
              <a:gd name="connsiteY28" fmla="*/ 695804 h 857250"/>
              <a:gd name="connsiteX29" fmla="*/ 564375 w 836809"/>
              <a:gd name="connsiteY29" fmla="*/ 695630 h 857250"/>
              <a:gd name="connsiteX30" fmla="*/ 836714 w 836809"/>
              <a:gd name="connsiteY30" fmla="*/ 602875 h 857250"/>
              <a:gd name="connsiteX31" fmla="*/ 646052 w 836809"/>
              <a:gd name="connsiteY31" fmla="*/ 793499 h 857250"/>
              <a:gd name="connsiteX32" fmla="*/ 455428 w 836809"/>
              <a:gd name="connsiteY32" fmla="*/ 602837 h 857250"/>
              <a:gd name="connsiteX33" fmla="*/ 646090 w 836809"/>
              <a:gd name="connsiteY33" fmla="*/ 412213 h 857250"/>
              <a:gd name="connsiteX34" fmla="*/ 646166 w 836809"/>
              <a:gd name="connsiteY34" fmla="*/ 412213 h 857250"/>
              <a:gd name="connsiteX35" fmla="*/ 836809 w 836809"/>
              <a:gd name="connsiteY35" fmla="*/ 602837 h 857250"/>
              <a:gd name="connsiteX36" fmla="*/ 706222 w 836809"/>
              <a:gd name="connsiteY36" fmla="*/ 284445 h 857250"/>
              <a:gd name="connsiteX37" fmla="*/ 560546 w 836809"/>
              <a:gd name="connsiteY37" fmla="*/ 233763 h 857250"/>
              <a:gd name="connsiteX38" fmla="*/ 496834 w 836809"/>
              <a:gd name="connsiteY38" fmla="*/ 228810 h 857250"/>
              <a:gd name="connsiteX39" fmla="*/ 479155 w 836809"/>
              <a:gd name="connsiteY39" fmla="*/ 212512 h 857250"/>
              <a:gd name="connsiteX40" fmla="*/ 481565 w 836809"/>
              <a:gd name="connsiteY40" fmla="*/ 169650 h 857250"/>
              <a:gd name="connsiteX41" fmla="*/ 411080 w 836809"/>
              <a:gd name="connsiteY41" fmla="*/ 3315 h 857250"/>
              <a:gd name="connsiteX42" fmla="*/ 706317 w 836809"/>
              <a:gd name="connsiteY42" fmla="*/ 284407 h 857250"/>
              <a:gd name="connsiteX43" fmla="*/ 0 w 836809"/>
              <a:gd name="connsiteY43" fmla="*/ 41024 h 857250"/>
              <a:gd name="connsiteX44" fmla="*/ 41062 w 836809"/>
              <a:gd name="connsiteY44" fmla="*/ 0 h 857250"/>
              <a:gd name="connsiteX45" fmla="*/ 362864 w 836809"/>
              <a:gd name="connsiteY45" fmla="*/ 0 h 857250"/>
              <a:gd name="connsiteX46" fmla="*/ 460972 w 836809"/>
              <a:gd name="connsiteY46" fmla="*/ 166097 h 857250"/>
              <a:gd name="connsiteX47" fmla="*/ 458895 w 836809"/>
              <a:gd name="connsiteY47" fmla="*/ 217884 h 857250"/>
              <a:gd name="connsiteX48" fmla="*/ 493185 w 836809"/>
              <a:gd name="connsiteY48" fmla="*/ 249517 h 857250"/>
              <a:gd name="connsiteX49" fmla="*/ 560137 w 836809"/>
              <a:gd name="connsiteY49" fmla="*/ 254794 h 857250"/>
              <a:gd name="connsiteX50" fmla="*/ 712441 w 836809"/>
              <a:gd name="connsiteY50" fmla="*/ 353501 h 857250"/>
              <a:gd name="connsiteX51" fmla="*/ 712441 w 836809"/>
              <a:gd name="connsiteY51" fmla="*/ 401726 h 857250"/>
              <a:gd name="connsiteX52" fmla="*/ 445166 w 836809"/>
              <a:gd name="connsiteY52" fmla="*/ 536663 h 857250"/>
              <a:gd name="connsiteX53" fmla="*/ 580103 w 836809"/>
              <a:gd name="connsiteY53" fmla="*/ 803939 h 857250"/>
              <a:gd name="connsiteX54" fmla="*/ 712441 w 836809"/>
              <a:gd name="connsiteY54" fmla="*/ 803939 h 857250"/>
              <a:gd name="connsiteX55" fmla="*/ 712441 w 836809"/>
              <a:gd name="connsiteY55" fmla="*/ 816226 h 857250"/>
              <a:gd name="connsiteX56" fmla="*/ 671303 w 836809"/>
              <a:gd name="connsiteY56" fmla="*/ 857250 h 857250"/>
              <a:gd name="connsiteX57" fmla="*/ 41062 w 836809"/>
              <a:gd name="connsiteY57" fmla="*/ 857250 h 857250"/>
              <a:gd name="connsiteX58" fmla="*/ 0 w 836809"/>
              <a:gd name="connsiteY58" fmla="*/ 816226 h 857250"/>
              <a:gd name="connsiteX59" fmla="*/ 0 w 836809"/>
              <a:gd name="connsiteY59" fmla="*/ 41024 h 857250"/>
              <a:gd name="connsiteX60" fmla="*/ 34423 w 836809"/>
              <a:gd name="connsiteY60" fmla="*/ 100422 h 857250"/>
              <a:gd name="connsiteX61" fmla="*/ 44958 w 836809"/>
              <a:gd name="connsiteY61" fmla="*/ 110966 h 857250"/>
              <a:gd name="connsiteX62" fmla="*/ 343700 w 836809"/>
              <a:gd name="connsiteY62" fmla="*/ 110966 h 857250"/>
              <a:gd name="connsiteX63" fmla="*/ 353923 w 836809"/>
              <a:gd name="connsiteY63" fmla="*/ 100110 h 857250"/>
              <a:gd name="connsiteX64" fmla="*/ 343700 w 836809"/>
              <a:gd name="connsiteY64" fmla="*/ 89887 h 857250"/>
              <a:gd name="connsiteX65" fmla="*/ 44958 w 836809"/>
              <a:gd name="connsiteY65" fmla="*/ 89887 h 857250"/>
              <a:gd name="connsiteX66" fmla="*/ 34423 w 836809"/>
              <a:gd name="connsiteY66" fmla="*/ 100422 h 857250"/>
              <a:gd name="connsiteX67" fmla="*/ 34423 w 836809"/>
              <a:gd name="connsiteY67" fmla="*/ 196339 h 857250"/>
              <a:gd name="connsiteX68" fmla="*/ 44958 w 836809"/>
              <a:gd name="connsiteY68" fmla="*/ 206873 h 857250"/>
              <a:gd name="connsiteX69" fmla="*/ 343700 w 836809"/>
              <a:gd name="connsiteY69" fmla="*/ 206873 h 857250"/>
              <a:gd name="connsiteX70" fmla="*/ 353923 w 836809"/>
              <a:gd name="connsiteY70" fmla="*/ 196017 h 857250"/>
              <a:gd name="connsiteX71" fmla="*/ 343700 w 836809"/>
              <a:gd name="connsiteY71" fmla="*/ 185795 h 857250"/>
              <a:gd name="connsiteX72" fmla="*/ 44958 w 836809"/>
              <a:gd name="connsiteY72" fmla="*/ 185795 h 857250"/>
              <a:gd name="connsiteX73" fmla="*/ 34423 w 836809"/>
              <a:gd name="connsiteY73" fmla="*/ 196339 h 857250"/>
              <a:gd name="connsiteX74" fmla="*/ 34423 w 836809"/>
              <a:gd name="connsiteY74" fmla="*/ 292256 h 857250"/>
              <a:gd name="connsiteX75" fmla="*/ 44958 w 836809"/>
              <a:gd name="connsiteY75" fmla="*/ 302800 h 857250"/>
              <a:gd name="connsiteX76" fmla="*/ 343700 w 836809"/>
              <a:gd name="connsiteY76" fmla="*/ 302800 h 857250"/>
              <a:gd name="connsiteX77" fmla="*/ 353923 w 836809"/>
              <a:gd name="connsiteY77" fmla="*/ 291943 h 857250"/>
              <a:gd name="connsiteX78" fmla="*/ 343700 w 836809"/>
              <a:gd name="connsiteY78" fmla="*/ 281721 h 857250"/>
              <a:gd name="connsiteX79" fmla="*/ 44958 w 836809"/>
              <a:gd name="connsiteY79" fmla="*/ 281721 h 857250"/>
              <a:gd name="connsiteX80" fmla="*/ 34423 w 836809"/>
              <a:gd name="connsiteY80" fmla="*/ 292256 h 857250"/>
              <a:gd name="connsiteX81" fmla="*/ 34423 w 836809"/>
              <a:gd name="connsiteY81" fmla="*/ 388172 h 857250"/>
              <a:gd name="connsiteX82" fmla="*/ 44958 w 836809"/>
              <a:gd name="connsiteY82" fmla="*/ 398707 h 857250"/>
              <a:gd name="connsiteX83" fmla="*/ 343700 w 836809"/>
              <a:gd name="connsiteY83" fmla="*/ 398707 h 857250"/>
              <a:gd name="connsiteX84" fmla="*/ 353923 w 836809"/>
              <a:gd name="connsiteY84" fmla="*/ 387851 h 857250"/>
              <a:gd name="connsiteX85" fmla="*/ 343700 w 836809"/>
              <a:gd name="connsiteY85" fmla="*/ 377628 h 857250"/>
              <a:gd name="connsiteX86" fmla="*/ 44958 w 836809"/>
              <a:gd name="connsiteY86" fmla="*/ 377628 h 857250"/>
              <a:gd name="connsiteX87" fmla="*/ 34423 w 836809"/>
              <a:gd name="connsiteY87" fmla="*/ 388172 h 857250"/>
              <a:gd name="connsiteX88" fmla="*/ 34423 w 836809"/>
              <a:gd name="connsiteY88" fmla="*/ 484089 h 857250"/>
              <a:gd name="connsiteX89" fmla="*/ 44958 w 836809"/>
              <a:gd name="connsiteY89" fmla="*/ 494624 h 857250"/>
              <a:gd name="connsiteX90" fmla="*/ 343700 w 836809"/>
              <a:gd name="connsiteY90" fmla="*/ 494624 h 857250"/>
              <a:gd name="connsiteX91" fmla="*/ 353923 w 836809"/>
              <a:gd name="connsiteY91" fmla="*/ 483767 h 857250"/>
              <a:gd name="connsiteX92" fmla="*/ 343700 w 836809"/>
              <a:gd name="connsiteY92" fmla="*/ 473545 h 857250"/>
              <a:gd name="connsiteX93" fmla="*/ 44958 w 836809"/>
              <a:gd name="connsiteY93" fmla="*/ 473545 h 857250"/>
              <a:gd name="connsiteX94" fmla="*/ 34423 w 836809"/>
              <a:gd name="connsiteY94" fmla="*/ 484089 h 857250"/>
              <a:gd name="connsiteX95" fmla="*/ 34423 w 836809"/>
              <a:gd name="connsiteY95" fmla="*/ 579996 h 857250"/>
              <a:gd name="connsiteX96" fmla="*/ 44958 w 836809"/>
              <a:gd name="connsiteY96" fmla="*/ 590550 h 857250"/>
              <a:gd name="connsiteX97" fmla="*/ 343700 w 836809"/>
              <a:gd name="connsiteY97" fmla="*/ 590550 h 857250"/>
              <a:gd name="connsiteX98" fmla="*/ 353923 w 836809"/>
              <a:gd name="connsiteY98" fmla="*/ 579694 h 857250"/>
              <a:gd name="connsiteX99" fmla="*/ 343700 w 836809"/>
              <a:gd name="connsiteY99" fmla="*/ 569471 h 857250"/>
              <a:gd name="connsiteX100" fmla="*/ 44958 w 836809"/>
              <a:gd name="connsiteY100" fmla="*/ 569471 h 857250"/>
              <a:gd name="connsiteX101" fmla="*/ 34423 w 836809"/>
              <a:gd name="connsiteY101" fmla="*/ 580006 h 857250"/>
              <a:gd name="connsiteX102" fmla="*/ 34423 w 836809"/>
              <a:gd name="connsiteY102" fmla="*/ 675923 h 857250"/>
              <a:gd name="connsiteX103" fmla="*/ 44958 w 836809"/>
              <a:gd name="connsiteY103" fmla="*/ 686457 h 857250"/>
              <a:gd name="connsiteX104" fmla="*/ 343700 w 836809"/>
              <a:gd name="connsiteY104" fmla="*/ 686457 h 857250"/>
              <a:gd name="connsiteX105" fmla="*/ 353923 w 836809"/>
              <a:gd name="connsiteY105" fmla="*/ 675601 h 857250"/>
              <a:gd name="connsiteX106" fmla="*/ 343700 w 836809"/>
              <a:gd name="connsiteY106" fmla="*/ 665378 h 857250"/>
              <a:gd name="connsiteX107" fmla="*/ 44958 w 836809"/>
              <a:gd name="connsiteY107" fmla="*/ 665378 h 857250"/>
              <a:gd name="connsiteX108" fmla="*/ 34423 w 836809"/>
              <a:gd name="connsiteY108" fmla="*/ 675923 h 857250"/>
              <a:gd name="connsiteX109" fmla="*/ 34423 w 836809"/>
              <a:gd name="connsiteY109" fmla="*/ 771839 h 857250"/>
              <a:gd name="connsiteX110" fmla="*/ 44958 w 836809"/>
              <a:gd name="connsiteY110" fmla="*/ 782384 h 857250"/>
              <a:gd name="connsiteX111" fmla="*/ 343700 w 836809"/>
              <a:gd name="connsiteY111" fmla="*/ 782384 h 857250"/>
              <a:gd name="connsiteX112" fmla="*/ 353923 w 836809"/>
              <a:gd name="connsiteY112" fmla="*/ 771527 h 857250"/>
              <a:gd name="connsiteX113" fmla="*/ 343700 w 836809"/>
              <a:gd name="connsiteY113" fmla="*/ 761305 h 857250"/>
              <a:gd name="connsiteX114" fmla="*/ 44958 w 836809"/>
              <a:gd name="connsiteY114" fmla="*/ 761305 h 857250"/>
              <a:gd name="connsiteX115" fmla="*/ 34423 w 836809"/>
              <a:gd name="connsiteY115" fmla="*/ 771839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36809" h="857250">
                <a:moveTo>
                  <a:pt x="632317" y="550316"/>
                </a:moveTo>
                <a:cubicBezTo>
                  <a:pt x="632275" y="522436"/>
                  <a:pt x="609639" y="499868"/>
                  <a:pt x="581759" y="499910"/>
                </a:cubicBezTo>
                <a:cubicBezTo>
                  <a:pt x="553878" y="499952"/>
                  <a:pt x="531310" y="522588"/>
                  <a:pt x="531352" y="550469"/>
                </a:cubicBezTo>
                <a:cubicBezTo>
                  <a:pt x="531394" y="578320"/>
                  <a:pt x="553984" y="600875"/>
                  <a:pt x="581835" y="600875"/>
                </a:cubicBezTo>
                <a:cubicBezTo>
                  <a:pt x="609721" y="600817"/>
                  <a:pt x="632302" y="578203"/>
                  <a:pt x="632317" y="550317"/>
                </a:cubicBezTo>
                <a:close/>
                <a:moveTo>
                  <a:pt x="552307" y="550316"/>
                </a:moveTo>
                <a:cubicBezTo>
                  <a:pt x="552323" y="534051"/>
                  <a:pt x="565522" y="520878"/>
                  <a:pt x="581787" y="520894"/>
                </a:cubicBezTo>
                <a:cubicBezTo>
                  <a:pt x="598053" y="520909"/>
                  <a:pt x="611225" y="534108"/>
                  <a:pt x="611210" y="550374"/>
                </a:cubicBezTo>
                <a:cubicBezTo>
                  <a:pt x="611194" y="566628"/>
                  <a:pt x="598013" y="579796"/>
                  <a:pt x="581758" y="579796"/>
                </a:cubicBezTo>
                <a:cubicBezTo>
                  <a:pt x="565488" y="579781"/>
                  <a:pt x="552307" y="566587"/>
                  <a:pt x="552307" y="550316"/>
                </a:cubicBezTo>
                <a:close/>
                <a:moveTo>
                  <a:pt x="659987" y="654139"/>
                </a:moveTo>
                <a:cubicBezTo>
                  <a:pt x="659977" y="682067"/>
                  <a:pt x="682608" y="704716"/>
                  <a:pt x="710537" y="704726"/>
                </a:cubicBezTo>
                <a:cubicBezTo>
                  <a:pt x="738465" y="704737"/>
                  <a:pt x="761113" y="682105"/>
                  <a:pt x="761124" y="654177"/>
                </a:cubicBezTo>
                <a:cubicBezTo>
                  <a:pt x="761134" y="626249"/>
                  <a:pt x="738502" y="603600"/>
                  <a:pt x="710574" y="603590"/>
                </a:cubicBezTo>
                <a:cubicBezTo>
                  <a:pt x="710540" y="603590"/>
                  <a:pt x="710505" y="603590"/>
                  <a:pt x="710470" y="603590"/>
                </a:cubicBezTo>
                <a:cubicBezTo>
                  <a:pt x="682587" y="603648"/>
                  <a:pt x="660008" y="626256"/>
                  <a:pt x="659987" y="654139"/>
                </a:cubicBezTo>
                <a:close/>
                <a:moveTo>
                  <a:pt x="739997" y="654139"/>
                </a:moveTo>
                <a:cubicBezTo>
                  <a:pt x="740029" y="670447"/>
                  <a:pt x="726835" y="683692"/>
                  <a:pt x="710527" y="683724"/>
                </a:cubicBezTo>
                <a:cubicBezTo>
                  <a:pt x="694219" y="683755"/>
                  <a:pt x="680974" y="670561"/>
                  <a:pt x="680942" y="654253"/>
                </a:cubicBezTo>
                <a:cubicBezTo>
                  <a:pt x="680911" y="637946"/>
                  <a:pt x="694105" y="624700"/>
                  <a:pt x="710413" y="624669"/>
                </a:cubicBezTo>
                <a:cubicBezTo>
                  <a:pt x="710432" y="624669"/>
                  <a:pt x="710451" y="624669"/>
                  <a:pt x="710470" y="624669"/>
                </a:cubicBezTo>
                <a:cubicBezTo>
                  <a:pt x="726755" y="624669"/>
                  <a:pt x="739966" y="637854"/>
                  <a:pt x="739997" y="654139"/>
                </a:cubicBezTo>
                <a:close/>
                <a:moveTo>
                  <a:pt x="564299" y="695668"/>
                </a:moveTo>
                <a:lnTo>
                  <a:pt x="700602" y="498119"/>
                </a:lnTo>
                <a:cubicBezTo>
                  <a:pt x="704024" y="493414"/>
                  <a:pt x="710613" y="492374"/>
                  <a:pt x="715318" y="495797"/>
                </a:cubicBezTo>
                <a:cubicBezTo>
                  <a:pt x="719859" y="499100"/>
                  <a:pt x="721011" y="505384"/>
                  <a:pt x="717937" y="510083"/>
                </a:cubicBezTo>
                <a:lnTo>
                  <a:pt x="581711" y="707603"/>
                </a:lnTo>
                <a:cubicBezTo>
                  <a:pt x="578453" y="712423"/>
                  <a:pt x="571904" y="713690"/>
                  <a:pt x="567084" y="710431"/>
                </a:cubicBezTo>
                <a:cubicBezTo>
                  <a:pt x="562263" y="707173"/>
                  <a:pt x="560997" y="700625"/>
                  <a:pt x="564255" y="695804"/>
                </a:cubicBezTo>
                <a:cubicBezTo>
                  <a:pt x="564294" y="695746"/>
                  <a:pt x="564335" y="695688"/>
                  <a:pt x="564375" y="695630"/>
                </a:cubicBezTo>
                <a:close/>
                <a:moveTo>
                  <a:pt x="836714" y="602875"/>
                </a:moveTo>
                <a:cubicBezTo>
                  <a:pt x="836704" y="708165"/>
                  <a:pt x="751341" y="793510"/>
                  <a:pt x="646052" y="793499"/>
                </a:cubicBezTo>
                <a:cubicBezTo>
                  <a:pt x="540763" y="793489"/>
                  <a:pt x="455418" y="708126"/>
                  <a:pt x="455428" y="602837"/>
                </a:cubicBezTo>
                <a:cubicBezTo>
                  <a:pt x="455439" y="497548"/>
                  <a:pt x="540801" y="412203"/>
                  <a:pt x="646090" y="412213"/>
                </a:cubicBezTo>
                <a:cubicBezTo>
                  <a:pt x="646116" y="412213"/>
                  <a:pt x="646141" y="412213"/>
                  <a:pt x="646166" y="412213"/>
                </a:cubicBezTo>
                <a:cubicBezTo>
                  <a:pt x="751400" y="412329"/>
                  <a:pt x="836683" y="497603"/>
                  <a:pt x="836809" y="602837"/>
                </a:cubicBezTo>
                <a:close/>
                <a:moveTo>
                  <a:pt x="706222" y="284445"/>
                </a:moveTo>
                <a:cubicBezTo>
                  <a:pt x="671046" y="237106"/>
                  <a:pt x="613220" y="235344"/>
                  <a:pt x="560546" y="233763"/>
                </a:cubicBezTo>
                <a:cubicBezTo>
                  <a:pt x="539217" y="233654"/>
                  <a:pt x="517924" y="231998"/>
                  <a:pt x="496834" y="228810"/>
                </a:cubicBezTo>
                <a:cubicBezTo>
                  <a:pt x="488183" y="227461"/>
                  <a:pt x="481201" y="221025"/>
                  <a:pt x="479155" y="212512"/>
                </a:cubicBezTo>
                <a:cubicBezTo>
                  <a:pt x="477142" y="198205"/>
                  <a:pt x="477960" y="183641"/>
                  <a:pt x="481565" y="169650"/>
                </a:cubicBezTo>
                <a:cubicBezTo>
                  <a:pt x="489442" y="123339"/>
                  <a:pt x="499986" y="61922"/>
                  <a:pt x="411080" y="3315"/>
                </a:cubicBezTo>
                <a:cubicBezTo>
                  <a:pt x="559531" y="24124"/>
                  <a:pt x="678250" y="137155"/>
                  <a:pt x="706317" y="284407"/>
                </a:cubicBezTo>
                <a:close/>
                <a:moveTo>
                  <a:pt x="0" y="41024"/>
                </a:moveTo>
                <a:cubicBezTo>
                  <a:pt x="37" y="18368"/>
                  <a:pt x="18406" y="16"/>
                  <a:pt x="41062" y="0"/>
                </a:cubicBezTo>
                <a:lnTo>
                  <a:pt x="362864" y="0"/>
                </a:lnTo>
                <a:cubicBezTo>
                  <a:pt x="479336" y="57922"/>
                  <a:pt x="469544" y="115376"/>
                  <a:pt x="460972" y="166097"/>
                </a:cubicBezTo>
                <a:cubicBezTo>
                  <a:pt x="456648" y="183022"/>
                  <a:pt x="455941" y="200668"/>
                  <a:pt x="458895" y="217884"/>
                </a:cubicBezTo>
                <a:cubicBezTo>
                  <a:pt x="463138" y="234238"/>
                  <a:pt x="476544" y="246605"/>
                  <a:pt x="493185" y="249517"/>
                </a:cubicBezTo>
                <a:cubicBezTo>
                  <a:pt x="515344" y="252904"/>
                  <a:pt x="537721" y="254668"/>
                  <a:pt x="560137" y="254794"/>
                </a:cubicBezTo>
                <a:cubicBezTo>
                  <a:pt x="631574" y="256946"/>
                  <a:pt x="693363" y="258813"/>
                  <a:pt x="712441" y="353501"/>
                </a:cubicBezTo>
                <a:lnTo>
                  <a:pt x="712441" y="401726"/>
                </a:lnTo>
                <a:cubicBezTo>
                  <a:pt x="601374" y="365182"/>
                  <a:pt x="481710" y="425595"/>
                  <a:pt x="445166" y="536663"/>
                </a:cubicBezTo>
                <a:cubicBezTo>
                  <a:pt x="408622" y="647731"/>
                  <a:pt x="469035" y="767394"/>
                  <a:pt x="580103" y="803939"/>
                </a:cubicBezTo>
                <a:cubicBezTo>
                  <a:pt x="623082" y="818080"/>
                  <a:pt x="669462" y="818080"/>
                  <a:pt x="712441" y="803939"/>
                </a:cubicBezTo>
                <a:lnTo>
                  <a:pt x="712441" y="816226"/>
                </a:lnTo>
                <a:cubicBezTo>
                  <a:pt x="712410" y="838914"/>
                  <a:pt x="693992" y="857282"/>
                  <a:pt x="671303" y="857250"/>
                </a:cubicBezTo>
                <a:lnTo>
                  <a:pt x="41062" y="857250"/>
                </a:lnTo>
                <a:cubicBezTo>
                  <a:pt x="18403" y="857240"/>
                  <a:pt x="32" y="838885"/>
                  <a:pt x="0" y="816226"/>
                </a:cubicBezTo>
                <a:lnTo>
                  <a:pt x="0" y="41024"/>
                </a:lnTo>
                <a:close/>
                <a:moveTo>
                  <a:pt x="34423" y="100422"/>
                </a:moveTo>
                <a:cubicBezTo>
                  <a:pt x="34429" y="106240"/>
                  <a:pt x="39141" y="110956"/>
                  <a:pt x="44958" y="110966"/>
                </a:cubicBezTo>
                <a:lnTo>
                  <a:pt x="343700" y="110966"/>
                </a:lnTo>
                <a:cubicBezTo>
                  <a:pt x="349521" y="110791"/>
                  <a:pt x="354098" y="105931"/>
                  <a:pt x="353923" y="100110"/>
                </a:cubicBezTo>
                <a:cubicBezTo>
                  <a:pt x="353755" y="94535"/>
                  <a:pt x="349275" y="90055"/>
                  <a:pt x="343700" y="89887"/>
                </a:cubicBezTo>
                <a:lnTo>
                  <a:pt x="44958" y="89887"/>
                </a:lnTo>
                <a:cubicBezTo>
                  <a:pt x="39140" y="89887"/>
                  <a:pt x="34423" y="94604"/>
                  <a:pt x="34423" y="100422"/>
                </a:cubicBezTo>
                <a:close/>
                <a:moveTo>
                  <a:pt x="34423" y="196339"/>
                </a:moveTo>
                <a:cubicBezTo>
                  <a:pt x="34423" y="202157"/>
                  <a:pt x="39140" y="206873"/>
                  <a:pt x="44958" y="206873"/>
                </a:cubicBezTo>
                <a:lnTo>
                  <a:pt x="343700" y="206873"/>
                </a:lnTo>
                <a:cubicBezTo>
                  <a:pt x="349521" y="206698"/>
                  <a:pt x="354098" y="201838"/>
                  <a:pt x="353923" y="196017"/>
                </a:cubicBezTo>
                <a:cubicBezTo>
                  <a:pt x="353755" y="190442"/>
                  <a:pt x="349275" y="185962"/>
                  <a:pt x="343700" y="185795"/>
                </a:cubicBezTo>
                <a:lnTo>
                  <a:pt x="44958" y="185795"/>
                </a:lnTo>
                <a:cubicBezTo>
                  <a:pt x="39141" y="185805"/>
                  <a:pt x="34429" y="190521"/>
                  <a:pt x="34423" y="196339"/>
                </a:cubicBezTo>
                <a:close/>
                <a:moveTo>
                  <a:pt x="34423" y="292256"/>
                </a:moveTo>
                <a:cubicBezTo>
                  <a:pt x="34429" y="298073"/>
                  <a:pt x="39141" y="302789"/>
                  <a:pt x="44958" y="302800"/>
                </a:cubicBezTo>
                <a:lnTo>
                  <a:pt x="343700" y="302800"/>
                </a:lnTo>
                <a:cubicBezTo>
                  <a:pt x="349521" y="302625"/>
                  <a:pt x="354098" y="297764"/>
                  <a:pt x="353923" y="291943"/>
                </a:cubicBezTo>
                <a:cubicBezTo>
                  <a:pt x="353755" y="286369"/>
                  <a:pt x="349275" y="281889"/>
                  <a:pt x="343700" y="281721"/>
                </a:cubicBezTo>
                <a:lnTo>
                  <a:pt x="44958" y="281721"/>
                </a:lnTo>
                <a:cubicBezTo>
                  <a:pt x="39142" y="281726"/>
                  <a:pt x="34429" y="286440"/>
                  <a:pt x="34423" y="292256"/>
                </a:cubicBezTo>
                <a:close/>
                <a:moveTo>
                  <a:pt x="34423" y="388172"/>
                </a:moveTo>
                <a:cubicBezTo>
                  <a:pt x="34423" y="393990"/>
                  <a:pt x="39140" y="398707"/>
                  <a:pt x="44958" y="398707"/>
                </a:cubicBezTo>
                <a:lnTo>
                  <a:pt x="343700" y="398707"/>
                </a:lnTo>
                <a:cubicBezTo>
                  <a:pt x="349521" y="398532"/>
                  <a:pt x="354098" y="393671"/>
                  <a:pt x="353923" y="387851"/>
                </a:cubicBezTo>
                <a:cubicBezTo>
                  <a:pt x="353755" y="382276"/>
                  <a:pt x="349275" y="377796"/>
                  <a:pt x="343700" y="377628"/>
                </a:cubicBezTo>
                <a:lnTo>
                  <a:pt x="44958" y="377628"/>
                </a:lnTo>
                <a:cubicBezTo>
                  <a:pt x="39141" y="377639"/>
                  <a:pt x="34429" y="382355"/>
                  <a:pt x="34423" y="388172"/>
                </a:cubicBezTo>
                <a:close/>
                <a:moveTo>
                  <a:pt x="34423" y="484089"/>
                </a:moveTo>
                <a:cubicBezTo>
                  <a:pt x="34429" y="489905"/>
                  <a:pt x="39142" y="494619"/>
                  <a:pt x="44958" y="494624"/>
                </a:cubicBezTo>
                <a:lnTo>
                  <a:pt x="343700" y="494624"/>
                </a:lnTo>
                <a:cubicBezTo>
                  <a:pt x="349521" y="494449"/>
                  <a:pt x="354098" y="489588"/>
                  <a:pt x="353923" y="483767"/>
                </a:cubicBezTo>
                <a:cubicBezTo>
                  <a:pt x="353755" y="478193"/>
                  <a:pt x="349275" y="473713"/>
                  <a:pt x="343700" y="473545"/>
                </a:cubicBezTo>
                <a:lnTo>
                  <a:pt x="44958" y="473545"/>
                </a:lnTo>
                <a:cubicBezTo>
                  <a:pt x="39141" y="473555"/>
                  <a:pt x="34429" y="478272"/>
                  <a:pt x="34423" y="484089"/>
                </a:cubicBezTo>
                <a:close/>
                <a:moveTo>
                  <a:pt x="34423" y="579996"/>
                </a:moveTo>
                <a:cubicBezTo>
                  <a:pt x="34418" y="585820"/>
                  <a:pt x="39135" y="590545"/>
                  <a:pt x="44958" y="590550"/>
                </a:cubicBezTo>
                <a:lnTo>
                  <a:pt x="343700" y="590550"/>
                </a:lnTo>
                <a:cubicBezTo>
                  <a:pt x="349521" y="590375"/>
                  <a:pt x="354098" y="585515"/>
                  <a:pt x="353923" y="579694"/>
                </a:cubicBezTo>
                <a:cubicBezTo>
                  <a:pt x="353755" y="574119"/>
                  <a:pt x="349275" y="569639"/>
                  <a:pt x="343700" y="569471"/>
                </a:cubicBezTo>
                <a:lnTo>
                  <a:pt x="44958" y="569471"/>
                </a:lnTo>
                <a:cubicBezTo>
                  <a:pt x="39144" y="569482"/>
                  <a:pt x="34434" y="574192"/>
                  <a:pt x="34423" y="580006"/>
                </a:cubicBezTo>
                <a:close/>
                <a:moveTo>
                  <a:pt x="34423" y="675923"/>
                </a:moveTo>
                <a:cubicBezTo>
                  <a:pt x="34429" y="681739"/>
                  <a:pt x="39142" y="686452"/>
                  <a:pt x="44958" y="686457"/>
                </a:cubicBezTo>
                <a:lnTo>
                  <a:pt x="343700" y="686457"/>
                </a:lnTo>
                <a:cubicBezTo>
                  <a:pt x="349521" y="686282"/>
                  <a:pt x="354098" y="681422"/>
                  <a:pt x="353923" y="675601"/>
                </a:cubicBezTo>
                <a:cubicBezTo>
                  <a:pt x="353755" y="670026"/>
                  <a:pt x="349275" y="665546"/>
                  <a:pt x="343700" y="665378"/>
                </a:cubicBezTo>
                <a:lnTo>
                  <a:pt x="44958" y="665378"/>
                </a:lnTo>
                <a:cubicBezTo>
                  <a:pt x="39141" y="665389"/>
                  <a:pt x="34429" y="670105"/>
                  <a:pt x="34423" y="675923"/>
                </a:cubicBezTo>
                <a:close/>
                <a:moveTo>
                  <a:pt x="34423" y="771839"/>
                </a:moveTo>
                <a:cubicBezTo>
                  <a:pt x="34429" y="777657"/>
                  <a:pt x="39141" y="782373"/>
                  <a:pt x="44958" y="782384"/>
                </a:cubicBezTo>
                <a:lnTo>
                  <a:pt x="343700" y="782384"/>
                </a:lnTo>
                <a:cubicBezTo>
                  <a:pt x="349521" y="782209"/>
                  <a:pt x="354098" y="777348"/>
                  <a:pt x="353923" y="771527"/>
                </a:cubicBezTo>
                <a:cubicBezTo>
                  <a:pt x="353755" y="765952"/>
                  <a:pt x="349275" y="761472"/>
                  <a:pt x="343700" y="761305"/>
                </a:cubicBezTo>
                <a:lnTo>
                  <a:pt x="44958" y="761305"/>
                </a:lnTo>
                <a:cubicBezTo>
                  <a:pt x="39142" y="761310"/>
                  <a:pt x="34429" y="766023"/>
                  <a:pt x="34423" y="771839"/>
                </a:cubicBezTo>
                <a:close/>
              </a:path>
            </a:pathLst>
          </a:custGeom>
          <a:solidFill>
            <a:srgbClr val="4E8B90"/>
          </a:solidFill>
          <a:ln w="9525" cap="flat">
            <a:noFill/>
            <a:prstDash val="solid"/>
            <a:miter/>
          </a:ln>
        </p:spPr>
        <p:txBody>
          <a:bodyPr rtlCol="0" anchor="ctr"/>
          <a:lstStyle/>
          <a:p>
            <a:endParaRPr lang="en-US"/>
          </a:p>
        </p:txBody>
      </p:sp>
      <p:grpSp>
        <p:nvGrpSpPr>
          <p:cNvPr id="202" name="Group 201">
            <a:extLst>
              <a:ext uri="{FF2B5EF4-FFF2-40B4-BE49-F238E27FC236}">
                <a16:creationId xmlns:a16="http://schemas.microsoft.com/office/drawing/2014/main" id="{7C257E21-5E56-1BC2-FA1D-9C5271C3E027}"/>
              </a:ext>
            </a:extLst>
          </p:cNvPr>
          <p:cNvGrpSpPr/>
          <p:nvPr/>
        </p:nvGrpSpPr>
        <p:grpSpPr>
          <a:xfrm>
            <a:off x="6598006" y="3453710"/>
            <a:ext cx="308920" cy="303836"/>
            <a:chOff x="-756192" y="4293679"/>
            <a:chExt cx="833439" cy="819725"/>
          </a:xfrm>
          <a:solidFill>
            <a:srgbClr val="4E8B90"/>
          </a:solidFill>
        </p:grpSpPr>
        <p:sp>
          <p:nvSpPr>
            <p:cNvPr id="198" name="Freeform: Shape 197">
              <a:extLst>
                <a:ext uri="{FF2B5EF4-FFF2-40B4-BE49-F238E27FC236}">
                  <a16:creationId xmlns:a16="http://schemas.microsoft.com/office/drawing/2014/main" id="{4A14132D-0AAC-C156-C991-EA46B5CAE16B}"/>
                </a:ext>
              </a:extLst>
            </p:cNvPr>
            <p:cNvSpPr/>
            <p:nvPr/>
          </p:nvSpPr>
          <p:spPr>
            <a:xfrm>
              <a:off x="-266569" y="4293679"/>
              <a:ext cx="343816" cy="343788"/>
            </a:xfrm>
            <a:custGeom>
              <a:avLst/>
              <a:gdLst>
                <a:gd name="connsiteX0" fmla="*/ 176150 w 343816"/>
                <a:gd name="connsiteY0" fmla="*/ 2958 h 343788"/>
                <a:gd name="connsiteX1" fmla="*/ 192000 w 343816"/>
                <a:gd name="connsiteY1" fmla="*/ 46937 h 343788"/>
                <a:gd name="connsiteX2" fmla="*/ 296851 w 343816"/>
                <a:gd name="connsiteY2" fmla="*/ 151788 h 343788"/>
                <a:gd name="connsiteX3" fmla="*/ 340830 w 343816"/>
                <a:gd name="connsiteY3" fmla="*/ 167639 h 343788"/>
                <a:gd name="connsiteX4" fmla="*/ 340830 w 343816"/>
                <a:gd name="connsiteY4" fmla="*/ 176122 h 343788"/>
                <a:gd name="connsiteX5" fmla="*/ 296851 w 343816"/>
                <a:gd name="connsiteY5" fmla="*/ 191972 h 343788"/>
                <a:gd name="connsiteX6" fmla="*/ 192000 w 343816"/>
                <a:gd name="connsiteY6" fmla="*/ 296824 h 343788"/>
                <a:gd name="connsiteX7" fmla="*/ 176150 w 343816"/>
                <a:gd name="connsiteY7" fmla="*/ 340802 h 343788"/>
                <a:gd name="connsiteX8" fmla="*/ 167666 w 343816"/>
                <a:gd name="connsiteY8" fmla="*/ 340802 h 343788"/>
                <a:gd name="connsiteX9" fmla="*/ 151816 w 343816"/>
                <a:gd name="connsiteY9" fmla="*/ 296824 h 343788"/>
                <a:gd name="connsiteX10" fmla="*/ 46965 w 343816"/>
                <a:gd name="connsiteY10" fmla="*/ 191972 h 343788"/>
                <a:gd name="connsiteX11" fmla="*/ 2986 w 343816"/>
                <a:gd name="connsiteY11" fmla="*/ 176122 h 343788"/>
                <a:gd name="connsiteX12" fmla="*/ 2986 w 343816"/>
                <a:gd name="connsiteY12" fmla="*/ 167639 h 343788"/>
                <a:gd name="connsiteX13" fmla="*/ 46965 w 343816"/>
                <a:gd name="connsiteY13" fmla="*/ 151788 h 343788"/>
                <a:gd name="connsiteX14" fmla="*/ 151816 w 343816"/>
                <a:gd name="connsiteY14" fmla="*/ 46937 h 343788"/>
                <a:gd name="connsiteX15" fmla="*/ 167666 w 343816"/>
                <a:gd name="connsiteY15" fmla="*/ 2958 h 343788"/>
                <a:gd name="connsiteX16" fmla="*/ 176150 w 343816"/>
                <a:gd name="connsiteY16" fmla="*/ 2958 h 3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816" h="343788">
                  <a:moveTo>
                    <a:pt x="176150" y="2958"/>
                  </a:moveTo>
                  <a:lnTo>
                    <a:pt x="192000" y="46937"/>
                  </a:lnTo>
                  <a:cubicBezTo>
                    <a:pt x="209600" y="95752"/>
                    <a:pt x="248034" y="134225"/>
                    <a:pt x="296851" y="151788"/>
                  </a:cubicBezTo>
                  <a:lnTo>
                    <a:pt x="340830" y="167639"/>
                  </a:lnTo>
                  <a:cubicBezTo>
                    <a:pt x="344811" y="169052"/>
                    <a:pt x="344811" y="174708"/>
                    <a:pt x="340830" y="176122"/>
                  </a:cubicBezTo>
                  <a:lnTo>
                    <a:pt x="296851" y="191972"/>
                  </a:lnTo>
                  <a:cubicBezTo>
                    <a:pt x="248036" y="209572"/>
                    <a:pt x="209563" y="248006"/>
                    <a:pt x="192000" y="296824"/>
                  </a:cubicBezTo>
                  <a:lnTo>
                    <a:pt x="176150" y="340802"/>
                  </a:lnTo>
                  <a:cubicBezTo>
                    <a:pt x="174736" y="344784"/>
                    <a:pt x="169080" y="344784"/>
                    <a:pt x="167666" y="340802"/>
                  </a:cubicBezTo>
                  <a:lnTo>
                    <a:pt x="151816" y="296824"/>
                  </a:lnTo>
                  <a:cubicBezTo>
                    <a:pt x="134217" y="248008"/>
                    <a:pt x="95782" y="209535"/>
                    <a:pt x="46965" y="191972"/>
                  </a:cubicBezTo>
                  <a:lnTo>
                    <a:pt x="2986" y="176122"/>
                  </a:lnTo>
                  <a:cubicBezTo>
                    <a:pt x="-995" y="174708"/>
                    <a:pt x="-995" y="169052"/>
                    <a:pt x="2986" y="167639"/>
                  </a:cubicBezTo>
                  <a:lnTo>
                    <a:pt x="46965" y="151788"/>
                  </a:lnTo>
                  <a:cubicBezTo>
                    <a:pt x="95780" y="134189"/>
                    <a:pt x="134253" y="95754"/>
                    <a:pt x="151816" y="46937"/>
                  </a:cubicBezTo>
                  <a:lnTo>
                    <a:pt x="167666" y="2958"/>
                  </a:lnTo>
                  <a:cubicBezTo>
                    <a:pt x="169080" y="-986"/>
                    <a:pt x="174699" y="-986"/>
                    <a:pt x="176150" y="2958"/>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F174AF24-F5C2-D285-5A4C-A507F5472B65}"/>
                </a:ext>
              </a:extLst>
            </p:cNvPr>
            <p:cNvSpPr/>
            <p:nvPr/>
          </p:nvSpPr>
          <p:spPr>
            <a:xfrm>
              <a:off x="-756192" y="4344223"/>
              <a:ext cx="769296" cy="769181"/>
            </a:xfrm>
            <a:custGeom>
              <a:avLst/>
              <a:gdLst>
                <a:gd name="connsiteX0" fmla="*/ 745107 w 769296"/>
                <a:gd name="connsiteY0" fmla="*/ 251259 h 769181"/>
                <a:gd name="connsiteX1" fmla="*/ 737628 w 769296"/>
                <a:gd name="connsiteY1" fmla="*/ 266514 h 769181"/>
                <a:gd name="connsiteX2" fmla="*/ 721778 w 769296"/>
                <a:gd name="connsiteY2" fmla="*/ 310493 h 769181"/>
                <a:gd name="connsiteX3" fmla="*/ 661540 w 769296"/>
                <a:gd name="connsiteY3" fmla="*/ 352835 h 769181"/>
                <a:gd name="connsiteX4" fmla="*/ 601339 w 769296"/>
                <a:gd name="connsiteY4" fmla="*/ 310642 h 769181"/>
                <a:gd name="connsiteX5" fmla="*/ 585451 w 769296"/>
                <a:gd name="connsiteY5" fmla="*/ 266551 h 769181"/>
                <a:gd name="connsiteX6" fmla="*/ 516432 w 769296"/>
                <a:gd name="connsiteY6" fmla="*/ 197532 h 769181"/>
                <a:gd name="connsiteX7" fmla="*/ 472453 w 769296"/>
                <a:gd name="connsiteY7" fmla="*/ 181682 h 769181"/>
                <a:gd name="connsiteX8" fmla="*/ 430112 w 769296"/>
                <a:gd name="connsiteY8" fmla="*/ 121481 h 769181"/>
                <a:gd name="connsiteX9" fmla="*/ 472490 w 769296"/>
                <a:gd name="connsiteY9" fmla="*/ 61206 h 769181"/>
                <a:gd name="connsiteX10" fmla="*/ 516395 w 769296"/>
                <a:gd name="connsiteY10" fmla="*/ 45355 h 769181"/>
                <a:gd name="connsiteX11" fmla="*/ 540468 w 769296"/>
                <a:gd name="connsiteY11" fmla="*/ 33152 h 769181"/>
                <a:gd name="connsiteX12" fmla="*/ 384648 w 769296"/>
                <a:gd name="connsiteY12" fmla="*/ 0 h 769181"/>
                <a:gd name="connsiteX13" fmla="*/ 0 w 769296"/>
                <a:gd name="connsiteY13" fmla="*/ 384534 h 769181"/>
                <a:gd name="connsiteX14" fmla="*/ 384648 w 769296"/>
                <a:gd name="connsiteY14" fmla="*/ 769182 h 769181"/>
                <a:gd name="connsiteX15" fmla="*/ 769296 w 769296"/>
                <a:gd name="connsiteY15" fmla="*/ 384534 h 769181"/>
                <a:gd name="connsiteX16" fmla="*/ 745111 w 769296"/>
                <a:gd name="connsiteY16" fmla="*/ 251260 h 769181"/>
                <a:gd name="connsiteX17" fmla="*/ 503934 w 769296"/>
                <a:gd name="connsiteY17" fmla="*/ 496042 h 769181"/>
                <a:gd name="connsiteX18" fmla="*/ 414414 w 769296"/>
                <a:gd name="connsiteY18" fmla="*/ 568930 h 769181"/>
                <a:gd name="connsiteX19" fmla="*/ 414414 w 769296"/>
                <a:gd name="connsiteY19" fmla="*/ 590510 h 769181"/>
                <a:gd name="connsiteX20" fmla="*/ 384649 w 769296"/>
                <a:gd name="connsiteY20" fmla="*/ 620276 h 769181"/>
                <a:gd name="connsiteX21" fmla="*/ 354883 w 769296"/>
                <a:gd name="connsiteY21" fmla="*/ 590510 h 769181"/>
                <a:gd name="connsiteX22" fmla="*/ 354883 w 769296"/>
                <a:gd name="connsiteY22" fmla="*/ 565730 h 769181"/>
                <a:gd name="connsiteX23" fmla="*/ 281139 w 769296"/>
                <a:gd name="connsiteY23" fmla="*/ 491167 h 769181"/>
                <a:gd name="connsiteX24" fmla="*/ 304542 w 769296"/>
                <a:gd name="connsiteY24" fmla="*/ 456155 h 769181"/>
                <a:gd name="connsiteX25" fmla="*/ 339554 w 769296"/>
                <a:gd name="connsiteY25" fmla="*/ 479558 h 769181"/>
                <a:gd name="connsiteX26" fmla="*/ 389002 w 769296"/>
                <a:gd name="connsiteY26" fmla="*/ 511370 h 769181"/>
                <a:gd name="connsiteX27" fmla="*/ 446598 w 769296"/>
                <a:gd name="connsiteY27" fmla="*/ 480116 h 769181"/>
                <a:gd name="connsiteX28" fmla="*/ 371849 w 769296"/>
                <a:gd name="connsiteY28" fmla="*/ 411357 h 769181"/>
                <a:gd name="connsiteX29" fmla="*/ 265359 w 769296"/>
                <a:gd name="connsiteY29" fmla="*/ 272988 h 769181"/>
                <a:gd name="connsiteX30" fmla="*/ 354879 w 769296"/>
                <a:gd name="connsiteY30" fmla="*/ 200137 h 769181"/>
                <a:gd name="connsiteX31" fmla="*/ 354879 w 769296"/>
                <a:gd name="connsiteY31" fmla="*/ 178520 h 769181"/>
                <a:gd name="connsiteX32" fmla="*/ 384645 w 769296"/>
                <a:gd name="connsiteY32" fmla="*/ 148754 h 769181"/>
                <a:gd name="connsiteX33" fmla="*/ 414410 w 769296"/>
                <a:gd name="connsiteY33" fmla="*/ 178520 h 769181"/>
                <a:gd name="connsiteX34" fmla="*/ 414410 w 769296"/>
                <a:gd name="connsiteY34" fmla="*/ 203300 h 769181"/>
                <a:gd name="connsiteX35" fmla="*/ 488155 w 769296"/>
                <a:gd name="connsiteY35" fmla="*/ 277862 h 769181"/>
                <a:gd name="connsiteX36" fmla="*/ 464789 w 769296"/>
                <a:gd name="connsiteY36" fmla="*/ 312874 h 769181"/>
                <a:gd name="connsiteX37" fmla="*/ 429777 w 769296"/>
                <a:gd name="connsiteY37" fmla="*/ 289509 h 769181"/>
                <a:gd name="connsiteX38" fmla="*/ 380292 w 769296"/>
                <a:gd name="connsiteY38" fmla="*/ 257659 h 769181"/>
                <a:gd name="connsiteX39" fmla="*/ 322732 w 769296"/>
                <a:gd name="connsiteY39" fmla="*/ 288912 h 769181"/>
                <a:gd name="connsiteX40" fmla="*/ 397482 w 769296"/>
                <a:gd name="connsiteY40" fmla="*/ 357671 h 769181"/>
                <a:gd name="connsiteX41" fmla="*/ 503933 w 769296"/>
                <a:gd name="connsiteY41" fmla="*/ 496041 h 7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9296" h="769181">
                  <a:moveTo>
                    <a:pt x="745107" y="251259"/>
                  </a:moveTo>
                  <a:cubicBezTo>
                    <a:pt x="742428" y="256245"/>
                    <a:pt x="739563" y="261119"/>
                    <a:pt x="737628" y="266514"/>
                  </a:cubicBezTo>
                  <a:lnTo>
                    <a:pt x="721778" y="310493"/>
                  </a:lnTo>
                  <a:cubicBezTo>
                    <a:pt x="712588" y="335869"/>
                    <a:pt x="688366" y="352835"/>
                    <a:pt x="661540" y="352835"/>
                  </a:cubicBezTo>
                  <a:cubicBezTo>
                    <a:pt x="634676" y="352835"/>
                    <a:pt x="610492" y="335869"/>
                    <a:pt x="601339" y="310642"/>
                  </a:cubicBezTo>
                  <a:lnTo>
                    <a:pt x="585451" y="266551"/>
                  </a:lnTo>
                  <a:cubicBezTo>
                    <a:pt x="573842" y="234330"/>
                    <a:pt x="548653" y="209141"/>
                    <a:pt x="516432" y="197532"/>
                  </a:cubicBezTo>
                  <a:lnTo>
                    <a:pt x="472453" y="181682"/>
                  </a:lnTo>
                  <a:cubicBezTo>
                    <a:pt x="447153" y="172603"/>
                    <a:pt x="430112" y="148381"/>
                    <a:pt x="430112" y="121481"/>
                  </a:cubicBezTo>
                  <a:cubicBezTo>
                    <a:pt x="430112" y="94543"/>
                    <a:pt x="447153" y="70321"/>
                    <a:pt x="472490" y="61206"/>
                  </a:cubicBezTo>
                  <a:lnTo>
                    <a:pt x="516395" y="45355"/>
                  </a:lnTo>
                  <a:cubicBezTo>
                    <a:pt x="524990" y="42267"/>
                    <a:pt x="532990" y="38063"/>
                    <a:pt x="540468" y="33152"/>
                  </a:cubicBezTo>
                  <a:cubicBezTo>
                    <a:pt x="492805" y="11981"/>
                    <a:pt x="440160" y="0"/>
                    <a:pt x="384648" y="0"/>
                  </a:cubicBezTo>
                  <a:cubicBezTo>
                    <a:pt x="172231" y="-112"/>
                    <a:pt x="0" y="172079"/>
                    <a:pt x="0" y="384534"/>
                  </a:cubicBezTo>
                  <a:cubicBezTo>
                    <a:pt x="0" y="596951"/>
                    <a:pt x="172231" y="769182"/>
                    <a:pt x="384648" y="769182"/>
                  </a:cubicBezTo>
                  <a:cubicBezTo>
                    <a:pt x="597103" y="769182"/>
                    <a:pt x="769296" y="596951"/>
                    <a:pt x="769296" y="384534"/>
                  </a:cubicBezTo>
                  <a:cubicBezTo>
                    <a:pt x="769296" y="337616"/>
                    <a:pt x="760478" y="292856"/>
                    <a:pt x="745111" y="251260"/>
                  </a:cubicBezTo>
                  <a:close/>
                  <a:moveTo>
                    <a:pt x="503934" y="496042"/>
                  </a:moveTo>
                  <a:cubicBezTo>
                    <a:pt x="491842" y="539798"/>
                    <a:pt x="453705" y="562643"/>
                    <a:pt x="414414" y="568930"/>
                  </a:cubicBezTo>
                  <a:lnTo>
                    <a:pt x="414414" y="590510"/>
                  </a:lnTo>
                  <a:cubicBezTo>
                    <a:pt x="414414" y="606956"/>
                    <a:pt x="401095" y="620276"/>
                    <a:pt x="384649" y="620276"/>
                  </a:cubicBezTo>
                  <a:cubicBezTo>
                    <a:pt x="368203" y="620276"/>
                    <a:pt x="354883" y="606956"/>
                    <a:pt x="354883" y="590510"/>
                  </a:cubicBezTo>
                  <a:lnTo>
                    <a:pt x="354883" y="565730"/>
                  </a:lnTo>
                  <a:cubicBezTo>
                    <a:pt x="316336" y="555051"/>
                    <a:pt x="288505" y="528002"/>
                    <a:pt x="281139" y="491167"/>
                  </a:cubicBezTo>
                  <a:cubicBezTo>
                    <a:pt x="277939" y="475019"/>
                    <a:pt x="288394" y="459393"/>
                    <a:pt x="304542" y="456155"/>
                  </a:cubicBezTo>
                  <a:cubicBezTo>
                    <a:pt x="320801" y="453067"/>
                    <a:pt x="336316" y="463448"/>
                    <a:pt x="339554" y="479558"/>
                  </a:cubicBezTo>
                  <a:cubicBezTo>
                    <a:pt x="343981" y="501883"/>
                    <a:pt x="368947" y="510663"/>
                    <a:pt x="389002" y="511370"/>
                  </a:cubicBezTo>
                  <a:cubicBezTo>
                    <a:pt x="412740" y="512039"/>
                    <a:pt x="440347" y="502775"/>
                    <a:pt x="446598" y="480116"/>
                  </a:cubicBezTo>
                  <a:cubicBezTo>
                    <a:pt x="453519" y="455299"/>
                    <a:pt x="433018" y="440528"/>
                    <a:pt x="371849" y="411357"/>
                  </a:cubicBezTo>
                  <a:cubicBezTo>
                    <a:pt x="317824" y="385573"/>
                    <a:pt x="243785" y="350300"/>
                    <a:pt x="265359" y="272988"/>
                  </a:cubicBezTo>
                  <a:cubicBezTo>
                    <a:pt x="277414" y="229232"/>
                    <a:pt x="315626" y="206461"/>
                    <a:pt x="354879" y="200137"/>
                  </a:cubicBezTo>
                  <a:lnTo>
                    <a:pt x="354879" y="178520"/>
                  </a:lnTo>
                  <a:cubicBezTo>
                    <a:pt x="354879" y="162074"/>
                    <a:pt x="368199" y="148754"/>
                    <a:pt x="384645" y="148754"/>
                  </a:cubicBezTo>
                  <a:cubicBezTo>
                    <a:pt x="401091" y="148754"/>
                    <a:pt x="414410" y="162074"/>
                    <a:pt x="414410" y="178520"/>
                  </a:cubicBezTo>
                  <a:lnTo>
                    <a:pt x="414410" y="203300"/>
                  </a:lnTo>
                  <a:cubicBezTo>
                    <a:pt x="452994" y="213978"/>
                    <a:pt x="480825" y="241027"/>
                    <a:pt x="488155" y="277862"/>
                  </a:cubicBezTo>
                  <a:cubicBezTo>
                    <a:pt x="491355" y="294010"/>
                    <a:pt x="480937" y="309637"/>
                    <a:pt x="464789" y="312874"/>
                  </a:cubicBezTo>
                  <a:cubicBezTo>
                    <a:pt x="448641" y="316074"/>
                    <a:pt x="433015" y="305619"/>
                    <a:pt x="429777" y="289509"/>
                  </a:cubicBezTo>
                  <a:cubicBezTo>
                    <a:pt x="425312" y="267184"/>
                    <a:pt x="400347" y="258404"/>
                    <a:pt x="380292" y="257659"/>
                  </a:cubicBezTo>
                  <a:cubicBezTo>
                    <a:pt x="357112" y="257026"/>
                    <a:pt x="328984" y="266254"/>
                    <a:pt x="322732" y="288912"/>
                  </a:cubicBezTo>
                  <a:cubicBezTo>
                    <a:pt x="315812" y="313730"/>
                    <a:pt x="336313" y="328500"/>
                    <a:pt x="397482" y="357671"/>
                  </a:cubicBezTo>
                  <a:cubicBezTo>
                    <a:pt x="451469" y="383418"/>
                    <a:pt x="525479" y="418729"/>
                    <a:pt x="503933" y="496041"/>
                  </a:cubicBezTo>
                  <a:close/>
                </a:path>
              </a:pathLst>
            </a:custGeom>
            <a:grpFill/>
            <a:ln w="9525" cap="flat">
              <a:noFill/>
              <a:prstDash val="solid"/>
              <a:miter/>
            </a:ln>
          </p:spPr>
          <p:txBody>
            <a:bodyPr rtlCol="0" anchor="ctr"/>
            <a:lstStyle/>
            <a:p>
              <a:endParaRPr lang="en-US"/>
            </a:p>
          </p:txBody>
        </p:sp>
      </p:grpSp>
      <p:grpSp>
        <p:nvGrpSpPr>
          <p:cNvPr id="206" name="Graphic 203">
            <a:extLst>
              <a:ext uri="{FF2B5EF4-FFF2-40B4-BE49-F238E27FC236}">
                <a16:creationId xmlns:a16="http://schemas.microsoft.com/office/drawing/2014/main" id="{CC6D45BC-520A-F5C8-1665-B010FE444C3D}"/>
              </a:ext>
            </a:extLst>
          </p:cNvPr>
          <p:cNvGrpSpPr/>
          <p:nvPr/>
        </p:nvGrpSpPr>
        <p:grpSpPr>
          <a:xfrm>
            <a:off x="9348484" y="3524138"/>
            <a:ext cx="315766" cy="162981"/>
            <a:chOff x="-603893" y="4819327"/>
            <a:chExt cx="590550" cy="304809"/>
          </a:xfrm>
          <a:solidFill>
            <a:srgbClr val="4E8B90"/>
          </a:solidFill>
        </p:grpSpPr>
        <p:sp>
          <p:nvSpPr>
            <p:cNvPr id="207" name="Freeform: Shape 206">
              <a:extLst>
                <a:ext uri="{FF2B5EF4-FFF2-40B4-BE49-F238E27FC236}">
                  <a16:creationId xmlns:a16="http://schemas.microsoft.com/office/drawing/2014/main" id="{CD518D35-D73A-2980-1EB3-D917DF832359}"/>
                </a:ext>
              </a:extLst>
            </p:cNvPr>
            <p:cNvSpPr/>
            <p:nvPr/>
          </p:nvSpPr>
          <p:spPr>
            <a:xfrm>
              <a:off x="-409792" y="4966855"/>
              <a:ext cx="202339" cy="157271"/>
            </a:xfrm>
            <a:custGeom>
              <a:avLst/>
              <a:gdLst>
                <a:gd name="connsiteX0" fmla="*/ 191757 w 202339"/>
                <a:gd name="connsiteY0" fmla="*/ 20083 h 157271"/>
                <a:gd name="connsiteX1" fmla="*/ 157477 w 202339"/>
                <a:gd name="connsiteY1" fmla="*/ 947 h 157271"/>
                <a:gd name="connsiteX2" fmla="*/ 147828 w 202339"/>
                <a:gd name="connsiteY2" fmla="*/ 3128 h 157271"/>
                <a:gd name="connsiteX3" fmla="*/ 101175 w 202339"/>
                <a:gd name="connsiteY3" fmla="*/ 25417 h 157271"/>
                <a:gd name="connsiteX4" fmla="*/ 54521 w 202339"/>
                <a:gd name="connsiteY4" fmla="*/ 3119 h 157271"/>
                <a:gd name="connsiteX5" fmla="*/ 45187 w 202339"/>
                <a:gd name="connsiteY5" fmla="*/ 776 h 157271"/>
                <a:gd name="connsiteX6" fmla="*/ 11573 w 202339"/>
                <a:gd name="connsiteY6" fmla="*/ 17454 h 157271"/>
                <a:gd name="connsiteX7" fmla="*/ 0 w 202339"/>
                <a:gd name="connsiteY7" fmla="*/ 35180 h 157271"/>
                <a:gd name="connsiteX8" fmla="*/ 0 w 202339"/>
                <a:gd name="connsiteY8" fmla="*/ 149775 h 157271"/>
                <a:gd name="connsiteX9" fmla="*/ 7439 w 202339"/>
                <a:gd name="connsiteY9" fmla="*/ 157271 h 157271"/>
                <a:gd name="connsiteX10" fmla="*/ 194901 w 202339"/>
                <a:gd name="connsiteY10" fmla="*/ 157271 h 157271"/>
                <a:gd name="connsiteX11" fmla="*/ 202340 w 202339"/>
                <a:gd name="connsiteY11" fmla="*/ 149775 h 157271"/>
                <a:gd name="connsiteX12" fmla="*/ 202340 w 202339"/>
                <a:gd name="connsiteY12" fmla="*/ 37285 h 157271"/>
                <a:gd name="connsiteX13" fmla="*/ 191757 w 202339"/>
                <a:gd name="connsiteY13" fmla="*/ 20083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39" h="157271">
                  <a:moveTo>
                    <a:pt x="191757" y="20083"/>
                  </a:moveTo>
                  <a:lnTo>
                    <a:pt x="157477" y="947"/>
                  </a:lnTo>
                  <a:cubicBezTo>
                    <a:pt x="154210" y="-891"/>
                    <a:pt x="150038" y="33"/>
                    <a:pt x="147828" y="3128"/>
                  </a:cubicBezTo>
                  <a:cubicBezTo>
                    <a:pt x="138017" y="16873"/>
                    <a:pt x="120139" y="25417"/>
                    <a:pt x="101175" y="25417"/>
                  </a:cubicBezTo>
                  <a:cubicBezTo>
                    <a:pt x="82210" y="25417"/>
                    <a:pt x="64341" y="16873"/>
                    <a:pt x="54521" y="3119"/>
                  </a:cubicBezTo>
                  <a:cubicBezTo>
                    <a:pt x="52397" y="156"/>
                    <a:pt x="48444" y="-853"/>
                    <a:pt x="45187" y="776"/>
                  </a:cubicBezTo>
                  <a:lnTo>
                    <a:pt x="11573" y="17454"/>
                  </a:lnTo>
                  <a:cubicBezTo>
                    <a:pt x="4439" y="20988"/>
                    <a:pt x="0" y="27779"/>
                    <a:pt x="0" y="35180"/>
                  </a:cubicBezTo>
                  <a:lnTo>
                    <a:pt x="0" y="149775"/>
                  </a:lnTo>
                  <a:cubicBezTo>
                    <a:pt x="0" y="153909"/>
                    <a:pt x="3334" y="157271"/>
                    <a:pt x="7439" y="157271"/>
                  </a:cubicBezTo>
                  <a:lnTo>
                    <a:pt x="194901" y="157271"/>
                  </a:lnTo>
                  <a:cubicBezTo>
                    <a:pt x="199006" y="157271"/>
                    <a:pt x="202340" y="153919"/>
                    <a:pt x="202340" y="149775"/>
                  </a:cubicBezTo>
                  <a:lnTo>
                    <a:pt x="202340" y="37285"/>
                  </a:lnTo>
                  <a:cubicBezTo>
                    <a:pt x="202349" y="30208"/>
                    <a:pt x="198387" y="23778"/>
                    <a:pt x="191757" y="20083"/>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45E88E8C-3FE8-95AB-BDE6-003ABF57A3F6}"/>
                </a:ext>
              </a:extLst>
            </p:cNvPr>
            <p:cNvSpPr/>
            <p:nvPr/>
          </p:nvSpPr>
          <p:spPr>
            <a:xfrm>
              <a:off x="-368863" y="4819327"/>
              <a:ext cx="120491" cy="137883"/>
            </a:xfrm>
            <a:custGeom>
              <a:avLst/>
              <a:gdLst>
                <a:gd name="connsiteX0" fmla="*/ 60246 w 120491"/>
                <a:gd name="connsiteY0" fmla="*/ 137884 h 137883"/>
                <a:gd name="connsiteX1" fmla="*/ 120491 w 120491"/>
                <a:gd name="connsiteY1" fmla="*/ 77714 h 137883"/>
                <a:gd name="connsiteX2" fmla="*/ 120491 w 120491"/>
                <a:gd name="connsiteY2" fmla="*/ 60160 h 137883"/>
                <a:gd name="connsiteX3" fmla="*/ 60246 w 120491"/>
                <a:gd name="connsiteY3" fmla="*/ 0 h 137883"/>
                <a:gd name="connsiteX4" fmla="*/ 0 w 120491"/>
                <a:gd name="connsiteY4" fmla="*/ 60169 h 137883"/>
                <a:gd name="connsiteX5" fmla="*/ 0 w 120491"/>
                <a:gd name="connsiteY5" fmla="*/ 77724 h 137883"/>
                <a:gd name="connsiteX6" fmla="*/ 60246 w 120491"/>
                <a:gd name="connsiteY6" fmla="*/ 137884 h 13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491" h="137883">
                  <a:moveTo>
                    <a:pt x="60246" y="137884"/>
                  </a:moveTo>
                  <a:cubicBezTo>
                    <a:pt x="93469" y="137884"/>
                    <a:pt x="120491" y="110900"/>
                    <a:pt x="120491" y="77714"/>
                  </a:cubicBezTo>
                  <a:lnTo>
                    <a:pt x="120491" y="60160"/>
                  </a:lnTo>
                  <a:cubicBezTo>
                    <a:pt x="120491" y="26984"/>
                    <a:pt x="93469" y="0"/>
                    <a:pt x="60246" y="0"/>
                  </a:cubicBezTo>
                  <a:cubicBezTo>
                    <a:pt x="27032" y="0"/>
                    <a:pt x="0" y="26984"/>
                    <a:pt x="0" y="60169"/>
                  </a:cubicBezTo>
                  <a:lnTo>
                    <a:pt x="0" y="77724"/>
                  </a:lnTo>
                  <a:cubicBezTo>
                    <a:pt x="0" y="110900"/>
                    <a:pt x="27032" y="137884"/>
                    <a:pt x="60246" y="137884"/>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76D96D58-374F-05A0-0D24-6C5CE1B50226}"/>
                </a:ext>
              </a:extLst>
            </p:cNvPr>
            <p:cNvSpPr/>
            <p:nvPr/>
          </p:nvSpPr>
          <p:spPr>
            <a:xfrm>
              <a:off x="-603893" y="4991437"/>
              <a:ext cx="165173" cy="132689"/>
            </a:xfrm>
            <a:custGeom>
              <a:avLst/>
              <a:gdLst>
                <a:gd name="connsiteX0" fmla="*/ 155934 w 165173"/>
                <a:gd name="connsiteY0" fmla="*/ 16275 h 132689"/>
                <a:gd name="connsiteX1" fmla="*/ 128445 w 165173"/>
                <a:gd name="connsiteY1" fmla="*/ 940 h 132689"/>
                <a:gd name="connsiteX2" fmla="*/ 118796 w 165173"/>
                <a:gd name="connsiteY2" fmla="*/ 3121 h 132689"/>
                <a:gd name="connsiteX3" fmla="*/ 82591 w 165173"/>
                <a:gd name="connsiteY3" fmla="*/ 20371 h 132689"/>
                <a:gd name="connsiteX4" fmla="*/ 46387 w 165173"/>
                <a:gd name="connsiteY4" fmla="*/ 3121 h 132689"/>
                <a:gd name="connsiteX5" fmla="*/ 37052 w 165173"/>
                <a:gd name="connsiteY5" fmla="*/ 778 h 132689"/>
                <a:gd name="connsiteX6" fmla="*/ 10096 w 165173"/>
                <a:gd name="connsiteY6" fmla="*/ 14151 h 132689"/>
                <a:gd name="connsiteX7" fmla="*/ 0 w 165173"/>
                <a:gd name="connsiteY7" fmla="*/ 29676 h 132689"/>
                <a:gd name="connsiteX8" fmla="*/ 0 w 165173"/>
                <a:gd name="connsiteY8" fmla="*/ 125193 h 132689"/>
                <a:gd name="connsiteX9" fmla="*/ 7439 w 165173"/>
                <a:gd name="connsiteY9" fmla="*/ 132689 h 132689"/>
                <a:gd name="connsiteX10" fmla="*/ 157734 w 165173"/>
                <a:gd name="connsiteY10" fmla="*/ 132689 h 132689"/>
                <a:gd name="connsiteX11" fmla="*/ 165173 w 165173"/>
                <a:gd name="connsiteY11" fmla="*/ 125193 h 132689"/>
                <a:gd name="connsiteX12" fmla="*/ 165173 w 165173"/>
                <a:gd name="connsiteY12" fmla="*/ 31372 h 132689"/>
                <a:gd name="connsiteX13" fmla="*/ 155934 w 165173"/>
                <a:gd name="connsiteY13" fmla="*/ 16275 h 132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73" h="132689">
                  <a:moveTo>
                    <a:pt x="155934" y="16275"/>
                  </a:moveTo>
                  <a:lnTo>
                    <a:pt x="128445" y="940"/>
                  </a:lnTo>
                  <a:cubicBezTo>
                    <a:pt x="125168" y="-899"/>
                    <a:pt x="120996" y="44"/>
                    <a:pt x="118796" y="3121"/>
                  </a:cubicBezTo>
                  <a:cubicBezTo>
                    <a:pt x="111195" y="13760"/>
                    <a:pt x="97326" y="20371"/>
                    <a:pt x="82591" y="20371"/>
                  </a:cubicBezTo>
                  <a:cubicBezTo>
                    <a:pt x="67856" y="20371"/>
                    <a:pt x="53988" y="13760"/>
                    <a:pt x="46387" y="3121"/>
                  </a:cubicBezTo>
                  <a:cubicBezTo>
                    <a:pt x="44263" y="149"/>
                    <a:pt x="40319" y="-851"/>
                    <a:pt x="37052" y="778"/>
                  </a:cubicBezTo>
                  <a:lnTo>
                    <a:pt x="10096" y="14151"/>
                  </a:lnTo>
                  <a:cubicBezTo>
                    <a:pt x="3867" y="17237"/>
                    <a:pt x="0" y="23190"/>
                    <a:pt x="0" y="29676"/>
                  </a:cubicBezTo>
                  <a:lnTo>
                    <a:pt x="0" y="125193"/>
                  </a:lnTo>
                  <a:cubicBezTo>
                    <a:pt x="0" y="129337"/>
                    <a:pt x="3334" y="132689"/>
                    <a:pt x="7439" y="132689"/>
                  </a:cubicBezTo>
                  <a:lnTo>
                    <a:pt x="157734" y="132689"/>
                  </a:lnTo>
                  <a:cubicBezTo>
                    <a:pt x="161839" y="132689"/>
                    <a:pt x="165173" y="129337"/>
                    <a:pt x="165173" y="125193"/>
                  </a:cubicBezTo>
                  <a:lnTo>
                    <a:pt x="165173" y="31372"/>
                  </a:lnTo>
                  <a:cubicBezTo>
                    <a:pt x="165173" y="25152"/>
                    <a:pt x="161725" y="19513"/>
                    <a:pt x="155934" y="16275"/>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A515066F-DD2A-A5A9-5971-D988FBFB1D38}"/>
                </a:ext>
              </a:extLst>
            </p:cNvPr>
            <p:cNvSpPr/>
            <p:nvPr/>
          </p:nvSpPr>
          <p:spPr>
            <a:xfrm>
              <a:off x="-571079" y="4871190"/>
              <a:ext cx="99545" cy="113509"/>
            </a:xfrm>
            <a:custGeom>
              <a:avLst/>
              <a:gdLst>
                <a:gd name="connsiteX0" fmla="*/ 49778 w 99545"/>
                <a:gd name="connsiteY0" fmla="*/ 113509 h 113509"/>
                <a:gd name="connsiteX1" fmla="*/ 99546 w 99545"/>
                <a:gd name="connsiteY1" fmla="*/ 63789 h 113509"/>
                <a:gd name="connsiteX2" fmla="*/ 99546 w 99545"/>
                <a:gd name="connsiteY2" fmla="*/ 49721 h 113509"/>
                <a:gd name="connsiteX3" fmla="*/ 49778 w 99545"/>
                <a:gd name="connsiteY3" fmla="*/ 0 h 113509"/>
                <a:gd name="connsiteX4" fmla="*/ 0 w 99545"/>
                <a:gd name="connsiteY4" fmla="*/ 49721 h 113509"/>
                <a:gd name="connsiteX5" fmla="*/ 0 w 99545"/>
                <a:gd name="connsiteY5" fmla="*/ 63789 h 113509"/>
                <a:gd name="connsiteX6" fmla="*/ 49778 w 99545"/>
                <a:gd name="connsiteY6" fmla="*/ 113509 h 1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45" h="113509">
                  <a:moveTo>
                    <a:pt x="49778" y="113509"/>
                  </a:moveTo>
                  <a:cubicBezTo>
                    <a:pt x="77219" y="113509"/>
                    <a:pt x="99546" y="91202"/>
                    <a:pt x="99546" y="63789"/>
                  </a:cubicBezTo>
                  <a:lnTo>
                    <a:pt x="99546" y="49721"/>
                  </a:lnTo>
                  <a:cubicBezTo>
                    <a:pt x="99546" y="22298"/>
                    <a:pt x="77219" y="0"/>
                    <a:pt x="49778" y="0"/>
                  </a:cubicBezTo>
                  <a:cubicBezTo>
                    <a:pt x="22336" y="0"/>
                    <a:pt x="0" y="22308"/>
                    <a:pt x="0" y="49721"/>
                  </a:cubicBezTo>
                  <a:lnTo>
                    <a:pt x="0" y="63789"/>
                  </a:lnTo>
                  <a:cubicBezTo>
                    <a:pt x="0" y="91202"/>
                    <a:pt x="22336" y="113509"/>
                    <a:pt x="49778" y="11350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C88389F2-C835-F545-62EF-77AA35601D56}"/>
                </a:ext>
              </a:extLst>
            </p:cNvPr>
            <p:cNvSpPr/>
            <p:nvPr/>
          </p:nvSpPr>
          <p:spPr>
            <a:xfrm>
              <a:off x="-178525" y="4991444"/>
              <a:ext cx="165182" cy="132692"/>
            </a:xfrm>
            <a:custGeom>
              <a:avLst/>
              <a:gdLst>
                <a:gd name="connsiteX0" fmla="*/ 155934 w 165182"/>
                <a:gd name="connsiteY0" fmla="*/ 16268 h 132692"/>
                <a:gd name="connsiteX1" fmla="*/ 128445 w 165182"/>
                <a:gd name="connsiteY1" fmla="*/ 933 h 132692"/>
                <a:gd name="connsiteX2" fmla="*/ 118796 w 165182"/>
                <a:gd name="connsiteY2" fmla="*/ 3114 h 132692"/>
                <a:gd name="connsiteX3" fmla="*/ 82591 w 165182"/>
                <a:gd name="connsiteY3" fmla="*/ 20364 h 132692"/>
                <a:gd name="connsiteX4" fmla="*/ 46377 w 165182"/>
                <a:gd name="connsiteY4" fmla="*/ 3114 h 132692"/>
                <a:gd name="connsiteX5" fmla="*/ 37052 w 165182"/>
                <a:gd name="connsiteY5" fmla="*/ 771 h 132692"/>
                <a:gd name="connsiteX6" fmla="*/ 10096 w 165182"/>
                <a:gd name="connsiteY6" fmla="*/ 14144 h 132692"/>
                <a:gd name="connsiteX7" fmla="*/ 0 w 165182"/>
                <a:gd name="connsiteY7" fmla="*/ 29680 h 132692"/>
                <a:gd name="connsiteX8" fmla="*/ 0 w 165182"/>
                <a:gd name="connsiteY8" fmla="*/ 125196 h 132692"/>
                <a:gd name="connsiteX9" fmla="*/ 7439 w 165182"/>
                <a:gd name="connsiteY9" fmla="*/ 132692 h 132692"/>
                <a:gd name="connsiteX10" fmla="*/ 157734 w 165182"/>
                <a:gd name="connsiteY10" fmla="*/ 132692 h 132692"/>
                <a:gd name="connsiteX11" fmla="*/ 165183 w 165182"/>
                <a:gd name="connsiteY11" fmla="*/ 125187 h 132692"/>
                <a:gd name="connsiteX12" fmla="*/ 165183 w 165182"/>
                <a:gd name="connsiteY12" fmla="*/ 31365 h 132692"/>
                <a:gd name="connsiteX13" fmla="*/ 155934 w 165182"/>
                <a:gd name="connsiteY13" fmla="*/ 16268 h 13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182" h="132692">
                  <a:moveTo>
                    <a:pt x="155934" y="16268"/>
                  </a:moveTo>
                  <a:lnTo>
                    <a:pt x="128445" y="933"/>
                  </a:lnTo>
                  <a:cubicBezTo>
                    <a:pt x="125168" y="-886"/>
                    <a:pt x="121006" y="28"/>
                    <a:pt x="118796" y="3114"/>
                  </a:cubicBezTo>
                  <a:cubicBezTo>
                    <a:pt x="111204" y="13754"/>
                    <a:pt x="97326" y="20364"/>
                    <a:pt x="82591" y="20364"/>
                  </a:cubicBezTo>
                  <a:cubicBezTo>
                    <a:pt x="67866" y="20364"/>
                    <a:pt x="53988" y="13754"/>
                    <a:pt x="46377" y="3114"/>
                  </a:cubicBezTo>
                  <a:cubicBezTo>
                    <a:pt x="44253" y="133"/>
                    <a:pt x="40281" y="-839"/>
                    <a:pt x="37052" y="771"/>
                  </a:cubicBezTo>
                  <a:lnTo>
                    <a:pt x="10096" y="14144"/>
                  </a:lnTo>
                  <a:cubicBezTo>
                    <a:pt x="3867" y="17240"/>
                    <a:pt x="0" y="23193"/>
                    <a:pt x="0" y="29680"/>
                  </a:cubicBezTo>
                  <a:lnTo>
                    <a:pt x="0" y="125196"/>
                  </a:lnTo>
                  <a:cubicBezTo>
                    <a:pt x="0" y="129330"/>
                    <a:pt x="3334" y="132692"/>
                    <a:pt x="7439" y="132692"/>
                  </a:cubicBezTo>
                  <a:lnTo>
                    <a:pt x="157734" y="132692"/>
                  </a:lnTo>
                  <a:cubicBezTo>
                    <a:pt x="161849" y="132683"/>
                    <a:pt x="165183" y="129330"/>
                    <a:pt x="165183" y="125187"/>
                  </a:cubicBezTo>
                  <a:lnTo>
                    <a:pt x="165183" y="31365"/>
                  </a:lnTo>
                  <a:cubicBezTo>
                    <a:pt x="165183" y="25146"/>
                    <a:pt x="161735" y="19507"/>
                    <a:pt x="155934" y="16268"/>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B6216759-6410-A5E7-ACF4-0618A38288BA}"/>
                </a:ext>
              </a:extLst>
            </p:cNvPr>
            <p:cNvSpPr/>
            <p:nvPr/>
          </p:nvSpPr>
          <p:spPr>
            <a:xfrm>
              <a:off x="-145702" y="4871190"/>
              <a:ext cx="99545" cy="113509"/>
            </a:xfrm>
            <a:custGeom>
              <a:avLst/>
              <a:gdLst>
                <a:gd name="connsiteX0" fmla="*/ 49768 w 99545"/>
                <a:gd name="connsiteY0" fmla="*/ 113509 h 113509"/>
                <a:gd name="connsiteX1" fmla="*/ 99546 w 99545"/>
                <a:gd name="connsiteY1" fmla="*/ 63789 h 113509"/>
                <a:gd name="connsiteX2" fmla="*/ 99546 w 99545"/>
                <a:gd name="connsiteY2" fmla="*/ 49721 h 113509"/>
                <a:gd name="connsiteX3" fmla="*/ 49768 w 99545"/>
                <a:gd name="connsiteY3" fmla="*/ 0 h 113509"/>
                <a:gd name="connsiteX4" fmla="*/ 0 w 99545"/>
                <a:gd name="connsiteY4" fmla="*/ 49721 h 113509"/>
                <a:gd name="connsiteX5" fmla="*/ 0 w 99545"/>
                <a:gd name="connsiteY5" fmla="*/ 63789 h 113509"/>
                <a:gd name="connsiteX6" fmla="*/ 49768 w 99545"/>
                <a:gd name="connsiteY6" fmla="*/ 113509 h 11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45" h="113509">
                  <a:moveTo>
                    <a:pt x="49768" y="113509"/>
                  </a:moveTo>
                  <a:cubicBezTo>
                    <a:pt x="77219" y="113509"/>
                    <a:pt x="99546" y="91202"/>
                    <a:pt x="99546" y="63789"/>
                  </a:cubicBezTo>
                  <a:lnTo>
                    <a:pt x="99546" y="49721"/>
                  </a:lnTo>
                  <a:cubicBezTo>
                    <a:pt x="99546" y="22298"/>
                    <a:pt x="77210" y="0"/>
                    <a:pt x="49768" y="0"/>
                  </a:cubicBezTo>
                  <a:cubicBezTo>
                    <a:pt x="22327" y="0"/>
                    <a:pt x="0" y="22308"/>
                    <a:pt x="0" y="49721"/>
                  </a:cubicBezTo>
                  <a:lnTo>
                    <a:pt x="0" y="63789"/>
                  </a:lnTo>
                  <a:cubicBezTo>
                    <a:pt x="0" y="91202"/>
                    <a:pt x="22327" y="113509"/>
                    <a:pt x="49768" y="113509"/>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3671208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E327A-835B-ABCA-23F7-10744D31F57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67B251-7B3D-8F65-5AE7-FAD5016D6DA8}"/>
              </a:ext>
            </a:extLst>
          </p:cNvPr>
          <p:cNvSpPr>
            <a:spLocks noGrp="1"/>
          </p:cNvSpPr>
          <p:nvPr>
            <p:ph type="sldNum" sz="quarter" idx="12"/>
          </p:nvPr>
        </p:nvSpPr>
        <p:spPr/>
        <p:txBody>
          <a:bodyPr/>
          <a:lstStyle/>
          <a:p>
            <a:fld id="{D92F42F6-3E29-46CD-8D6D-8779DDC56208}" type="slidenum">
              <a:rPr lang="en-US" smtClean="0"/>
              <a:t>35</a:t>
            </a:fld>
            <a:endParaRPr lang="en-US"/>
          </a:p>
        </p:txBody>
      </p:sp>
      <p:sp>
        <p:nvSpPr>
          <p:cNvPr id="249" name="TextBox 248">
            <a:extLst>
              <a:ext uri="{FF2B5EF4-FFF2-40B4-BE49-F238E27FC236}">
                <a16:creationId xmlns:a16="http://schemas.microsoft.com/office/drawing/2014/main" id="{B6DDC4CB-2A4C-31D5-4DE2-02E98860444C}"/>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When a C-Corp Does Make Sense</a:t>
            </a:r>
          </a:p>
        </p:txBody>
      </p:sp>
      <p:sp>
        <p:nvSpPr>
          <p:cNvPr id="6" name="TextBox 5">
            <a:extLst>
              <a:ext uri="{FF2B5EF4-FFF2-40B4-BE49-F238E27FC236}">
                <a16:creationId xmlns:a16="http://schemas.microsoft.com/office/drawing/2014/main" id="{277F8A4F-9D14-273D-6B19-67C0B48E99C8}"/>
              </a:ext>
            </a:extLst>
          </p:cNvPr>
          <p:cNvSpPr txBox="1"/>
          <p:nvPr/>
        </p:nvSpPr>
        <p:spPr>
          <a:xfrm>
            <a:off x="669632" y="1158009"/>
            <a:ext cx="10858500" cy="400110"/>
          </a:xfrm>
          <a:prstGeom prst="rect">
            <a:avLst/>
          </a:prstGeom>
          <a:noFill/>
        </p:spPr>
        <p:txBody>
          <a:bodyPr wrap="square">
            <a:spAutoFit/>
          </a:bodyPr>
          <a:lstStyle/>
          <a:p>
            <a:pPr algn="ctr"/>
            <a:r>
              <a:rPr lang="en-US" sz="2000" b="1" dirty="0">
                <a:solidFill>
                  <a:srgbClr val="4E8B90"/>
                </a:solidFill>
              </a:rPr>
              <a:t>Consider When</a:t>
            </a:r>
          </a:p>
        </p:txBody>
      </p:sp>
      <p:sp>
        <p:nvSpPr>
          <p:cNvPr id="26" name="Freeform 5">
            <a:extLst>
              <a:ext uri="{FF2B5EF4-FFF2-40B4-BE49-F238E27FC236}">
                <a16:creationId xmlns:a16="http://schemas.microsoft.com/office/drawing/2014/main" id="{C7DFF2A4-C4FB-8098-B473-36A5BB9F8AA9}"/>
              </a:ext>
            </a:extLst>
          </p:cNvPr>
          <p:cNvSpPr>
            <a:spLocks/>
          </p:cNvSpPr>
          <p:nvPr/>
        </p:nvSpPr>
        <p:spPr bwMode="auto">
          <a:xfrm>
            <a:off x="3245440" y="4092139"/>
            <a:ext cx="2022374" cy="1564974"/>
          </a:xfrm>
          <a:custGeom>
            <a:avLst/>
            <a:gdLst>
              <a:gd name="T0" fmla="*/ 714 w 714"/>
              <a:gd name="T1" fmla="*/ 395 h 552"/>
              <a:gd name="T2" fmla="*/ 526 w 714"/>
              <a:gd name="T3" fmla="*/ 301 h 552"/>
              <a:gd name="T4" fmla="*/ 373 w 714"/>
              <a:gd name="T5" fmla="*/ 51 h 552"/>
              <a:gd name="T6" fmla="*/ 51 w 714"/>
              <a:gd name="T7" fmla="*/ 188 h 552"/>
              <a:gd name="T8" fmla="*/ 187 w 714"/>
              <a:gd name="T9" fmla="*/ 509 h 552"/>
              <a:gd name="T10" fmla="*/ 477 w 714"/>
              <a:gd name="T11" fmla="*/ 429 h 552"/>
              <a:gd name="T12" fmla="*/ 673 w 714"/>
              <a:gd name="T13" fmla="*/ 495 h 552"/>
              <a:gd name="T14" fmla="*/ 714 w 714"/>
              <a:gd name="T15" fmla="*/ 395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4" h="552">
                <a:moveTo>
                  <a:pt x="714" y="395"/>
                </a:moveTo>
                <a:cubicBezTo>
                  <a:pt x="645" y="440"/>
                  <a:pt x="526" y="383"/>
                  <a:pt x="526" y="301"/>
                </a:cubicBezTo>
                <a:cubicBezTo>
                  <a:pt x="535" y="196"/>
                  <a:pt x="475" y="93"/>
                  <a:pt x="373" y="51"/>
                </a:cubicBezTo>
                <a:cubicBezTo>
                  <a:pt x="246" y="0"/>
                  <a:pt x="102" y="61"/>
                  <a:pt x="51" y="188"/>
                </a:cubicBezTo>
                <a:cubicBezTo>
                  <a:pt x="0" y="314"/>
                  <a:pt x="61" y="458"/>
                  <a:pt x="187" y="509"/>
                </a:cubicBezTo>
                <a:cubicBezTo>
                  <a:pt x="293" y="552"/>
                  <a:pt x="412" y="516"/>
                  <a:pt x="477" y="429"/>
                </a:cubicBezTo>
                <a:cubicBezTo>
                  <a:pt x="535" y="376"/>
                  <a:pt x="654" y="418"/>
                  <a:pt x="673" y="495"/>
                </a:cubicBezTo>
                <a:cubicBezTo>
                  <a:pt x="682" y="459"/>
                  <a:pt x="696" y="426"/>
                  <a:pt x="714" y="39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6">
            <a:extLst>
              <a:ext uri="{FF2B5EF4-FFF2-40B4-BE49-F238E27FC236}">
                <a16:creationId xmlns:a16="http://schemas.microsoft.com/office/drawing/2014/main" id="{BE2543C8-CB5D-C494-AD73-EEA319ACBFF3}"/>
              </a:ext>
            </a:extLst>
          </p:cNvPr>
          <p:cNvSpPr>
            <a:spLocks/>
          </p:cNvSpPr>
          <p:nvPr/>
        </p:nvSpPr>
        <p:spPr bwMode="auto">
          <a:xfrm>
            <a:off x="4412885" y="2895957"/>
            <a:ext cx="1561383" cy="1994833"/>
          </a:xfrm>
          <a:custGeom>
            <a:avLst/>
            <a:gdLst>
              <a:gd name="T0" fmla="*/ 509 w 551"/>
              <a:gd name="T1" fmla="*/ 666 h 704"/>
              <a:gd name="T2" fmla="*/ 443 w 551"/>
              <a:gd name="T3" fmla="*/ 467 h 704"/>
              <a:gd name="T4" fmla="*/ 507 w 551"/>
              <a:gd name="T5" fmla="*/ 182 h 704"/>
              <a:gd name="T6" fmla="*/ 181 w 551"/>
              <a:gd name="T7" fmla="*/ 56 h 704"/>
              <a:gd name="T8" fmla="*/ 55 w 551"/>
              <a:gd name="T9" fmla="*/ 381 h 704"/>
              <a:gd name="T10" fmla="*/ 319 w 551"/>
              <a:gd name="T11" fmla="*/ 525 h 704"/>
              <a:gd name="T12" fmla="*/ 416 w 551"/>
              <a:gd name="T13" fmla="*/ 704 h 704"/>
              <a:gd name="T14" fmla="*/ 509 w 551"/>
              <a:gd name="T15" fmla="*/ 666 h 7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704">
                <a:moveTo>
                  <a:pt x="509" y="666"/>
                </a:moveTo>
                <a:cubicBezTo>
                  <a:pt x="430" y="646"/>
                  <a:pt x="387" y="526"/>
                  <a:pt x="443" y="467"/>
                </a:cubicBezTo>
                <a:cubicBezTo>
                  <a:pt x="522" y="398"/>
                  <a:pt x="551" y="283"/>
                  <a:pt x="507" y="182"/>
                </a:cubicBezTo>
                <a:cubicBezTo>
                  <a:pt x="452" y="57"/>
                  <a:pt x="306" y="0"/>
                  <a:pt x="181" y="56"/>
                </a:cubicBezTo>
                <a:cubicBezTo>
                  <a:pt x="56" y="111"/>
                  <a:pt x="0" y="256"/>
                  <a:pt x="55" y="381"/>
                </a:cubicBezTo>
                <a:cubicBezTo>
                  <a:pt x="101" y="486"/>
                  <a:pt x="211" y="542"/>
                  <a:pt x="319" y="525"/>
                </a:cubicBezTo>
                <a:cubicBezTo>
                  <a:pt x="395" y="528"/>
                  <a:pt x="450" y="635"/>
                  <a:pt x="416" y="704"/>
                </a:cubicBezTo>
                <a:cubicBezTo>
                  <a:pt x="445" y="687"/>
                  <a:pt x="476" y="674"/>
                  <a:pt x="509" y="66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
            <a:extLst>
              <a:ext uri="{FF2B5EF4-FFF2-40B4-BE49-F238E27FC236}">
                <a16:creationId xmlns:a16="http://schemas.microsoft.com/office/drawing/2014/main" id="{2A8A680D-8283-6154-6B7D-B316EDBC766D}"/>
              </a:ext>
            </a:extLst>
          </p:cNvPr>
          <p:cNvSpPr>
            <a:spLocks/>
          </p:cNvSpPr>
          <p:nvPr/>
        </p:nvSpPr>
        <p:spPr bwMode="auto">
          <a:xfrm>
            <a:off x="6889067" y="4083757"/>
            <a:ext cx="2041532" cy="1563777"/>
          </a:xfrm>
          <a:custGeom>
            <a:avLst/>
            <a:gdLst>
              <a:gd name="T0" fmla="*/ 0 w 721"/>
              <a:gd name="T1" fmla="*/ 391 h 552"/>
              <a:gd name="T2" fmla="*/ 195 w 721"/>
              <a:gd name="T3" fmla="*/ 301 h 552"/>
              <a:gd name="T4" fmla="*/ 349 w 721"/>
              <a:gd name="T5" fmla="*/ 51 h 552"/>
              <a:gd name="T6" fmla="*/ 670 w 721"/>
              <a:gd name="T7" fmla="*/ 187 h 552"/>
              <a:gd name="T8" fmla="*/ 534 w 721"/>
              <a:gd name="T9" fmla="*/ 509 h 552"/>
              <a:gd name="T10" fmla="*/ 244 w 721"/>
              <a:gd name="T11" fmla="*/ 428 h 552"/>
              <a:gd name="T12" fmla="*/ 47 w 721"/>
              <a:gd name="T13" fmla="*/ 500 h 552"/>
              <a:gd name="T14" fmla="*/ 0 w 721"/>
              <a:gd name="T15" fmla="*/ 391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552">
                <a:moveTo>
                  <a:pt x="0" y="391"/>
                </a:moveTo>
                <a:cubicBezTo>
                  <a:pt x="69" y="443"/>
                  <a:pt x="195" y="386"/>
                  <a:pt x="195" y="301"/>
                </a:cubicBezTo>
                <a:cubicBezTo>
                  <a:pt x="187" y="196"/>
                  <a:pt x="246" y="93"/>
                  <a:pt x="349" y="51"/>
                </a:cubicBezTo>
                <a:cubicBezTo>
                  <a:pt x="475" y="0"/>
                  <a:pt x="619" y="61"/>
                  <a:pt x="670" y="187"/>
                </a:cubicBezTo>
                <a:cubicBezTo>
                  <a:pt x="721" y="314"/>
                  <a:pt x="660" y="458"/>
                  <a:pt x="534" y="509"/>
                </a:cubicBezTo>
                <a:cubicBezTo>
                  <a:pt x="428" y="552"/>
                  <a:pt x="310" y="516"/>
                  <a:pt x="244" y="428"/>
                </a:cubicBezTo>
                <a:cubicBezTo>
                  <a:pt x="185" y="375"/>
                  <a:pt x="63" y="419"/>
                  <a:pt x="47" y="500"/>
                </a:cubicBezTo>
                <a:cubicBezTo>
                  <a:pt x="38" y="460"/>
                  <a:pt x="22" y="424"/>
                  <a:pt x="0" y="39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8">
            <a:extLst>
              <a:ext uri="{FF2B5EF4-FFF2-40B4-BE49-F238E27FC236}">
                <a16:creationId xmlns:a16="http://schemas.microsoft.com/office/drawing/2014/main" id="{04E4CF79-E0D2-EDC7-7A66-8A875BA4B6D3}"/>
              </a:ext>
            </a:extLst>
          </p:cNvPr>
          <p:cNvSpPr>
            <a:spLocks/>
          </p:cNvSpPr>
          <p:nvPr/>
        </p:nvSpPr>
        <p:spPr bwMode="auto">
          <a:xfrm>
            <a:off x="6202966" y="2887575"/>
            <a:ext cx="1561383" cy="2012794"/>
          </a:xfrm>
          <a:custGeom>
            <a:avLst/>
            <a:gdLst>
              <a:gd name="T0" fmla="*/ 34 w 551"/>
              <a:gd name="T1" fmla="*/ 667 h 710"/>
              <a:gd name="T2" fmla="*/ 108 w 551"/>
              <a:gd name="T3" fmla="*/ 467 h 710"/>
              <a:gd name="T4" fmla="*/ 45 w 551"/>
              <a:gd name="T5" fmla="*/ 181 h 710"/>
              <a:gd name="T6" fmla="*/ 370 w 551"/>
              <a:gd name="T7" fmla="*/ 55 h 710"/>
              <a:gd name="T8" fmla="*/ 496 w 551"/>
              <a:gd name="T9" fmla="*/ 381 h 710"/>
              <a:gd name="T10" fmla="*/ 232 w 551"/>
              <a:gd name="T11" fmla="*/ 525 h 710"/>
              <a:gd name="T12" fmla="*/ 139 w 551"/>
              <a:gd name="T13" fmla="*/ 710 h 710"/>
              <a:gd name="T14" fmla="*/ 34 w 551"/>
              <a:gd name="T15" fmla="*/ 667 h 7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1" h="710">
                <a:moveTo>
                  <a:pt x="34" y="667"/>
                </a:moveTo>
                <a:cubicBezTo>
                  <a:pt x="118" y="654"/>
                  <a:pt x="167" y="528"/>
                  <a:pt x="108" y="467"/>
                </a:cubicBezTo>
                <a:cubicBezTo>
                  <a:pt x="29" y="398"/>
                  <a:pt x="0" y="283"/>
                  <a:pt x="45" y="181"/>
                </a:cubicBezTo>
                <a:cubicBezTo>
                  <a:pt x="100" y="57"/>
                  <a:pt x="246" y="0"/>
                  <a:pt x="370" y="55"/>
                </a:cubicBezTo>
                <a:cubicBezTo>
                  <a:pt x="495" y="110"/>
                  <a:pt x="551" y="256"/>
                  <a:pt x="496" y="381"/>
                </a:cubicBezTo>
                <a:cubicBezTo>
                  <a:pt x="450" y="485"/>
                  <a:pt x="340" y="542"/>
                  <a:pt x="232" y="525"/>
                </a:cubicBezTo>
                <a:cubicBezTo>
                  <a:pt x="154" y="528"/>
                  <a:pt x="98" y="641"/>
                  <a:pt x="139" y="710"/>
                </a:cubicBezTo>
                <a:cubicBezTo>
                  <a:pt x="107" y="690"/>
                  <a:pt x="71" y="676"/>
                  <a:pt x="34" y="66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0" name="Group 29">
            <a:extLst>
              <a:ext uri="{FF2B5EF4-FFF2-40B4-BE49-F238E27FC236}">
                <a16:creationId xmlns:a16="http://schemas.microsoft.com/office/drawing/2014/main" id="{5DE03817-BE35-1997-6350-9FAC5DA7429D}"/>
              </a:ext>
            </a:extLst>
          </p:cNvPr>
          <p:cNvGrpSpPr/>
          <p:nvPr/>
        </p:nvGrpSpPr>
        <p:grpSpPr>
          <a:xfrm>
            <a:off x="5130116" y="4755486"/>
            <a:ext cx="1914610" cy="1915806"/>
            <a:chOff x="4997593" y="4176752"/>
            <a:chExt cx="2195441" cy="2196812"/>
          </a:xfrm>
        </p:grpSpPr>
        <p:sp>
          <p:nvSpPr>
            <p:cNvPr id="31" name="Oval 9">
              <a:extLst>
                <a:ext uri="{FF2B5EF4-FFF2-40B4-BE49-F238E27FC236}">
                  <a16:creationId xmlns:a16="http://schemas.microsoft.com/office/drawing/2014/main" id="{32706A6F-3523-3620-5D6A-6D14C5BB8084}"/>
                </a:ext>
              </a:extLst>
            </p:cNvPr>
            <p:cNvSpPr>
              <a:spLocks noChangeArrowheads="1"/>
            </p:cNvSpPr>
            <p:nvPr/>
          </p:nvSpPr>
          <p:spPr bwMode="auto">
            <a:xfrm>
              <a:off x="4997593" y="4176752"/>
              <a:ext cx="2195441" cy="2196812"/>
            </a:xfrm>
            <a:prstGeom prst="ellipse">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32" name="Group 31">
              <a:extLst>
                <a:ext uri="{FF2B5EF4-FFF2-40B4-BE49-F238E27FC236}">
                  <a16:creationId xmlns:a16="http://schemas.microsoft.com/office/drawing/2014/main" id="{ABFE2E71-C654-428F-FDFF-C431C85F2F1D}"/>
                </a:ext>
              </a:extLst>
            </p:cNvPr>
            <p:cNvGrpSpPr/>
            <p:nvPr/>
          </p:nvGrpSpPr>
          <p:grpSpPr>
            <a:xfrm>
              <a:off x="5133521" y="4312680"/>
              <a:ext cx="1919466" cy="1924957"/>
              <a:chOff x="5133521" y="4312680"/>
              <a:chExt cx="1919466" cy="1924957"/>
            </a:xfrm>
          </p:grpSpPr>
          <p:sp>
            <p:nvSpPr>
              <p:cNvPr id="33" name="Freeform 10">
                <a:extLst>
                  <a:ext uri="{FF2B5EF4-FFF2-40B4-BE49-F238E27FC236}">
                    <a16:creationId xmlns:a16="http://schemas.microsoft.com/office/drawing/2014/main" id="{CC639709-94D0-BE46-4E3B-7D49AA39D850}"/>
                  </a:ext>
                </a:extLst>
              </p:cNvPr>
              <p:cNvSpPr>
                <a:spLocks/>
              </p:cNvSpPr>
              <p:nvPr/>
            </p:nvSpPr>
            <p:spPr bwMode="auto">
              <a:xfrm>
                <a:off x="5133521" y="5336944"/>
                <a:ext cx="418768" cy="558815"/>
              </a:xfrm>
              <a:custGeom>
                <a:avLst/>
                <a:gdLst>
                  <a:gd name="T0" fmla="*/ 69 w 129"/>
                  <a:gd name="T1" fmla="*/ 172 h 172"/>
                  <a:gd name="T2" fmla="*/ 0 w 129"/>
                  <a:gd name="T3" fmla="*/ 7 h 172"/>
                  <a:gd name="T4" fmla="*/ 79 w 129"/>
                  <a:gd name="T5" fmla="*/ 0 h 172"/>
                  <a:gd name="T6" fmla="*/ 129 w 129"/>
                  <a:gd name="T7" fmla="*/ 121 h 172"/>
                  <a:gd name="T8" fmla="*/ 69 w 129"/>
                  <a:gd name="T9" fmla="*/ 172 h 172"/>
                </a:gdLst>
                <a:ahLst/>
                <a:cxnLst>
                  <a:cxn ang="0">
                    <a:pos x="T0" y="T1"/>
                  </a:cxn>
                  <a:cxn ang="0">
                    <a:pos x="T2" y="T3"/>
                  </a:cxn>
                  <a:cxn ang="0">
                    <a:pos x="T4" y="T5"/>
                  </a:cxn>
                  <a:cxn ang="0">
                    <a:pos x="T6" y="T7"/>
                  </a:cxn>
                  <a:cxn ang="0">
                    <a:pos x="T8" y="T9"/>
                  </a:cxn>
                </a:cxnLst>
                <a:rect l="0" t="0" r="r" b="b"/>
                <a:pathLst>
                  <a:path w="129" h="172">
                    <a:moveTo>
                      <a:pt x="69" y="172"/>
                    </a:moveTo>
                    <a:cubicBezTo>
                      <a:pt x="30" y="126"/>
                      <a:pt x="6" y="67"/>
                      <a:pt x="0" y="7"/>
                    </a:cubicBezTo>
                    <a:cubicBezTo>
                      <a:pt x="79" y="0"/>
                      <a:pt x="79" y="0"/>
                      <a:pt x="79" y="0"/>
                    </a:cubicBezTo>
                    <a:cubicBezTo>
                      <a:pt x="83" y="45"/>
                      <a:pt x="100" y="87"/>
                      <a:pt x="129" y="121"/>
                    </a:cubicBezTo>
                    <a:cubicBezTo>
                      <a:pt x="69" y="172"/>
                      <a:pt x="69" y="172"/>
                      <a:pt x="69" y="172"/>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1">
                <a:extLst>
                  <a:ext uri="{FF2B5EF4-FFF2-40B4-BE49-F238E27FC236}">
                    <a16:creationId xmlns:a16="http://schemas.microsoft.com/office/drawing/2014/main" id="{F12DEE05-BA52-4656-1D2A-7245D71E2AB3}"/>
                  </a:ext>
                </a:extLst>
              </p:cNvPr>
              <p:cNvSpPr>
                <a:spLocks/>
              </p:cNvSpPr>
              <p:nvPr/>
            </p:nvSpPr>
            <p:spPr bwMode="auto">
              <a:xfrm>
                <a:off x="5478146" y="5821615"/>
                <a:ext cx="554695" cy="416022"/>
              </a:xfrm>
              <a:custGeom>
                <a:avLst/>
                <a:gdLst>
                  <a:gd name="T0" fmla="*/ 164 w 171"/>
                  <a:gd name="T1" fmla="*/ 128 h 128"/>
                  <a:gd name="T2" fmla="*/ 0 w 171"/>
                  <a:gd name="T3" fmla="*/ 60 h 128"/>
                  <a:gd name="T4" fmla="*/ 51 w 171"/>
                  <a:gd name="T5" fmla="*/ 0 h 128"/>
                  <a:gd name="T6" fmla="*/ 171 w 171"/>
                  <a:gd name="T7" fmla="*/ 49 h 128"/>
                  <a:gd name="T8" fmla="*/ 164 w 171"/>
                  <a:gd name="T9" fmla="*/ 128 h 128"/>
                </a:gdLst>
                <a:ahLst/>
                <a:cxnLst>
                  <a:cxn ang="0">
                    <a:pos x="T0" y="T1"/>
                  </a:cxn>
                  <a:cxn ang="0">
                    <a:pos x="T2" y="T3"/>
                  </a:cxn>
                  <a:cxn ang="0">
                    <a:pos x="T4" y="T5"/>
                  </a:cxn>
                  <a:cxn ang="0">
                    <a:pos x="T6" y="T7"/>
                  </a:cxn>
                  <a:cxn ang="0">
                    <a:pos x="T8" y="T9"/>
                  </a:cxn>
                </a:cxnLst>
                <a:rect l="0" t="0" r="r" b="b"/>
                <a:pathLst>
                  <a:path w="171" h="128">
                    <a:moveTo>
                      <a:pt x="164" y="128"/>
                    </a:moveTo>
                    <a:cubicBezTo>
                      <a:pt x="104" y="123"/>
                      <a:pt x="47" y="99"/>
                      <a:pt x="0" y="60"/>
                    </a:cubicBezTo>
                    <a:cubicBezTo>
                      <a:pt x="51" y="0"/>
                      <a:pt x="51" y="0"/>
                      <a:pt x="51" y="0"/>
                    </a:cubicBezTo>
                    <a:cubicBezTo>
                      <a:pt x="85" y="28"/>
                      <a:pt x="127" y="46"/>
                      <a:pt x="171" y="49"/>
                    </a:cubicBezTo>
                    <a:cubicBezTo>
                      <a:pt x="164" y="128"/>
                      <a:pt x="164" y="128"/>
                      <a:pt x="164" y="128"/>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2">
                <a:extLst>
                  <a:ext uri="{FF2B5EF4-FFF2-40B4-BE49-F238E27FC236}">
                    <a16:creationId xmlns:a16="http://schemas.microsoft.com/office/drawing/2014/main" id="{C686F6B9-EBD5-EAC1-3354-1507E8C18959}"/>
                  </a:ext>
                </a:extLst>
              </p:cNvPr>
              <p:cNvSpPr>
                <a:spLocks/>
              </p:cNvSpPr>
              <p:nvPr/>
            </p:nvSpPr>
            <p:spPr bwMode="auto">
              <a:xfrm>
                <a:off x="5133521" y="4654558"/>
                <a:ext cx="418768" cy="558815"/>
              </a:xfrm>
              <a:custGeom>
                <a:avLst/>
                <a:gdLst>
                  <a:gd name="T0" fmla="*/ 129 w 129"/>
                  <a:gd name="T1" fmla="*/ 51 h 172"/>
                  <a:gd name="T2" fmla="*/ 79 w 129"/>
                  <a:gd name="T3" fmla="*/ 172 h 172"/>
                  <a:gd name="T4" fmla="*/ 0 w 129"/>
                  <a:gd name="T5" fmla="*/ 165 h 172"/>
                  <a:gd name="T6" fmla="*/ 69 w 129"/>
                  <a:gd name="T7" fmla="*/ 0 h 172"/>
                  <a:gd name="T8" fmla="*/ 129 w 129"/>
                  <a:gd name="T9" fmla="*/ 51 h 172"/>
                </a:gdLst>
                <a:ahLst/>
                <a:cxnLst>
                  <a:cxn ang="0">
                    <a:pos x="T0" y="T1"/>
                  </a:cxn>
                  <a:cxn ang="0">
                    <a:pos x="T2" y="T3"/>
                  </a:cxn>
                  <a:cxn ang="0">
                    <a:pos x="T4" y="T5"/>
                  </a:cxn>
                  <a:cxn ang="0">
                    <a:pos x="T6" y="T7"/>
                  </a:cxn>
                  <a:cxn ang="0">
                    <a:pos x="T8" y="T9"/>
                  </a:cxn>
                </a:cxnLst>
                <a:rect l="0" t="0" r="r" b="b"/>
                <a:pathLst>
                  <a:path w="129" h="172">
                    <a:moveTo>
                      <a:pt x="129" y="51"/>
                    </a:moveTo>
                    <a:cubicBezTo>
                      <a:pt x="100" y="86"/>
                      <a:pt x="83" y="127"/>
                      <a:pt x="79" y="172"/>
                    </a:cubicBezTo>
                    <a:cubicBezTo>
                      <a:pt x="0" y="165"/>
                      <a:pt x="0" y="165"/>
                      <a:pt x="0" y="165"/>
                    </a:cubicBezTo>
                    <a:cubicBezTo>
                      <a:pt x="6" y="105"/>
                      <a:pt x="30" y="47"/>
                      <a:pt x="69" y="0"/>
                    </a:cubicBezTo>
                    <a:cubicBezTo>
                      <a:pt x="129" y="51"/>
                      <a:pt x="129" y="51"/>
                      <a:pt x="129" y="51"/>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3">
                <a:extLst>
                  <a:ext uri="{FF2B5EF4-FFF2-40B4-BE49-F238E27FC236}">
                    <a16:creationId xmlns:a16="http://schemas.microsoft.com/office/drawing/2014/main" id="{5BDA7A24-3083-0DD2-1E51-16F632C27566}"/>
                  </a:ext>
                </a:extLst>
              </p:cNvPr>
              <p:cNvSpPr>
                <a:spLocks/>
              </p:cNvSpPr>
              <p:nvPr/>
            </p:nvSpPr>
            <p:spPr bwMode="auto">
              <a:xfrm>
                <a:off x="5478146" y="4312680"/>
                <a:ext cx="554695" cy="416022"/>
              </a:xfrm>
              <a:custGeom>
                <a:avLst/>
                <a:gdLst>
                  <a:gd name="T0" fmla="*/ 171 w 171"/>
                  <a:gd name="T1" fmla="*/ 79 h 128"/>
                  <a:gd name="T2" fmla="*/ 51 w 171"/>
                  <a:gd name="T3" fmla="*/ 128 h 128"/>
                  <a:gd name="T4" fmla="*/ 0 w 171"/>
                  <a:gd name="T5" fmla="*/ 68 h 128"/>
                  <a:gd name="T6" fmla="*/ 164 w 171"/>
                  <a:gd name="T7" fmla="*/ 0 h 128"/>
                  <a:gd name="T8" fmla="*/ 171 w 171"/>
                  <a:gd name="T9" fmla="*/ 79 h 128"/>
                </a:gdLst>
                <a:ahLst/>
                <a:cxnLst>
                  <a:cxn ang="0">
                    <a:pos x="T0" y="T1"/>
                  </a:cxn>
                  <a:cxn ang="0">
                    <a:pos x="T2" y="T3"/>
                  </a:cxn>
                  <a:cxn ang="0">
                    <a:pos x="T4" y="T5"/>
                  </a:cxn>
                  <a:cxn ang="0">
                    <a:pos x="T6" y="T7"/>
                  </a:cxn>
                  <a:cxn ang="0">
                    <a:pos x="T8" y="T9"/>
                  </a:cxn>
                </a:cxnLst>
                <a:rect l="0" t="0" r="r" b="b"/>
                <a:pathLst>
                  <a:path w="171" h="128">
                    <a:moveTo>
                      <a:pt x="171" y="79"/>
                    </a:moveTo>
                    <a:cubicBezTo>
                      <a:pt x="127" y="83"/>
                      <a:pt x="85" y="100"/>
                      <a:pt x="51" y="128"/>
                    </a:cubicBezTo>
                    <a:cubicBezTo>
                      <a:pt x="0" y="68"/>
                      <a:pt x="0" y="68"/>
                      <a:pt x="0" y="68"/>
                    </a:cubicBezTo>
                    <a:cubicBezTo>
                      <a:pt x="47" y="29"/>
                      <a:pt x="104" y="6"/>
                      <a:pt x="164" y="0"/>
                    </a:cubicBezTo>
                    <a:cubicBezTo>
                      <a:pt x="171" y="79"/>
                      <a:pt x="171" y="79"/>
                      <a:pt x="171" y="79"/>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4">
                <a:extLst>
                  <a:ext uri="{FF2B5EF4-FFF2-40B4-BE49-F238E27FC236}">
                    <a16:creationId xmlns:a16="http://schemas.microsoft.com/office/drawing/2014/main" id="{B03EFB2D-D150-80DE-87C0-9B1923B136BC}"/>
                  </a:ext>
                </a:extLst>
              </p:cNvPr>
              <p:cNvSpPr>
                <a:spLocks/>
              </p:cNvSpPr>
              <p:nvPr/>
            </p:nvSpPr>
            <p:spPr bwMode="auto">
              <a:xfrm>
                <a:off x="6636965" y="5336944"/>
                <a:ext cx="416022" cy="558815"/>
              </a:xfrm>
              <a:custGeom>
                <a:avLst/>
                <a:gdLst>
                  <a:gd name="T0" fmla="*/ 0 w 128"/>
                  <a:gd name="T1" fmla="*/ 121 h 172"/>
                  <a:gd name="T2" fmla="*/ 50 w 128"/>
                  <a:gd name="T3" fmla="*/ 0 h 172"/>
                  <a:gd name="T4" fmla="*/ 128 w 128"/>
                  <a:gd name="T5" fmla="*/ 7 h 172"/>
                  <a:gd name="T6" fmla="*/ 60 w 128"/>
                  <a:gd name="T7" fmla="*/ 172 h 172"/>
                  <a:gd name="T8" fmla="*/ 0 w 128"/>
                  <a:gd name="T9" fmla="*/ 121 h 172"/>
                </a:gdLst>
                <a:ahLst/>
                <a:cxnLst>
                  <a:cxn ang="0">
                    <a:pos x="T0" y="T1"/>
                  </a:cxn>
                  <a:cxn ang="0">
                    <a:pos x="T2" y="T3"/>
                  </a:cxn>
                  <a:cxn ang="0">
                    <a:pos x="T4" y="T5"/>
                  </a:cxn>
                  <a:cxn ang="0">
                    <a:pos x="T6" y="T7"/>
                  </a:cxn>
                  <a:cxn ang="0">
                    <a:pos x="T8" y="T9"/>
                  </a:cxn>
                </a:cxnLst>
                <a:rect l="0" t="0" r="r" b="b"/>
                <a:pathLst>
                  <a:path w="128" h="172">
                    <a:moveTo>
                      <a:pt x="0" y="121"/>
                    </a:moveTo>
                    <a:cubicBezTo>
                      <a:pt x="28" y="87"/>
                      <a:pt x="46" y="45"/>
                      <a:pt x="50" y="0"/>
                    </a:cubicBezTo>
                    <a:cubicBezTo>
                      <a:pt x="128" y="7"/>
                      <a:pt x="128" y="7"/>
                      <a:pt x="128" y="7"/>
                    </a:cubicBezTo>
                    <a:cubicBezTo>
                      <a:pt x="123" y="67"/>
                      <a:pt x="99" y="126"/>
                      <a:pt x="60" y="172"/>
                    </a:cubicBezTo>
                    <a:cubicBezTo>
                      <a:pt x="0" y="121"/>
                      <a:pt x="0" y="121"/>
                      <a:pt x="0" y="121"/>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15">
                <a:extLst>
                  <a:ext uri="{FF2B5EF4-FFF2-40B4-BE49-F238E27FC236}">
                    <a16:creationId xmlns:a16="http://schemas.microsoft.com/office/drawing/2014/main" id="{EB45261C-0A21-3827-C58F-17DA9C55C59C}"/>
                  </a:ext>
                </a:extLst>
              </p:cNvPr>
              <p:cNvSpPr>
                <a:spLocks/>
              </p:cNvSpPr>
              <p:nvPr/>
            </p:nvSpPr>
            <p:spPr bwMode="auto">
              <a:xfrm>
                <a:off x="6156412" y="5821615"/>
                <a:ext cx="551949" cy="416022"/>
              </a:xfrm>
              <a:custGeom>
                <a:avLst/>
                <a:gdLst>
                  <a:gd name="T0" fmla="*/ 0 w 170"/>
                  <a:gd name="T1" fmla="*/ 49 h 128"/>
                  <a:gd name="T2" fmla="*/ 120 w 170"/>
                  <a:gd name="T3" fmla="*/ 0 h 128"/>
                  <a:gd name="T4" fmla="*/ 170 w 170"/>
                  <a:gd name="T5" fmla="*/ 60 h 128"/>
                  <a:gd name="T6" fmla="*/ 7 w 170"/>
                  <a:gd name="T7" fmla="*/ 128 h 128"/>
                  <a:gd name="T8" fmla="*/ 0 w 170"/>
                  <a:gd name="T9" fmla="*/ 49 h 128"/>
                </a:gdLst>
                <a:ahLst/>
                <a:cxnLst>
                  <a:cxn ang="0">
                    <a:pos x="T0" y="T1"/>
                  </a:cxn>
                  <a:cxn ang="0">
                    <a:pos x="T2" y="T3"/>
                  </a:cxn>
                  <a:cxn ang="0">
                    <a:pos x="T4" y="T5"/>
                  </a:cxn>
                  <a:cxn ang="0">
                    <a:pos x="T6" y="T7"/>
                  </a:cxn>
                  <a:cxn ang="0">
                    <a:pos x="T8" y="T9"/>
                  </a:cxn>
                </a:cxnLst>
                <a:rect l="0" t="0" r="r" b="b"/>
                <a:pathLst>
                  <a:path w="170" h="128">
                    <a:moveTo>
                      <a:pt x="0" y="49"/>
                    </a:moveTo>
                    <a:cubicBezTo>
                      <a:pt x="44" y="46"/>
                      <a:pt x="86" y="28"/>
                      <a:pt x="120" y="0"/>
                    </a:cubicBezTo>
                    <a:cubicBezTo>
                      <a:pt x="170" y="60"/>
                      <a:pt x="170" y="60"/>
                      <a:pt x="170" y="60"/>
                    </a:cubicBezTo>
                    <a:cubicBezTo>
                      <a:pt x="124" y="99"/>
                      <a:pt x="67" y="123"/>
                      <a:pt x="7" y="128"/>
                    </a:cubicBezTo>
                    <a:cubicBezTo>
                      <a:pt x="0" y="49"/>
                      <a:pt x="0" y="49"/>
                      <a:pt x="0" y="49"/>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16">
                <a:extLst>
                  <a:ext uri="{FF2B5EF4-FFF2-40B4-BE49-F238E27FC236}">
                    <a16:creationId xmlns:a16="http://schemas.microsoft.com/office/drawing/2014/main" id="{FA5FF7E5-FCDB-D237-161E-DC2084587518}"/>
                  </a:ext>
                </a:extLst>
              </p:cNvPr>
              <p:cNvSpPr>
                <a:spLocks/>
              </p:cNvSpPr>
              <p:nvPr/>
            </p:nvSpPr>
            <p:spPr bwMode="auto">
              <a:xfrm>
                <a:off x="6636965" y="4654558"/>
                <a:ext cx="416022" cy="558815"/>
              </a:xfrm>
              <a:custGeom>
                <a:avLst/>
                <a:gdLst>
                  <a:gd name="T0" fmla="*/ 60 w 128"/>
                  <a:gd name="T1" fmla="*/ 0 h 172"/>
                  <a:gd name="T2" fmla="*/ 128 w 128"/>
                  <a:gd name="T3" fmla="*/ 165 h 172"/>
                  <a:gd name="T4" fmla="*/ 50 w 128"/>
                  <a:gd name="T5" fmla="*/ 172 h 172"/>
                  <a:gd name="T6" fmla="*/ 0 w 128"/>
                  <a:gd name="T7" fmla="*/ 51 h 172"/>
                  <a:gd name="T8" fmla="*/ 60 w 128"/>
                  <a:gd name="T9" fmla="*/ 0 h 172"/>
                </a:gdLst>
                <a:ahLst/>
                <a:cxnLst>
                  <a:cxn ang="0">
                    <a:pos x="T0" y="T1"/>
                  </a:cxn>
                  <a:cxn ang="0">
                    <a:pos x="T2" y="T3"/>
                  </a:cxn>
                  <a:cxn ang="0">
                    <a:pos x="T4" y="T5"/>
                  </a:cxn>
                  <a:cxn ang="0">
                    <a:pos x="T6" y="T7"/>
                  </a:cxn>
                  <a:cxn ang="0">
                    <a:pos x="T8" y="T9"/>
                  </a:cxn>
                </a:cxnLst>
                <a:rect l="0" t="0" r="r" b="b"/>
                <a:pathLst>
                  <a:path w="128" h="172">
                    <a:moveTo>
                      <a:pt x="60" y="0"/>
                    </a:moveTo>
                    <a:cubicBezTo>
                      <a:pt x="99" y="47"/>
                      <a:pt x="123" y="105"/>
                      <a:pt x="128" y="165"/>
                    </a:cubicBezTo>
                    <a:cubicBezTo>
                      <a:pt x="50" y="172"/>
                      <a:pt x="50" y="172"/>
                      <a:pt x="50" y="172"/>
                    </a:cubicBezTo>
                    <a:cubicBezTo>
                      <a:pt x="46" y="127"/>
                      <a:pt x="28" y="86"/>
                      <a:pt x="0" y="51"/>
                    </a:cubicBezTo>
                    <a:cubicBezTo>
                      <a:pt x="60" y="0"/>
                      <a:pt x="60" y="0"/>
                      <a:pt x="60"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17">
                <a:extLst>
                  <a:ext uri="{FF2B5EF4-FFF2-40B4-BE49-F238E27FC236}">
                    <a16:creationId xmlns:a16="http://schemas.microsoft.com/office/drawing/2014/main" id="{459A142F-312E-A0CE-F89A-43BF90D466F4}"/>
                  </a:ext>
                </a:extLst>
              </p:cNvPr>
              <p:cNvSpPr>
                <a:spLocks/>
              </p:cNvSpPr>
              <p:nvPr/>
            </p:nvSpPr>
            <p:spPr bwMode="auto">
              <a:xfrm>
                <a:off x="6156412" y="4312680"/>
                <a:ext cx="551949" cy="416022"/>
              </a:xfrm>
              <a:custGeom>
                <a:avLst/>
                <a:gdLst>
                  <a:gd name="T0" fmla="*/ 7 w 170"/>
                  <a:gd name="T1" fmla="*/ 0 h 128"/>
                  <a:gd name="T2" fmla="*/ 170 w 170"/>
                  <a:gd name="T3" fmla="*/ 68 h 128"/>
                  <a:gd name="T4" fmla="*/ 120 w 170"/>
                  <a:gd name="T5" fmla="*/ 128 h 128"/>
                  <a:gd name="T6" fmla="*/ 0 w 170"/>
                  <a:gd name="T7" fmla="*/ 79 h 128"/>
                  <a:gd name="T8" fmla="*/ 7 w 170"/>
                  <a:gd name="T9" fmla="*/ 0 h 128"/>
                </a:gdLst>
                <a:ahLst/>
                <a:cxnLst>
                  <a:cxn ang="0">
                    <a:pos x="T0" y="T1"/>
                  </a:cxn>
                  <a:cxn ang="0">
                    <a:pos x="T2" y="T3"/>
                  </a:cxn>
                  <a:cxn ang="0">
                    <a:pos x="T4" y="T5"/>
                  </a:cxn>
                  <a:cxn ang="0">
                    <a:pos x="T6" y="T7"/>
                  </a:cxn>
                  <a:cxn ang="0">
                    <a:pos x="T8" y="T9"/>
                  </a:cxn>
                </a:cxnLst>
                <a:rect l="0" t="0" r="r" b="b"/>
                <a:pathLst>
                  <a:path w="170" h="128">
                    <a:moveTo>
                      <a:pt x="7" y="0"/>
                    </a:moveTo>
                    <a:cubicBezTo>
                      <a:pt x="67" y="6"/>
                      <a:pt x="124" y="29"/>
                      <a:pt x="170" y="68"/>
                    </a:cubicBezTo>
                    <a:cubicBezTo>
                      <a:pt x="120" y="128"/>
                      <a:pt x="120" y="128"/>
                      <a:pt x="120" y="128"/>
                    </a:cubicBezTo>
                    <a:cubicBezTo>
                      <a:pt x="86" y="100"/>
                      <a:pt x="44" y="83"/>
                      <a:pt x="0" y="79"/>
                    </a:cubicBezTo>
                    <a:cubicBezTo>
                      <a:pt x="7" y="0"/>
                      <a:pt x="7" y="0"/>
                      <a:pt x="7" y="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sp>
        <p:nvSpPr>
          <p:cNvPr id="41" name="Freeform 12">
            <a:extLst>
              <a:ext uri="{FF2B5EF4-FFF2-40B4-BE49-F238E27FC236}">
                <a16:creationId xmlns:a16="http://schemas.microsoft.com/office/drawing/2014/main" id="{D6789B4E-2EB8-AB73-A048-5C99734DFC44}"/>
              </a:ext>
            </a:extLst>
          </p:cNvPr>
          <p:cNvSpPr>
            <a:spLocks/>
          </p:cNvSpPr>
          <p:nvPr/>
        </p:nvSpPr>
        <p:spPr bwMode="auto">
          <a:xfrm>
            <a:off x="5248656" y="5167575"/>
            <a:ext cx="365201" cy="487334"/>
          </a:xfrm>
          <a:custGeom>
            <a:avLst/>
            <a:gdLst>
              <a:gd name="T0" fmla="*/ 129 w 129"/>
              <a:gd name="T1" fmla="*/ 51 h 172"/>
              <a:gd name="T2" fmla="*/ 79 w 129"/>
              <a:gd name="T3" fmla="*/ 172 h 172"/>
              <a:gd name="T4" fmla="*/ 0 w 129"/>
              <a:gd name="T5" fmla="*/ 165 h 172"/>
              <a:gd name="T6" fmla="*/ 69 w 129"/>
              <a:gd name="T7" fmla="*/ 0 h 172"/>
              <a:gd name="T8" fmla="*/ 129 w 129"/>
              <a:gd name="T9" fmla="*/ 51 h 172"/>
            </a:gdLst>
            <a:ahLst/>
            <a:cxnLst>
              <a:cxn ang="0">
                <a:pos x="T0" y="T1"/>
              </a:cxn>
              <a:cxn ang="0">
                <a:pos x="T2" y="T3"/>
              </a:cxn>
              <a:cxn ang="0">
                <a:pos x="T4" y="T5"/>
              </a:cxn>
              <a:cxn ang="0">
                <a:pos x="T6" y="T7"/>
              </a:cxn>
              <a:cxn ang="0">
                <a:pos x="T8" y="T9"/>
              </a:cxn>
            </a:cxnLst>
            <a:rect l="0" t="0" r="r" b="b"/>
            <a:pathLst>
              <a:path w="129" h="172">
                <a:moveTo>
                  <a:pt x="129" y="51"/>
                </a:moveTo>
                <a:cubicBezTo>
                  <a:pt x="100" y="86"/>
                  <a:pt x="83" y="127"/>
                  <a:pt x="79" y="172"/>
                </a:cubicBezTo>
                <a:cubicBezTo>
                  <a:pt x="0" y="165"/>
                  <a:pt x="0" y="165"/>
                  <a:pt x="0" y="165"/>
                </a:cubicBezTo>
                <a:cubicBezTo>
                  <a:pt x="6" y="105"/>
                  <a:pt x="30" y="47"/>
                  <a:pt x="69" y="0"/>
                </a:cubicBezTo>
                <a:cubicBezTo>
                  <a:pt x="129" y="51"/>
                  <a:pt x="129" y="51"/>
                  <a:pt x="129" y="5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13">
            <a:extLst>
              <a:ext uri="{FF2B5EF4-FFF2-40B4-BE49-F238E27FC236}">
                <a16:creationId xmlns:a16="http://schemas.microsoft.com/office/drawing/2014/main" id="{3D83186D-3119-8BE9-B10D-475358F81296}"/>
              </a:ext>
            </a:extLst>
          </p:cNvPr>
          <p:cNvSpPr>
            <a:spLocks/>
          </p:cNvSpPr>
          <p:nvPr/>
        </p:nvSpPr>
        <p:spPr bwMode="auto">
          <a:xfrm>
            <a:off x="5549198" y="4869430"/>
            <a:ext cx="483741" cy="362806"/>
          </a:xfrm>
          <a:custGeom>
            <a:avLst/>
            <a:gdLst>
              <a:gd name="T0" fmla="*/ 171 w 171"/>
              <a:gd name="T1" fmla="*/ 79 h 128"/>
              <a:gd name="T2" fmla="*/ 51 w 171"/>
              <a:gd name="T3" fmla="*/ 128 h 128"/>
              <a:gd name="T4" fmla="*/ 0 w 171"/>
              <a:gd name="T5" fmla="*/ 68 h 128"/>
              <a:gd name="T6" fmla="*/ 164 w 171"/>
              <a:gd name="T7" fmla="*/ 0 h 128"/>
              <a:gd name="T8" fmla="*/ 171 w 171"/>
              <a:gd name="T9" fmla="*/ 79 h 128"/>
            </a:gdLst>
            <a:ahLst/>
            <a:cxnLst>
              <a:cxn ang="0">
                <a:pos x="T0" y="T1"/>
              </a:cxn>
              <a:cxn ang="0">
                <a:pos x="T2" y="T3"/>
              </a:cxn>
              <a:cxn ang="0">
                <a:pos x="T4" y="T5"/>
              </a:cxn>
              <a:cxn ang="0">
                <a:pos x="T6" y="T7"/>
              </a:cxn>
              <a:cxn ang="0">
                <a:pos x="T8" y="T9"/>
              </a:cxn>
            </a:cxnLst>
            <a:rect l="0" t="0" r="r" b="b"/>
            <a:pathLst>
              <a:path w="171" h="128">
                <a:moveTo>
                  <a:pt x="171" y="79"/>
                </a:moveTo>
                <a:cubicBezTo>
                  <a:pt x="127" y="83"/>
                  <a:pt x="85" y="100"/>
                  <a:pt x="51" y="128"/>
                </a:cubicBezTo>
                <a:cubicBezTo>
                  <a:pt x="0" y="68"/>
                  <a:pt x="0" y="68"/>
                  <a:pt x="0" y="68"/>
                </a:cubicBezTo>
                <a:cubicBezTo>
                  <a:pt x="47" y="29"/>
                  <a:pt x="104" y="6"/>
                  <a:pt x="164" y="0"/>
                </a:cubicBezTo>
                <a:cubicBezTo>
                  <a:pt x="171" y="79"/>
                  <a:pt x="171" y="79"/>
                  <a:pt x="171" y="79"/>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9F45F24D-62AB-0D85-BA1F-39F0B953B6F0}"/>
              </a:ext>
            </a:extLst>
          </p:cNvPr>
          <p:cNvSpPr>
            <a:spLocks/>
          </p:cNvSpPr>
          <p:nvPr/>
        </p:nvSpPr>
        <p:spPr bwMode="auto">
          <a:xfrm>
            <a:off x="6559786" y="5167575"/>
            <a:ext cx="362806" cy="487334"/>
          </a:xfrm>
          <a:custGeom>
            <a:avLst/>
            <a:gdLst>
              <a:gd name="T0" fmla="*/ 60 w 128"/>
              <a:gd name="T1" fmla="*/ 0 h 172"/>
              <a:gd name="T2" fmla="*/ 128 w 128"/>
              <a:gd name="T3" fmla="*/ 165 h 172"/>
              <a:gd name="T4" fmla="*/ 50 w 128"/>
              <a:gd name="T5" fmla="*/ 172 h 172"/>
              <a:gd name="T6" fmla="*/ 0 w 128"/>
              <a:gd name="T7" fmla="*/ 51 h 172"/>
              <a:gd name="T8" fmla="*/ 60 w 128"/>
              <a:gd name="T9" fmla="*/ 0 h 172"/>
            </a:gdLst>
            <a:ahLst/>
            <a:cxnLst>
              <a:cxn ang="0">
                <a:pos x="T0" y="T1"/>
              </a:cxn>
              <a:cxn ang="0">
                <a:pos x="T2" y="T3"/>
              </a:cxn>
              <a:cxn ang="0">
                <a:pos x="T4" y="T5"/>
              </a:cxn>
              <a:cxn ang="0">
                <a:pos x="T6" y="T7"/>
              </a:cxn>
              <a:cxn ang="0">
                <a:pos x="T8" y="T9"/>
              </a:cxn>
            </a:cxnLst>
            <a:rect l="0" t="0" r="r" b="b"/>
            <a:pathLst>
              <a:path w="128" h="172">
                <a:moveTo>
                  <a:pt x="60" y="0"/>
                </a:moveTo>
                <a:cubicBezTo>
                  <a:pt x="99" y="47"/>
                  <a:pt x="123" y="105"/>
                  <a:pt x="128" y="165"/>
                </a:cubicBezTo>
                <a:cubicBezTo>
                  <a:pt x="50" y="172"/>
                  <a:pt x="50" y="172"/>
                  <a:pt x="50" y="172"/>
                </a:cubicBezTo>
                <a:cubicBezTo>
                  <a:pt x="46" y="127"/>
                  <a:pt x="28" y="86"/>
                  <a:pt x="0" y="51"/>
                </a:cubicBezTo>
                <a:cubicBezTo>
                  <a:pt x="60" y="0"/>
                  <a:pt x="60" y="0"/>
                  <a:pt x="60"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816E07AB-85CE-5CC1-FB88-2B0CDECB72C1}"/>
              </a:ext>
            </a:extLst>
          </p:cNvPr>
          <p:cNvSpPr>
            <a:spLocks/>
          </p:cNvSpPr>
          <p:nvPr/>
        </p:nvSpPr>
        <p:spPr bwMode="auto">
          <a:xfrm>
            <a:off x="6140704" y="4869430"/>
            <a:ext cx="481346" cy="362806"/>
          </a:xfrm>
          <a:custGeom>
            <a:avLst/>
            <a:gdLst>
              <a:gd name="T0" fmla="*/ 7 w 170"/>
              <a:gd name="T1" fmla="*/ 0 h 128"/>
              <a:gd name="T2" fmla="*/ 170 w 170"/>
              <a:gd name="T3" fmla="*/ 68 h 128"/>
              <a:gd name="T4" fmla="*/ 120 w 170"/>
              <a:gd name="T5" fmla="*/ 128 h 128"/>
              <a:gd name="T6" fmla="*/ 0 w 170"/>
              <a:gd name="T7" fmla="*/ 79 h 128"/>
              <a:gd name="T8" fmla="*/ 7 w 170"/>
              <a:gd name="T9" fmla="*/ 0 h 128"/>
            </a:gdLst>
            <a:ahLst/>
            <a:cxnLst>
              <a:cxn ang="0">
                <a:pos x="T0" y="T1"/>
              </a:cxn>
              <a:cxn ang="0">
                <a:pos x="T2" y="T3"/>
              </a:cxn>
              <a:cxn ang="0">
                <a:pos x="T4" y="T5"/>
              </a:cxn>
              <a:cxn ang="0">
                <a:pos x="T6" y="T7"/>
              </a:cxn>
              <a:cxn ang="0">
                <a:pos x="T8" y="T9"/>
              </a:cxn>
            </a:cxnLst>
            <a:rect l="0" t="0" r="r" b="b"/>
            <a:pathLst>
              <a:path w="170" h="128">
                <a:moveTo>
                  <a:pt x="7" y="0"/>
                </a:moveTo>
                <a:cubicBezTo>
                  <a:pt x="67" y="6"/>
                  <a:pt x="124" y="29"/>
                  <a:pt x="170" y="68"/>
                </a:cubicBezTo>
                <a:cubicBezTo>
                  <a:pt x="120" y="128"/>
                  <a:pt x="120" y="128"/>
                  <a:pt x="120" y="128"/>
                </a:cubicBezTo>
                <a:cubicBezTo>
                  <a:pt x="86" y="100"/>
                  <a:pt x="44" y="83"/>
                  <a:pt x="0" y="79"/>
                </a:cubicBezTo>
                <a:cubicBezTo>
                  <a:pt x="7" y="0"/>
                  <a:pt x="7" y="0"/>
                  <a:pt x="7"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TextBox 48">
            <a:extLst>
              <a:ext uri="{FF2B5EF4-FFF2-40B4-BE49-F238E27FC236}">
                <a16:creationId xmlns:a16="http://schemas.microsoft.com/office/drawing/2014/main" id="{0257A13B-CB00-6C23-EE79-2F1D900E3709}"/>
              </a:ext>
            </a:extLst>
          </p:cNvPr>
          <p:cNvSpPr txBox="1"/>
          <p:nvPr/>
        </p:nvSpPr>
        <p:spPr>
          <a:xfrm>
            <a:off x="685800" y="4565075"/>
            <a:ext cx="2470324" cy="738664"/>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Venture Backing - Investors want growth, not current pass-through income</a:t>
            </a:r>
          </a:p>
        </p:txBody>
      </p:sp>
      <p:sp>
        <p:nvSpPr>
          <p:cNvPr id="50" name="TextBox 49">
            <a:extLst>
              <a:ext uri="{FF2B5EF4-FFF2-40B4-BE49-F238E27FC236}">
                <a16:creationId xmlns:a16="http://schemas.microsoft.com/office/drawing/2014/main" id="{D794C178-8399-C72B-F942-19B1E82DB706}"/>
              </a:ext>
            </a:extLst>
          </p:cNvPr>
          <p:cNvSpPr txBox="1"/>
          <p:nvPr/>
        </p:nvSpPr>
        <p:spPr>
          <a:xfrm>
            <a:off x="1633412" y="3053068"/>
            <a:ext cx="3021321" cy="523220"/>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Big losses in initial years will generate NOLS.</a:t>
            </a:r>
          </a:p>
        </p:txBody>
      </p:sp>
      <p:sp>
        <p:nvSpPr>
          <p:cNvPr id="51" name="TextBox 50">
            <a:extLst>
              <a:ext uri="{FF2B5EF4-FFF2-40B4-BE49-F238E27FC236}">
                <a16:creationId xmlns:a16="http://schemas.microsoft.com/office/drawing/2014/main" id="{729E82DC-83BD-B3BF-3D22-DD162B1659A2}"/>
              </a:ext>
            </a:extLst>
          </p:cNvPr>
          <p:cNvSpPr txBox="1"/>
          <p:nvPr/>
        </p:nvSpPr>
        <p:spPr>
          <a:xfrm>
            <a:off x="7839495" y="2475836"/>
            <a:ext cx="3171091" cy="1169551"/>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Big profits are more than owners will spend</a:t>
            </a:r>
          </a:p>
          <a:p>
            <a:pPr marL="285750" indent="-285750">
              <a:buClr>
                <a:schemeClr val="accent3"/>
              </a:buClr>
              <a:buFont typeface="Arial" panose="020B0604020202020204" pitchFamily="34" charset="0"/>
              <a:buChar char="•"/>
            </a:pPr>
            <a:r>
              <a:rPr lang="en-US" sz="1400" dirty="0">
                <a:solidFill>
                  <a:schemeClr val="tx1">
                    <a:lumMod val="65000"/>
                    <a:lumOff val="35000"/>
                  </a:schemeClr>
                </a:solidFill>
                <a:latin typeface="Roboto" panose="02000000000000000000" pitchFamily="2" charset="0"/>
                <a:ea typeface="Roboto" panose="02000000000000000000" pitchFamily="2" charset="0"/>
              </a:rPr>
              <a:t>Owner can pay themselves to support lifestyle and leave remainder in C-Corp</a:t>
            </a:r>
          </a:p>
        </p:txBody>
      </p:sp>
      <p:sp>
        <p:nvSpPr>
          <p:cNvPr id="52" name="TextBox 51">
            <a:extLst>
              <a:ext uri="{FF2B5EF4-FFF2-40B4-BE49-F238E27FC236}">
                <a16:creationId xmlns:a16="http://schemas.microsoft.com/office/drawing/2014/main" id="{ADC8BE42-9574-2143-22FB-89150E956444}"/>
              </a:ext>
            </a:extLst>
          </p:cNvPr>
          <p:cNvSpPr txBox="1"/>
          <p:nvPr/>
        </p:nvSpPr>
        <p:spPr>
          <a:xfrm>
            <a:off x="9197616" y="4272000"/>
            <a:ext cx="2308584" cy="954107"/>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Owner is in high tax jurisdiction and does not want all income to flow to personal return.</a:t>
            </a:r>
          </a:p>
        </p:txBody>
      </p:sp>
      <p:pic>
        <p:nvPicPr>
          <p:cNvPr id="53" name="Picture 52">
            <a:extLst>
              <a:ext uri="{FF2B5EF4-FFF2-40B4-BE49-F238E27FC236}">
                <a16:creationId xmlns:a16="http://schemas.microsoft.com/office/drawing/2014/main" id="{9C795744-BBED-4B6B-AA04-4D809FA2C18C}"/>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3765151" y="4577917"/>
            <a:ext cx="474729" cy="474729"/>
          </a:xfrm>
          <a:prstGeom prst="rect">
            <a:avLst/>
          </a:prstGeom>
        </p:spPr>
      </p:pic>
      <p:pic>
        <p:nvPicPr>
          <p:cNvPr id="3" name="Picture 2">
            <a:extLst>
              <a:ext uri="{FF2B5EF4-FFF2-40B4-BE49-F238E27FC236}">
                <a16:creationId xmlns:a16="http://schemas.microsoft.com/office/drawing/2014/main" id="{1420BDFF-BB19-69F2-0465-DBB703D9B42A}"/>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4984425" y="3403229"/>
            <a:ext cx="418301" cy="418301"/>
          </a:xfrm>
          <a:prstGeom prst="rect">
            <a:avLst/>
          </a:prstGeom>
        </p:spPr>
      </p:pic>
      <p:pic>
        <p:nvPicPr>
          <p:cNvPr id="4" name="Picture 3">
            <a:extLst>
              <a:ext uri="{FF2B5EF4-FFF2-40B4-BE49-F238E27FC236}">
                <a16:creationId xmlns:a16="http://schemas.microsoft.com/office/drawing/2014/main" id="{C6049DD1-C302-568F-B4F3-9D4B038A8912}"/>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6740346" y="3384329"/>
            <a:ext cx="464900" cy="464900"/>
          </a:xfrm>
          <a:prstGeom prst="rect">
            <a:avLst/>
          </a:prstGeom>
        </p:spPr>
      </p:pic>
      <p:pic>
        <p:nvPicPr>
          <p:cNvPr id="5" name="Picture 4">
            <a:extLst>
              <a:ext uri="{FF2B5EF4-FFF2-40B4-BE49-F238E27FC236}">
                <a16:creationId xmlns:a16="http://schemas.microsoft.com/office/drawing/2014/main" id="{226DE54F-BD97-73B0-3CB9-164021BF8648}"/>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Lst>
          </a:blip>
          <a:stretch>
            <a:fillRect/>
          </a:stretch>
        </p:blipFill>
        <p:spPr>
          <a:xfrm>
            <a:off x="7909833" y="4575144"/>
            <a:ext cx="505640" cy="505640"/>
          </a:xfrm>
          <a:prstGeom prst="rect">
            <a:avLst/>
          </a:prstGeom>
        </p:spPr>
      </p:pic>
    </p:spTree>
    <p:extLst>
      <p:ext uri="{BB962C8B-B14F-4D97-AF65-F5344CB8AC3E}">
        <p14:creationId xmlns:p14="http://schemas.microsoft.com/office/powerpoint/2010/main" val="32870524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EF6D3-EB84-F7FC-7F03-136AF79ACA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CDE45A-15DC-E95F-7ECD-9FBD0CF31CF4}"/>
              </a:ext>
            </a:extLst>
          </p:cNvPr>
          <p:cNvSpPr>
            <a:spLocks noGrp="1"/>
          </p:cNvSpPr>
          <p:nvPr>
            <p:ph type="sldNum" sz="quarter" idx="12"/>
          </p:nvPr>
        </p:nvSpPr>
        <p:spPr/>
        <p:txBody>
          <a:bodyPr/>
          <a:lstStyle/>
          <a:p>
            <a:fld id="{D92F42F6-3E29-46CD-8D6D-8779DDC56208}" type="slidenum">
              <a:rPr lang="en-US" smtClean="0"/>
              <a:t>36</a:t>
            </a:fld>
            <a:endParaRPr lang="en-US"/>
          </a:p>
        </p:txBody>
      </p:sp>
      <p:pic>
        <p:nvPicPr>
          <p:cNvPr id="7" name="Picture 6">
            <a:extLst>
              <a:ext uri="{FF2B5EF4-FFF2-40B4-BE49-F238E27FC236}">
                <a16:creationId xmlns:a16="http://schemas.microsoft.com/office/drawing/2014/main" id="{F26B27E2-9A49-4375-962C-F17E6D4E7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6412586" y="3243872"/>
            <a:ext cx="5843954" cy="3661858"/>
          </a:xfrm>
          <a:prstGeom prst="rect">
            <a:avLst/>
          </a:prstGeom>
        </p:spPr>
      </p:pic>
      <p:sp>
        <p:nvSpPr>
          <p:cNvPr id="9" name="TextBox 8">
            <a:extLst>
              <a:ext uri="{FF2B5EF4-FFF2-40B4-BE49-F238E27FC236}">
                <a16:creationId xmlns:a16="http://schemas.microsoft.com/office/drawing/2014/main" id="{9AC5ABA9-C693-324D-8D2E-E0A2664B7CCC}"/>
              </a:ext>
            </a:extLst>
          </p:cNvPr>
          <p:cNvSpPr txBox="1"/>
          <p:nvPr/>
        </p:nvSpPr>
        <p:spPr>
          <a:xfrm>
            <a:off x="600808" y="1335809"/>
            <a:ext cx="5150981" cy="646331"/>
          </a:xfrm>
          <a:prstGeom prst="rect">
            <a:avLst/>
          </a:prstGeom>
          <a:noFill/>
        </p:spPr>
        <p:txBody>
          <a:bodyPr wrap="square">
            <a:spAutoFit/>
          </a:bodyPr>
          <a:lstStyle/>
          <a:p>
            <a:r>
              <a:rPr lang="en-US" sz="3600" b="1" dirty="0">
                <a:solidFill>
                  <a:schemeClr val="accent1"/>
                </a:solidFill>
                <a:latin typeface="+mj-lt"/>
              </a:rPr>
              <a:t>General Rules</a:t>
            </a:r>
          </a:p>
        </p:txBody>
      </p:sp>
      <p:sp>
        <p:nvSpPr>
          <p:cNvPr id="3" name="TextBox 2">
            <a:extLst>
              <a:ext uri="{FF2B5EF4-FFF2-40B4-BE49-F238E27FC236}">
                <a16:creationId xmlns:a16="http://schemas.microsoft.com/office/drawing/2014/main" id="{A4F4B87B-1358-2A3A-20F8-3E827D28E34A}"/>
              </a:ext>
            </a:extLst>
          </p:cNvPr>
          <p:cNvSpPr txBox="1"/>
          <p:nvPr/>
        </p:nvSpPr>
        <p:spPr>
          <a:xfrm>
            <a:off x="1617962" y="2478968"/>
            <a:ext cx="3763108" cy="1077218"/>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Initially, Choose Disregarded Entity classification or Partnership Classification, Not C-Corp or S-Corp Classification </a:t>
            </a:r>
          </a:p>
        </p:txBody>
      </p:sp>
      <p:sp>
        <p:nvSpPr>
          <p:cNvPr id="4" name="TextBox 3">
            <a:extLst>
              <a:ext uri="{FF2B5EF4-FFF2-40B4-BE49-F238E27FC236}">
                <a16:creationId xmlns:a16="http://schemas.microsoft.com/office/drawing/2014/main" id="{1948ACB0-6F0E-2117-634E-E2A9064B50A2}"/>
              </a:ext>
            </a:extLst>
          </p:cNvPr>
          <p:cNvSpPr txBox="1"/>
          <p:nvPr/>
        </p:nvSpPr>
        <p:spPr>
          <a:xfrm>
            <a:off x="1617962" y="3842891"/>
            <a:ext cx="3763108" cy="1077218"/>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Evaluate if the company could benefit from an S-Corp or C-Corp election at the start of every year and make the election if the math supports it.</a:t>
            </a:r>
          </a:p>
        </p:txBody>
      </p:sp>
      <p:sp>
        <p:nvSpPr>
          <p:cNvPr id="8" name="Oval 7">
            <a:extLst>
              <a:ext uri="{FF2B5EF4-FFF2-40B4-BE49-F238E27FC236}">
                <a16:creationId xmlns:a16="http://schemas.microsoft.com/office/drawing/2014/main" id="{16A5F290-8E5D-EF8D-EFA5-C70692D6CB79}"/>
              </a:ext>
            </a:extLst>
          </p:cNvPr>
          <p:cNvSpPr/>
          <p:nvPr/>
        </p:nvSpPr>
        <p:spPr>
          <a:xfrm>
            <a:off x="647700" y="2534309"/>
            <a:ext cx="700332" cy="700332"/>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9A114F8-9014-98AE-F220-532023183A17}"/>
              </a:ext>
            </a:extLst>
          </p:cNvPr>
          <p:cNvSpPr/>
          <p:nvPr/>
        </p:nvSpPr>
        <p:spPr>
          <a:xfrm>
            <a:off x="685800" y="3913229"/>
            <a:ext cx="700332" cy="700332"/>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E289483-771E-8189-E497-27CD1BCD8595}"/>
              </a:ext>
            </a:extLst>
          </p:cNvPr>
          <p:cNvSpPr/>
          <p:nvPr/>
        </p:nvSpPr>
        <p:spPr>
          <a:xfrm>
            <a:off x="822317" y="2710966"/>
            <a:ext cx="351099" cy="347019"/>
          </a:xfrm>
          <a:custGeom>
            <a:avLst/>
            <a:gdLst>
              <a:gd name="connsiteX0" fmla="*/ 625117 w 867026"/>
              <a:gd name="connsiteY0" fmla="*/ 365866 h 856951"/>
              <a:gd name="connsiteX1" fmla="*/ 539876 w 867026"/>
              <a:gd name="connsiteY1" fmla="*/ 323003 h 856951"/>
              <a:gd name="connsiteX2" fmla="*/ 530351 w 867026"/>
              <a:gd name="connsiteY2" fmla="*/ 300159 h 856951"/>
              <a:gd name="connsiteX3" fmla="*/ 681780 w 867026"/>
              <a:gd name="connsiteY3" fmla="*/ 154417 h 856951"/>
              <a:gd name="connsiteX4" fmla="*/ 833437 w 867026"/>
              <a:gd name="connsiteY4" fmla="*/ 300159 h 856951"/>
              <a:gd name="connsiteX5" fmla="*/ 823912 w 867026"/>
              <a:gd name="connsiteY5" fmla="*/ 323003 h 856951"/>
              <a:gd name="connsiteX6" fmla="*/ 775617 w 867026"/>
              <a:gd name="connsiteY6" fmla="*/ 352992 h 856951"/>
              <a:gd name="connsiteX7" fmla="*/ 745814 w 867026"/>
              <a:gd name="connsiteY7" fmla="*/ 301758 h 856951"/>
              <a:gd name="connsiteX8" fmla="*/ 729331 w 867026"/>
              <a:gd name="connsiteY8" fmla="*/ 289108 h 856951"/>
              <a:gd name="connsiteX9" fmla="*/ 708755 w 867026"/>
              <a:gd name="connsiteY9" fmla="*/ 291749 h 856951"/>
              <a:gd name="connsiteX10" fmla="*/ 637132 w 867026"/>
              <a:gd name="connsiteY10" fmla="*/ 333384 h 856951"/>
              <a:gd name="connsiteX11" fmla="*/ 624445 w 867026"/>
              <a:gd name="connsiteY11" fmla="*/ 349867 h 856951"/>
              <a:gd name="connsiteX12" fmla="*/ 625115 w 867026"/>
              <a:gd name="connsiteY12" fmla="*/ 366163 h 856951"/>
              <a:gd name="connsiteX13" fmla="*/ 790833 w 867026"/>
              <a:gd name="connsiteY13" fmla="*/ 599524 h 856951"/>
              <a:gd name="connsiteX14" fmla="*/ 862456 w 867026"/>
              <a:gd name="connsiteY14" fmla="*/ 558187 h 856951"/>
              <a:gd name="connsiteX15" fmla="*/ 862494 w 867026"/>
              <a:gd name="connsiteY15" fmla="*/ 558187 h 856951"/>
              <a:gd name="connsiteX16" fmla="*/ 866661 w 867026"/>
              <a:gd name="connsiteY16" fmla="*/ 552643 h 856951"/>
              <a:gd name="connsiteX17" fmla="*/ 865805 w 867026"/>
              <a:gd name="connsiteY17" fmla="*/ 545797 h 856951"/>
              <a:gd name="connsiteX18" fmla="*/ 730188 w 867026"/>
              <a:gd name="connsiteY18" fmla="*/ 310720 h 856951"/>
              <a:gd name="connsiteX19" fmla="*/ 724644 w 867026"/>
              <a:gd name="connsiteY19" fmla="*/ 306516 h 856951"/>
              <a:gd name="connsiteX20" fmla="*/ 717798 w 867026"/>
              <a:gd name="connsiteY20" fmla="*/ 307371 h 856951"/>
              <a:gd name="connsiteX21" fmla="*/ 646175 w 867026"/>
              <a:gd name="connsiteY21" fmla="*/ 348820 h 856951"/>
              <a:gd name="connsiteX22" fmla="*/ 642826 w 867026"/>
              <a:gd name="connsiteY22" fmla="*/ 361211 h 856951"/>
              <a:gd name="connsiteX23" fmla="*/ 778481 w 867026"/>
              <a:gd name="connsiteY23" fmla="*/ 596173 h 856951"/>
              <a:gd name="connsiteX24" fmla="*/ 783988 w 867026"/>
              <a:gd name="connsiteY24" fmla="*/ 600378 h 856951"/>
              <a:gd name="connsiteX25" fmla="*/ 790871 w 867026"/>
              <a:gd name="connsiteY25" fmla="*/ 599522 h 856951"/>
              <a:gd name="connsiteX26" fmla="*/ 395289 w 867026"/>
              <a:gd name="connsiteY26" fmla="*/ 730302 h 856951"/>
              <a:gd name="connsiteX27" fmla="*/ 403846 w 867026"/>
              <a:gd name="connsiteY27" fmla="*/ 709503 h 856951"/>
              <a:gd name="connsiteX28" fmla="*/ 395289 w 867026"/>
              <a:gd name="connsiteY28" fmla="*/ 688742 h 856951"/>
              <a:gd name="connsiteX29" fmla="*/ 374527 w 867026"/>
              <a:gd name="connsiteY29" fmla="*/ 680147 h 856951"/>
              <a:gd name="connsiteX30" fmla="*/ 353765 w 867026"/>
              <a:gd name="connsiteY30" fmla="*/ 688742 h 856951"/>
              <a:gd name="connsiteX31" fmla="*/ 291295 w 867026"/>
              <a:gd name="connsiteY31" fmla="*/ 751324 h 856951"/>
              <a:gd name="connsiteX32" fmla="*/ 291257 w 867026"/>
              <a:gd name="connsiteY32" fmla="*/ 751324 h 856951"/>
              <a:gd name="connsiteX33" fmla="*/ 293639 w 867026"/>
              <a:gd name="connsiteY33" fmla="*/ 791582 h 856951"/>
              <a:gd name="connsiteX34" fmla="*/ 333934 w 867026"/>
              <a:gd name="connsiteY34" fmla="*/ 791731 h 856951"/>
              <a:gd name="connsiteX35" fmla="*/ 408237 w 867026"/>
              <a:gd name="connsiteY35" fmla="*/ 742952 h 856951"/>
              <a:gd name="connsiteX36" fmla="*/ 448867 w 867026"/>
              <a:gd name="connsiteY36" fmla="*/ 743957 h 856951"/>
              <a:gd name="connsiteX37" fmla="*/ 449760 w 867026"/>
              <a:gd name="connsiteY37" fmla="*/ 784587 h 856951"/>
              <a:gd name="connsiteX38" fmla="*/ 401093 w 867026"/>
              <a:gd name="connsiteY38" fmla="*/ 833254 h 856951"/>
              <a:gd name="connsiteX39" fmla="*/ 359458 w 867026"/>
              <a:gd name="connsiteY39" fmla="*/ 833254 h 856951"/>
              <a:gd name="connsiteX40" fmla="*/ 359458 w 867026"/>
              <a:gd name="connsiteY40" fmla="*/ 791619 h 856951"/>
              <a:gd name="connsiteX41" fmla="*/ 348706 w 867026"/>
              <a:gd name="connsiteY41" fmla="*/ 655515 h 856951"/>
              <a:gd name="connsiteX42" fmla="*/ 340892 w 867026"/>
              <a:gd name="connsiteY42" fmla="*/ 676277 h 856951"/>
              <a:gd name="connsiteX43" fmla="*/ 264692 w 867026"/>
              <a:gd name="connsiteY43" fmla="*/ 752477 h 856951"/>
              <a:gd name="connsiteX44" fmla="*/ 224099 w 867026"/>
              <a:gd name="connsiteY44" fmla="*/ 751472 h 856951"/>
              <a:gd name="connsiteX45" fmla="*/ 223169 w 867026"/>
              <a:gd name="connsiteY45" fmla="*/ 710843 h 856951"/>
              <a:gd name="connsiteX46" fmla="*/ 298514 w 867026"/>
              <a:gd name="connsiteY46" fmla="*/ 635498 h 856951"/>
              <a:gd name="connsiteX47" fmla="*/ 319759 w 867026"/>
              <a:gd name="connsiteY47" fmla="*/ 625973 h 856951"/>
              <a:gd name="connsiteX48" fmla="*/ 340521 w 867026"/>
              <a:gd name="connsiteY48" fmla="*/ 634642 h 856951"/>
              <a:gd name="connsiteX49" fmla="*/ 349190 w 867026"/>
              <a:gd name="connsiteY49" fmla="*/ 654846 h 856951"/>
              <a:gd name="connsiteX50" fmla="*/ 265362 w 867026"/>
              <a:gd name="connsiteY50" fmla="*/ 630661 h 856951"/>
              <a:gd name="connsiteX51" fmla="*/ 256841 w 867026"/>
              <a:gd name="connsiteY51" fmla="*/ 609825 h 856951"/>
              <a:gd name="connsiteX52" fmla="*/ 236043 w 867026"/>
              <a:gd name="connsiteY52" fmla="*/ 601230 h 856951"/>
              <a:gd name="connsiteX53" fmla="*/ 215170 w 867026"/>
              <a:gd name="connsiteY53" fmla="*/ 609788 h 856951"/>
              <a:gd name="connsiteX54" fmla="*/ 153815 w 867026"/>
              <a:gd name="connsiteY54" fmla="*/ 671142 h 856951"/>
              <a:gd name="connsiteX55" fmla="*/ 145258 w 867026"/>
              <a:gd name="connsiteY55" fmla="*/ 691978 h 856951"/>
              <a:gd name="connsiteX56" fmla="*/ 163340 w 867026"/>
              <a:gd name="connsiteY56" fmla="*/ 718953 h 856951"/>
              <a:gd name="connsiteX57" fmla="*/ 195264 w 867026"/>
              <a:gd name="connsiteY57" fmla="*/ 712851 h 856951"/>
              <a:gd name="connsiteX58" fmla="*/ 256618 w 867026"/>
              <a:gd name="connsiteY58" fmla="*/ 651497 h 856951"/>
              <a:gd name="connsiteX59" fmla="*/ 265176 w 867026"/>
              <a:gd name="connsiteY59" fmla="*/ 630735 h 856951"/>
              <a:gd name="connsiteX60" fmla="*/ 676947 w 867026"/>
              <a:gd name="connsiteY60" fmla="*/ 734655 h 856951"/>
              <a:gd name="connsiteX61" fmla="*/ 658939 w 867026"/>
              <a:gd name="connsiteY61" fmla="*/ 748459 h 856951"/>
              <a:gd name="connsiteX62" fmla="*/ 636652 w 867026"/>
              <a:gd name="connsiteY62" fmla="*/ 745519 h 856951"/>
              <a:gd name="connsiteX63" fmla="*/ 614365 w 867026"/>
              <a:gd name="connsiteY63" fmla="*/ 732758 h 856951"/>
              <a:gd name="connsiteX64" fmla="*/ 602832 w 867026"/>
              <a:gd name="connsiteY64" fmla="*/ 736515 h 856951"/>
              <a:gd name="connsiteX65" fmla="*/ 605399 w 867026"/>
              <a:gd name="connsiteY65" fmla="*/ 748385 h 856951"/>
              <a:gd name="connsiteX66" fmla="*/ 614515 w 867026"/>
              <a:gd name="connsiteY66" fmla="*/ 787415 h 856951"/>
              <a:gd name="connsiteX67" fmla="*/ 576266 w 867026"/>
              <a:gd name="connsiteY67" fmla="*/ 799359 h 856951"/>
              <a:gd name="connsiteX68" fmla="*/ 554351 w 867026"/>
              <a:gd name="connsiteY68" fmla="*/ 786783 h 856951"/>
              <a:gd name="connsiteX69" fmla="*/ 547430 w 867026"/>
              <a:gd name="connsiteY69" fmla="*/ 785704 h 856951"/>
              <a:gd name="connsiteX70" fmla="*/ 541775 w 867026"/>
              <a:gd name="connsiteY70" fmla="*/ 789834 h 856951"/>
              <a:gd name="connsiteX71" fmla="*/ 544826 w 867026"/>
              <a:gd name="connsiteY71" fmla="*/ 802372 h 856951"/>
              <a:gd name="connsiteX72" fmla="*/ 554983 w 867026"/>
              <a:gd name="connsiteY72" fmla="*/ 842221 h 856951"/>
              <a:gd name="connsiteX73" fmla="*/ 515396 w 867026"/>
              <a:gd name="connsiteY73" fmla="*/ 853346 h 856951"/>
              <a:gd name="connsiteX74" fmla="*/ 446154 w 867026"/>
              <a:gd name="connsiteY74" fmla="*/ 813349 h 856951"/>
              <a:gd name="connsiteX75" fmla="*/ 462078 w 867026"/>
              <a:gd name="connsiteY75" fmla="*/ 797424 h 856951"/>
              <a:gd name="connsiteX76" fmla="*/ 472050 w 867026"/>
              <a:gd name="connsiteY76" fmla="*/ 745892 h 856951"/>
              <a:gd name="connsiteX77" fmla="*/ 428518 w 867026"/>
              <a:gd name="connsiteY77" fmla="*/ 716462 h 856951"/>
              <a:gd name="connsiteX78" fmla="*/ 420928 w 867026"/>
              <a:gd name="connsiteY78" fmla="*/ 717057 h 856951"/>
              <a:gd name="connsiteX79" fmla="*/ 421486 w 867026"/>
              <a:gd name="connsiteY79" fmla="*/ 709504 h 856951"/>
              <a:gd name="connsiteX80" fmla="*/ 407534 w 867026"/>
              <a:gd name="connsiteY80" fmla="*/ 675831 h 856951"/>
              <a:gd name="connsiteX81" fmla="*/ 373861 w 867026"/>
              <a:gd name="connsiteY81" fmla="*/ 661879 h 856951"/>
              <a:gd name="connsiteX82" fmla="*/ 365378 w 867026"/>
              <a:gd name="connsiteY82" fmla="*/ 662660 h 856951"/>
              <a:gd name="connsiteX83" fmla="*/ 365378 w 867026"/>
              <a:gd name="connsiteY83" fmla="*/ 655033 h 856951"/>
              <a:gd name="connsiteX84" fmla="*/ 335612 w 867026"/>
              <a:gd name="connsiteY84" fmla="*/ 612207 h 856951"/>
              <a:gd name="connsiteX85" fmla="*/ 284415 w 867026"/>
              <a:gd name="connsiteY85" fmla="*/ 622365 h 856951"/>
              <a:gd name="connsiteX86" fmla="*/ 281736 w 867026"/>
              <a:gd name="connsiteY86" fmla="*/ 625044 h 856951"/>
              <a:gd name="connsiteX87" fmla="*/ 268230 w 867026"/>
              <a:gd name="connsiteY87" fmla="*/ 596469 h 856951"/>
              <a:gd name="connsiteX88" fmla="*/ 201555 w 867026"/>
              <a:gd name="connsiteY88" fmla="*/ 596469 h 856951"/>
              <a:gd name="connsiteX89" fmla="*/ 155641 w 867026"/>
              <a:gd name="connsiteY89" fmla="*/ 642456 h 856951"/>
              <a:gd name="connsiteX90" fmla="*/ 117541 w 867026"/>
              <a:gd name="connsiteY90" fmla="*/ 579316 h 856951"/>
              <a:gd name="connsiteX91" fmla="*/ 222126 w 867026"/>
              <a:gd name="connsiteY91" fmla="*/ 400056 h 856951"/>
              <a:gd name="connsiteX92" fmla="*/ 343198 w 867026"/>
              <a:gd name="connsiteY92" fmla="*/ 444816 h 856951"/>
              <a:gd name="connsiteX93" fmla="*/ 294606 w 867026"/>
              <a:gd name="connsiteY93" fmla="*/ 503603 h 856951"/>
              <a:gd name="connsiteX94" fmla="*/ 290401 w 867026"/>
              <a:gd name="connsiteY94" fmla="*/ 512347 h 856951"/>
              <a:gd name="connsiteX95" fmla="*/ 290401 w 867026"/>
              <a:gd name="connsiteY95" fmla="*/ 521872 h 856951"/>
              <a:gd name="connsiteX96" fmla="*/ 294308 w 867026"/>
              <a:gd name="connsiteY96" fmla="*/ 530355 h 856951"/>
              <a:gd name="connsiteX97" fmla="*/ 301377 w 867026"/>
              <a:gd name="connsiteY97" fmla="*/ 536345 h 856951"/>
              <a:gd name="connsiteX98" fmla="*/ 367084 w 867026"/>
              <a:gd name="connsiteY98" fmla="*/ 538057 h 856951"/>
              <a:gd name="connsiteX99" fmla="*/ 421965 w 867026"/>
              <a:gd name="connsiteY99" fmla="*/ 494748 h 856951"/>
              <a:gd name="connsiteX100" fmla="*/ 469590 w 867026"/>
              <a:gd name="connsiteY100" fmla="*/ 492478 h 856951"/>
              <a:gd name="connsiteX101" fmla="*/ 727431 w 867026"/>
              <a:gd name="connsiteY101" fmla="*/ 641230 h 856951"/>
              <a:gd name="connsiteX102" fmla="*/ 741124 w 867026"/>
              <a:gd name="connsiteY102" fmla="*/ 659126 h 856951"/>
              <a:gd name="connsiteX103" fmla="*/ 730594 w 867026"/>
              <a:gd name="connsiteY103" fmla="*/ 690045 h 856951"/>
              <a:gd name="connsiteX104" fmla="*/ 698000 w 867026"/>
              <a:gd name="connsiteY104" fmla="*/ 692203 h 856951"/>
              <a:gd name="connsiteX105" fmla="*/ 675043 w 867026"/>
              <a:gd name="connsiteY105" fmla="*/ 678958 h 856951"/>
              <a:gd name="connsiteX106" fmla="*/ 662690 w 867026"/>
              <a:gd name="connsiteY106" fmla="*/ 682976 h 856951"/>
              <a:gd name="connsiteX107" fmla="*/ 666746 w 867026"/>
              <a:gd name="connsiteY107" fmla="*/ 695329 h 856951"/>
              <a:gd name="connsiteX108" fmla="*/ 676940 w 867026"/>
              <a:gd name="connsiteY108" fmla="*/ 735067 h 856951"/>
              <a:gd name="connsiteX109" fmla="*/ 645135 w 867026"/>
              <a:gd name="connsiteY109" fmla="*/ 401280 h 856951"/>
              <a:gd name="connsiteX110" fmla="*/ 748386 w 867026"/>
              <a:gd name="connsiteY110" fmla="*/ 579988 h 856951"/>
              <a:gd name="connsiteX111" fmla="*/ 729336 w 867026"/>
              <a:gd name="connsiteY111" fmla="*/ 621511 h 856951"/>
              <a:gd name="connsiteX112" fmla="*/ 476552 w 867026"/>
              <a:gd name="connsiteY112" fmla="*/ 475588 h 856951"/>
              <a:gd name="connsiteX113" fmla="*/ 471194 w 867026"/>
              <a:gd name="connsiteY113" fmla="*/ 474174 h 856951"/>
              <a:gd name="connsiteX114" fmla="*/ 417095 w 867026"/>
              <a:gd name="connsiteY114" fmla="*/ 476742 h 856951"/>
              <a:gd name="connsiteX115" fmla="*/ 410249 w 867026"/>
              <a:gd name="connsiteY115" fmla="*/ 480351 h 856951"/>
              <a:gd name="connsiteX116" fmla="*/ 360801 w 867026"/>
              <a:gd name="connsiteY116" fmla="*/ 521018 h 856951"/>
              <a:gd name="connsiteX117" fmla="*/ 310051 w 867026"/>
              <a:gd name="connsiteY117" fmla="*/ 520348 h 856951"/>
              <a:gd name="connsiteX118" fmla="*/ 308823 w 867026"/>
              <a:gd name="connsiteY118" fmla="*/ 519306 h 856951"/>
              <a:gd name="connsiteX119" fmla="*/ 308042 w 867026"/>
              <a:gd name="connsiteY119" fmla="*/ 515883 h 856951"/>
              <a:gd name="connsiteX120" fmla="*/ 308042 w 867026"/>
              <a:gd name="connsiteY120" fmla="*/ 515027 h 856951"/>
              <a:gd name="connsiteX121" fmla="*/ 380037 w 867026"/>
              <a:gd name="connsiteY121" fmla="*/ 427889 h 856951"/>
              <a:gd name="connsiteX122" fmla="*/ 388446 w 867026"/>
              <a:gd name="connsiteY122" fmla="*/ 421005 h 856951"/>
              <a:gd name="connsiteX123" fmla="*/ 399384 w 867026"/>
              <a:gd name="connsiteY123" fmla="*/ 417396 h 856951"/>
              <a:gd name="connsiteX124" fmla="*/ 500064 w 867026"/>
              <a:gd name="connsiteY124" fmla="*/ 400802 h 856951"/>
              <a:gd name="connsiteX125" fmla="*/ 505868 w 867026"/>
              <a:gd name="connsiteY125" fmla="*/ 400244 h 856951"/>
              <a:gd name="connsiteX126" fmla="*/ 510333 w 867026"/>
              <a:gd name="connsiteY126" fmla="*/ 401025 h 856951"/>
              <a:gd name="connsiteX127" fmla="*/ 597026 w 867026"/>
              <a:gd name="connsiteY127" fmla="*/ 414233 h 856951"/>
              <a:gd name="connsiteX128" fmla="*/ 644651 w 867026"/>
              <a:gd name="connsiteY128" fmla="*/ 401211 h 856951"/>
              <a:gd name="connsiteX129" fmla="*/ 75902 w 867026"/>
              <a:gd name="connsiteY129" fmla="*/ 599333 h 856951"/>
              <a:gd name="connsiteX130" fmla="*/ 82785 w 867026"/>
              <a:gd name="connsiteY130" fmla="*/ 600189 h 856951"/>
              <a:gd name="connsiteX131" fmla="*/ 88292 w 867026"/>
              <a:gd name="connsiteY131" fmla="*/ 595985 h 856951"/>
              <a:gd name="connsiteX132" fmla="*/ 223833 w 867026"/>
              <a:gd name="connsiteY132" fmla="*/ 360536 h 856951"/>
              <a:gd name="connsiteX133" fmla="*/ 224391 w 867026"/>
              <a:gd name="connsiteY133" fmla="*/ 354136 h 856951"/>
              <a:gd name="connsiteX134" fmla="*/ 219740 w 867026"/>
              <a:gd name="connsiteY134" fmla="*/ 348332 h 856951"/>
              <a:gd name="connsiteX135" fmla="*/ 148600 w 867026"/>
              <a:gd name="connsiteY135" fmla="*/ 307293 h 856951"/>
              <a:gd name="connsiteX136" fmla="*/ 141716 w 867026"/>
              <a:gd name="connsiteY136" fmla="*/ 306437 h 856951"/>
              <a:gd name="connsiteX137" fmla="*/ 136210 w 867026"/>
              <a:gd name="connsiteY137" fmla="*/ 310604 h 856951"/>
              <a:gd name="connsiteX138" fmla="*/ 964 w 867026"/>
              <a:gd name="connsiteY138" fmla="*/ 545605 h 856951"/>
              <a:gd name="connsiteX139" fmla="*/ 4759 w 867026"/>
              <a:gd name="connsiteY139" fmla="*/ 557958 h 856951"/>
              <a:gd name="connsiteX140" fmla="*/ 76383 w 867026"/>
              <a:gd name="connsiteY140" fmla="*/ 599294 h 856951"/>
              <a:gd name="connsiteX141" fmla="*/ 184992 w 867026"/>
              <a:gd name="connsiteY141" fmla="*/ 1 h 856951"/>
              <a:gd name="connsiteX142" fmla="*/ 247277 w 867026"/>
              <a:gd name="connsiteY142" fmla="*/ 41524 h 856951"/>
              <a:gd name="connsiteX143" fmla="*/ 232692 w 867026"/>
              <a:gd name="connsiteY143" fmla="*/ 114971 h 856951"/>
              <a:gd name="connsiteX144" fmla="*/ 159246 w 867026"/>
              <a:gd name="connsiteY144" fmla="*/ 129555 h 856951"/>
              <a:gd name="connsiteX145" fmla="*/ 117722 w 867026"/>
              <a:gd name="connsiteY145" fmla="*/ 67233 h 856951"/>
              <a:gd name="connsiteX146" fmla="*/ 184993 w 867026"/>
              <a:gd name="connsiteY146" fmla="*/ 0 h 856951"/>
              <a:gd name="connsiteX147" fmla="*/ 91230 w 867026"/>
              <a:gd name="connsiteY147" fmla="*/ 352988 h 856951"/>
              <a:gd name="connsiteX148" fmla="*/ 42861 w 867026"/>
              <a:gd name="connsiteY148" fmla="*/ 323000 h 856951"/>
              <a:gd name="connsiteX149" fmla="*/ 33336 w 867026"/>
              <a:gd name="connsiteY149" fmla="*/ 300155 h 856951"/>
              <a:gd name="connsiteX150" fmla="*/ 184764 w 867026"/>
              <a:gd name="connsiteY150" fmla="*/ 154413 h 856951"/>
              <a:gd name="connsiteX151" fmla="*/ 336193 w 867026"/>
              <a:gd name="connsiteY151" fmla="*/ 300155 h 856951"/>
              <a:gd name="connsiteX152" fmla="*/ 336230 w 867026"/>
              <a:gd name="connsiteY152" fmla="*/ 300155 h 856951"/>
              <a:gd name="connsiteX153" fmla="*/ 326705 w 867026"/>
              <a:gd name="connsiteY153" fmla="*/ 323000 h 856951"/>
              <a:gd name="connsiteX154" fmla="*/ 240980 w 867026"/>
              <a:gd name="connsiteY154" fmla="*/ 365862 h 856951"/>
              <a:gd name="connsiteX155" fmla="*/ 241724 w 867026"/>
              <a:gd name="connsiteY155" fmla="*/ 349491 h 856951"/>
              <a:gd name="connsiteX156" fmla="*/ 228887 w 867026"/>
              <a:gd name="connsiteY156" fmla="*/ 332822 h 856951"/>
              <a:gd name="connsiteX157" fmla="*/ 157450 w 867026"/>
              <a:gd name="connsiteY157" fmla="*/ 291597 h 856951"/>
              <a:gd name="connsiteX158" fmla="*/ 157450 w 867026"/>
              <a:gd name="connsiteY158" fmla="*/ 291559 h 856951"/>
              <a:gd name="connsiteX159" fmla="*/ 136874 w 867026"/>
              <a:gd name="connsiteY159" fmla="*/ 288881 h 856951"/>
              <a:gd name="connsiteX160" fmla="*/ 120391 w 867026"/>
              <a:gd name="connsiteY160" fmla="*/ 301568 h 856951"/>
              <a:gd name="connsiteX161" fmla="*/ 90662 w 867026"/>
              <a:gd name="connsiteY161" fmla="*/ 352988 h 856951"/>
              <a:gd name="connsiteX162" fmla="*/ 681780 w 867026"/>
              <a:gd name="connsiteY162" fmla="*/ 1 h 856951"/>
              <a:gd name="connsiteX163" fmla="*/ 743952 w 867026"/>
              <a:gd name="connsiteY163" fmla="*/ 41673 h 856951"/>
              <a:gd name="connsiteX164" fmla="*/ 729255 w 867026"/>
              <a:gd name="connsiteY164" fmla="*/ 115045 h 856951"/>
              <a:gd name="connsiteX165" fmla="*/ 655846 w 867026"/>
              <a:gd name="connsiteY165" fmla="*/ 129518 h 856951"/>
              <a:gd name="connsiteX166" fmla="*/ 614360 w 867026"/>
              <a:gd name="connsiteY166" fmla="*/ 67233 h 856951"/>
              <a:gd name="connsiteX167" fmla="*/ 634116 w 867026"/>
              <a:gd name="connsiteY167" fmla="*/ 19645 h 856951"/>
              <a:gd name="connsiteX168" fmla="*/ 681779 w 867026"/>
              <a:gd name="connsiteY168" fmla="*/ 0 h 8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867026" h="856951">
                <a:moveTo>
                  <a:pt x="625117" y="365866"/>
                </a:moveTo>
                <a:cubicBezTo>
                  <a:pt x="593826" y="358238"/>
                  <a:pt x="564655" y="343579"/>
                  <a:pt x="539876" y="323003"/>
                </a:cubicBezTo>
                <a:cubicBezTo>
                  <a:pt x="533216" y="317348"/>
                  <a:pt x="529682" y="308864"/>
                  <a:pt x="530351" y="300159"/>
                </a:cubicBezTo>
                <a:cubicBezTo>
                  <a:pt x="535858" y="216926"/>
                  <a:pt x="593306" y="154417"/>
                  <a:pt x="681780" y="154417"/>
                </a:cubicBezTo>
                <a:cubicBezTo>
                  <a:pt x="770295" y="154417"/>
                  <a:pt x="827703" y="216887"/>
                  <a:pt x="833437" y="300159"/>
                </a:cubicBezTo>
                <a:cubicBezTo>
                  <a:pt x="834106" y="308865"/>
                  <a:pt x="830572" y="317348"/>
                  <a:pt x="823912" y="323003"/>
                </a:cubicBezTo>
                <a:cubicBezTo>
                  <a:pt x="809438" y="335394"/>
                  <a:pt x="793141" y="345514"/>
                  <a:pt x="775617" y="352992"/>
                </a:cubicBezTo>
                <a:lnTo>
                  <a:pt x="745814" y="301758"/>
                </a:lnTo>
                <a:cubicBezTo>
                  <a:pt x="742242" y="295507"/>
                  <a:pt x="736289" y="290931"/>
                  <a:pt x="729331" y="289108"/>
                </a:cubicBezTo>
                <a:cubicBezTo>
                  <a:pt x="722374" y="287285"/>
                  <a:pt x="715007" y="288215"/>
                  <a:pt x="708755" y="291749"/>
                </a:cubicBezTo>
                <a:lnTo>
                  <a:pt x="637132" y="333384"/>
                </a:lnTo>
                <a:cubicBezTo>
                  <a:pt x="630881" y="336993"/>
                  <a:pt x="626342" y="342909"/>
                  <a:pt x="624445" y="349867"/>
                </a:cubicBezTo>
                <a:cubicBezTo>
                  <a:pt x="623068" y="355225"/>
                  <a:pt x="623291" y="360918"/>
                  <a:pt x="625115" y="366163"/>
                </a:cubicBezTo>
                <a:close/>
                <a:moveTo>
                  <a:pt x="790833" y="599524"/>
                </a:moveTo>
                <a:lnTo>
                  <a:pt x="862456" y="558187"/>
                </a:lnTo>
                <a:lnTo>
                  <a:pt x="862494" y="558187"/>
                </a:lnTo>
                <a:cubicBezTo>
                  <a:pt x="864577" y="556959"/>
                  <a:pt x="866066" y="554987"/>
                  <a:pt x="866661" y="552643"/>
                </a:cubicBezTo>
                <a:cubicBezTo>
                  <a:pt x="867368" y="550336"/>
                  <a:pt x="867033" y="547843"/>
                  <a:pt x="865805" y="545797"/>
                </a:cubicBezTo>
                <a:lnTo>
                  <a:pt x="730188" y="310720"/>
                </a:lnTo>
                <a:cubicBezTo>
                  <a:pt x="728923" y="308674"/>
                  <a:pt x="726951" y="307185"/>
                  <a:pt x="724644" y="306516"/>
                </a:cubicBezTo>
                <a:cubicBezTo>
                  <a:pt x="722337" y="305920"/>
                  <a:pt x="719919" y="306255"/>
                  <a:pt x="717798" y="307371"/>
                </a:cubicBezTo>
                <a:lnTo>
                  <a:pt x="646175" y="348820"/>
                </a:lnTo>
                <a:cubicBezTo>
                  <a:pt x="642045" y="351462"/>
                  <a:pt x="640594" y="356820"/>
                  <a:pt x="642826" y="361211"/>
                </a:cubicBezTo>
                <a:lnTo>
                  <a:pt x="778481" y="596173"/>
                </a:lnTo>
                <a:cubicBezTo>
                  <a:pt x="779672" y="598257"/>
                  <a:pt x="781681" y="599782"/>
                  <a:pt x="783988" y="600378"/>
                </a:cubicBezTo>
                <a:cubicBezTo>
                  <a:pt x="786332" y="600936"/>
                  <a:pt x="788751" y="600638"/>
                  <a:pt x="790871" y="599522"/>
                </a:cubicBezTo>
                <a:close/>
                <a:moveTo>
                  <a:pt x="395289" y="730302"/>
                </a:moveTo>
                <a:cubicBezTo>
                  <a:pt x="400870" y="724832"/>
                  <a:pt x="403958" y="717317"/>
                  <a:pt x="403846" y="709503"/>
                </a:cubicBezTo>
                <a:cubicBezTo>
                  <a:pt x="403883" y="701727"/>
                  <a:pt x="400795" y="694248"/>
                  <a:pt x="395289" y="688742"/>
                </a:cubicBezTo>
                <a:cubicBezTo>
                  <a:pt x="389782" y="683235"/>
                  <a:pt x="382303" y="680147"/>
                  <a:pt x="374527" y="680147"/>
                </a:cubicBezTo>
                <a:cubicBezTo>
                  <a:pt x="366751" y="680147"/>
                  <a:pt x="359272" y="683235"/>
                  <a:pt x="353765" y="688742"/>
                </a:cubicBezTo>
                <a:lnTo>
                  <a:pt x="291295" y="751324"/>
                </a:lnTo>
                <a:lnTo>
                  <a:pt x="291257" y="751324"/>
                </a:lnTo>
                <a:cubicBezTo>
                  <a:pt x="281286" y="763267"/>
                  <a:pt x="282328" y="780903"/>
                  <a:pt x="293639" y="791582"/>
                </a:cubicBezTo>
                <a:cubicBezTo>
                  <a:pt x="304912" y="802298"/>
                  <a:pt x="322586" y="802335"/>
                  <a:pt x="333934" y="791731"/>
                </a:cubicBezTo>
                <a:close/>
                <a:moveTo>
                  <a:pt x="408237" y="742952"/>
                </a:moveTo>
                <a:cubicBezTo>
                  <a:pt x="419883" y="732385"/>
                  <a:pt x="437742" y="732832"/>
                  <a:pt x="448867" y="743957"/>
                </a:cubicBezTo>
                <a:cubicBezTo>
                  <a:pt x="459955" y="755082"/>
                  <a:pt x="460363" y="772978"/>
                  <a:pt x="449760" y="784587"/>
                </a:cubicBezTo>
                <a:lnTo>
                  <a:pt x="401093" y="833254"/>
                </a:lnTo>
                <a:cubicBezTo>
                  <a:pt x="389596" y="844750"/>
                  <a:pt x="370955" y="844750"/>
                  <a:pt x="359458" y="833254"/>
                </a:cubicBezTo>
                <a:cubicBezTo>
                  <a:pt x="347998" y="821757"/>
                  <a:pt x="347998" y="803115"/>
                  <a:pt x="359458" y="791619"/>
                </a:cubicBezTo>
                <a:close/>
                <a:moveTo>
                  <a:pt x="348706" y="655515"/>
                </a:moveTo>
                <a:cubicBezTo>
                  <a:pt x="348929" y="663180"/>
                  <a:pt x="346101" y="670621"/>
                  <a:pt x="340892" y="676277"/>
                </a:cubicBezTo>
                <a:cubicBezTo>
                  <a:pt x="315479" y="701690"/>
                  <a:pt x="290105" y="727064"/>
                  <a:pt x="264692" y="752477"/>
                </a:cubicBezTo>
                <a:cubicBezTo>
                  <a:pt x="253046" y="763044"/>
                  <a:pt x="235187" y="762597"/>
                  <a:pt x="224099" y="751472"/>
                </a:cubicBezTo>
                <a:cubicBezTo>
                  <a:pt x="212974" y="740347"/>
                  <a:pt x="212603" y="722451"/>
                  <a:pt x="223169" y="710843"/>
                </a:cubicBezTo>
                <a:lnTo>
                  <a:pt x="298514" y="635498"/>
                </a:lnTo>
                <a:cubicBezTo>
                  <a:pt x="303983" y="629545"/>
                  <a:pt x="311685" y="626122"/>
                  <a:pt x="319759" y="625973"/>
                </a:cubicBezTo>
                <a:cubicBezTo>
                  <a:pt x="327573" y="625899"/>
                  <a:pt x="335089" y="629061"/>
                  <a:pt x="340521" y="634642"/>
                </a:cubicBezTo>
                <a:cubicBezTo>
                  <a:pt x="345916" y="640000"/>
                  <a:pt x="349041" y="647255"/>
                  <a:pt x="349190" y="654846"/>
                </a:cubicBezTo>
                <a:close/>
                <a:moveTo>
                  <a:pt x="265362" y="630661"/>
                </a:moveTo>
                <a:cubicBezTo>
                  <a:pt x="265436" y="622847"/>
                  <a:pt x="262348" y="615331"/>
                  <a:pt x="256841" y="609825"/>
                </a:cubicBezTo>
                <a:cubicBezTo>
                  <a:pt x="251335" y="604281"/>
                  <a:pt x="243819" y="601193"/>
                  <a:pt x="236043" y="601230"/>
                </a:cubicBezTo>
                <a:cubicBezTo>
                  <a:pt x="228229" y="601230"/>
                  <a:pt x="220713" y="604281"/>
                  <a:pt x="215170" y="609788"/>
                </a:cubicBezTo>
                <a:lnTo>
                  <a:pt x="153815" y="671142"/>
                </a:lnTo>
                <a:cubicBezTo>
                  <a:pt x="148346" y="676686"/>
                  <a:pt x="145258" y="684202"/>
                  <a:pt x="145258" y="691978"/>
                </a:cubicBezTo>
                <a:cubicBezTo>
                  <a:pt x="145332" y="703810"/>
                  <a:pt x="152476" y="714414"/>
                  <a:pt x="163340" y="718953"/>
                </a:cubicBezTo>
                <a:cubicBezTo>
                  <a:pt x="174241" y="723529"/>
                  <a:pt x="186817" y="721111"/>
                  <a:pt x="195264" y="712851"/>
                </a:cubicBezTo>
                <a:lnTo>
                  <a:pt x="256618" y="651497"/>
                </a:lnTo>
                <a:cubicBezTo>
                  <a:pt x="262125" y="645990"/>
                  <a:pt x="265213" y="638548"/>
                  <a:pt x="265176" y="630735"/>
                </a:cubicBezTo>
                <a:close/>
                <a:moveTo>
                  <a:pt x="676947" y="734655"/>
                </a:moveTo>
                <a:cubicBezTo>
                  <a:pt x="672965" y="741427"/>
                  <a:pt x="666528" y="746412"/>
                  <a:pt x="658939" y="748459"/>
                </a:cubicBezTo>
                <a:cubicBezTo>
                  <a:pt x="651423" y="750505"/>
                  <a:pt x="643386" y="749426"/>
                  <a:pt x="636652" y="745519"/>
                </a:cubicBezTo>
                <a:lnTo>
                  <a:pt x="614365" y="732758"/>
                </a:lnTo>
                <a:cubicBezTo>
                  <a:pt x="610124" y="730860"/>
                  <a:pt x="605138" y="732497"/>
                  <a:pt x="602832" y="736515"/>
                </a:cubicBezTo>
                <a:cubicBezTo>
                  <a:pt x="600525" y="740571"/>
                  <a:pt x="601641" y="745668"/>
                  <a:pt x="605399" y="748385"/>
                </a:cubicBezTo>
                <a:cubicBezTo>
                  <a:pt x="618199" y="757017"/>
                  <a:pt x="622179" y="774020"/>
                  <a:pt x="614515" y="787415"/>
                </a:cubicBezTo>
                <a:cubicBezTo>
                  <a:pt x="606850" y="800772"/>
                  <a:pt x="590181" y="805981"/>
                  <a:pt x="576266" y="799359"/>
                </a:cubicBezTo>
                <a:lnTo>
                  <a:pt x="554351" y="786783"/>
                </a:lnTo>
                <a:cubicBezTo>
                  <a:pt x="552305" y="785518"/>
                  <a:pt x="549812" y="785108"/>
                  <a:pt x="547430" y="785704"/>
                </a:cubicBezTo>
                <a:cubicBezTo>
                  <a:pt x="545086" y="786262"/>
                  <a:pt x="543040" y="787750"/>
                  <a:pt x="541775" y="789834"/>
                </a:cubicBezTo>
                <a:cubicBezTo>
                  <a:pt x="539170" y="794112"/>
                  <a:pt x="540510" y="799768"/>
                  <a:pt x="544826" y="802372"/>
                </a:cubicBezTo>
                <a:cubicBezTo>
                  <a:pt x="558481" y="810707"/>
                  <a:pt x="562982" y="828380"/>
                  <a:pt x="554983" y="842221"/>
                </a:cubicBezTo>
                <a:cubicBezTo>
                  <a:pt x="546984" y="856062"/>
                  <a:pt x="529422" y="861011"/>
                  <a:pt x="515396" y="853346"/>
                </a:cubicBezTo>
                <a:lnTo>
                  <a:pt x="446154" y="813349"/>
                </a:lnTo>
                <a:lnTo>
                  <a:pt x="462078" y="797424"/>
                </a:lnTo>
                <a:cubicBezTo>
                  <a:pt x="475435" y="783806"/>
                  <a:pt x="479342" y="763528"/>
                  <a:pt x="472050" y="745892"/>
                </a:cubicBezTo>
                <a:cubicBezTo>
                  <a:pt x="464758" y="728255"/>
                  <a:pt x="447605" y="716647"/>
                  <a:pt x="428518" y="716462"/>
                </a:cubicBezTo>
                <a:cubicBezTo>
                  <a:pt x="425988" y="716462"/>
                  <a:pt x="423421" y="716648"/>
                  <a:pt x="420928" y="717057"/>
                </a:cubicBezTo>
                <a:cubicBezTo>
                  <a:pt x="421300" y="714564"/>
                  <a:pt x="421486" y="712034"/>
                  <a:pt x="421486" y="709504"/>
                </a:cubicBezTo>
                <a:cubicBezTo>
                  <a:pt x="421486" y="696891"/>
                  <a:pt x="416463" y="684761"/>
                  <a:pt x="407534" y="675831"/>
                </a:cubicBezTo>
                <a:cubicBezTo>
                  <a:pt x="398604" y="666901"/>
                  <a:pt x="386475" y="661879"/>
                  <a:pt x="373861" y="661879"/>
                </a:cubicBezTo>
                <a:cubicBezTo>
                  <a:pt x="371033" y="661916"/>
                  <a:pt x="368168" y="662177"/>
                  <a:pt x="365378" y="662660"/>
                </a:cubicBezTo>
                <a:cubicBezTo>
                  <a:pt x="365527" y="660130"/>
                  <a:pt x="365527" y="657563"/>
                  <a:pt x="365378" y="655033"/>
                </a:cubicBezTo>
                <a:cubicBezTo>
                  <a:pt x="364857" y="636094"/>
                  <a:pt x="353174" y="619277"/>
                  <a:pt x="335612" y="612207"/>
                </a:cubicBezTo>
                <a:cubicBezTo>
                  <a:pt x="318050" y="605101"/>
                  <a:pt x="297959" y="609119"/>
                  <a:pt x="284415" y="622365"/>
                </a:cubicBezTo>
                <a:lnTo>
                  <a:pt x="281736" y="625044"/>
                </a:lnTo>
                <a:cubicBezTo>
                  <a:pt x="280694" y="614217"/>
                  <a:pt x="275932" y="604134"/>
                  <a:pt x="268230" y="596469"/>
                </a:cubicBezTo>
                <a:cubicBezTo>
                  <a:pt x="249701" y="578312"/>
                  <a:pt x="220084" y="578312"/>
                  <a:pt x="201555" y="596469"/>
                </a:cubicBezTo>
                <a:lnTo>
                  <a:pt x="155641" y="642456"/>
                </a:lnTo>
                <a:cubicBezTo>
                  <a:pt x="135624" y="625044"/>
                  <a:pt x="126583" y="604356"/>
                  <a:pt x="117541" y="579316"/>
                </a:cubicBezTo>
                <a:cubicBezTo>
                  <a:pt x="153372" y="520157"/>
                  <a:pt x="187379" y="459768"/>
                  <a:pt x="222126" y="400056"/>
                </a:cubicBezTo>
                <a:cubicBezTo>
                  <a:pt x="258663" y="423757"/>
                  <a:pt x="300000" y="439049"/>
                  <a:pt x="343198" y="444816"/>
                </a:cubicBezTo>
                <a:lnTo>
                  <a:pt x="294606" y="503603"/>
                </a:lnTo>
                <a:cubicBezTo>
                  <a:pt x="292522" y="506133"/>
                  <a:pt x="291071" y="509147"/>
                  <a:pt x="290401" y="512347"/>
                </a:cubicBezTo>
                <a:cubicBezTo>
                  <a:pt x="289694" y="515472"/>
                  <a:pt x="289694" y="518746"/>
                  <a:pt x="290401" y="521872"/>
                </a:cubicBezTo>
                <a:cubicBezTo>
                  <a:pt x="291034" y="524960"/>
                  <a:pt x="292373" y="527899"/>
                  <a:pt x="294308" y="530355"/>
                </a:cubicBezTo>
                <a:cubicBezTo>
                  <a:pt x="296168" y="532885"/>
                  <a:pt x="298587" y="534931"/>
                  <a:pt x="301377" y="536345"/>
                </a:cubicBezTo>
                <a:cubicBezTo>
                  <a:pt x="322065" y="546093"/>
                  <a:pt x="345914" y="546726"/>
                  <a:pt x="367084" y="538057"/>
                </a:cubicBezTo>
                <a:cubicBezTo>
                  <a:pt x="389000" y="528941"/>
                  <a:pt x="407975" y="513947"/>
                  <a:pt x="421965" y="494748"/>
                </a:cubicBezTo>
                <a:lnTo>
                  <a:pt x="469590" y="492478"/>
                </a:lnTo>
                <a:lnTo>
                  <a:pt x="727431" y="641230"/>
                </a:lnTo>
                <a:cubicBezTo>
                  <a:pt x="734203" y="645137"/>
                  <a:pt x="739152" y="651573"/>
                  <a:pt x="741124" y="659126"/>
                </a:cubicBezTo>
                <a:cubicBezTo>
                  <a:pt x="744175" y="670623"/>
                  <a:pt x="740045" y="682827"/>
                  <a:pt x="730594" y="690045"/>
                </a:cubicBezTo>
                <a:cubicBezTo>
                  <a:pt x="721143" y="697301"/>
                  <a:pt x="708307" y="698119"/>
                  <a:pt x="698000" y="692203"/>
                </a:cubicBezTo>
                <a:lnTo>
                  <a:pt x="675043" y="678958"/>
                </a:lnTo>
                <a:cubicBezTo>
                  <a:pt x="670504" y="676651"/>
                  <a:pt x="664997" y="678474"/>
                  <a:pt x="662690" y="682976"/>
                </a:cubicBezTo>
                <a:cubicBezTo>
                  <a:pt x="660420" y="687516"/>
                  <a:pt x="662206" y="693022"/>
                  <a:pt x="666746" y="695329"/>
                </a:cubicBezTo>
                <a:cubicBezTo>
                  <a:pt x="680215" y="703738"/>
                  <a:pt x="684679" y="721226"/>
                  <a:pt x="676940" y="735067"/>
                </a:cubicBezTo>
                <a:close/>
                <a:moveTo>
                  <a:pt x="645135" y="401280"/>
                </a:moveTo>
                <a:lnTo>
                  <a:pt x="748386" y="579988"/>
                </a:lnTo>
                <a:cubicBezTo>
                  <a:pt x="743661" y="594535"/>
                  <a:pt x="737261" y="608451"/>
                  <a:pt x="729336" y="621511"/>
                </a:cubicBezTo>
                <a:lnTo>
                  <a:pt x="476552" y="475588"/>
                </a:lnTo>
                <a:cubicBezTo>
                  <a:pt x="474952" y="474546"/>
                  <a:pt x="473092" y="474063"/>
                  <a:pt x="471194" y="474174"/>
                </a:cubicBezTo>
                <a:lnTo>
                  <a:pt x="417095" y="476742"/>
                </a:lnTo>
                <a:cubicBezTo>
                  <a:pt x="414379" y="476816"/>
                  <a:pt x="411849" y="478155"/>
                  <a:pt x="410249" y="480351"/>
                </a:cubicBezTo>
                <a:cubicBezTo>
                  <a:pt x="398007" y="498396"/>
                  <a:pt x="380856" y="512498"/>
                  <a:pt x="360801" y="521018"/>
                </a:cubicBezTo>
                <a:cubicBezTo>
                  <a:pt x="344542" y="527827"/>
                  <a:pt x="326161" y="527603"/>
                  <a:pt x="310051" y="520348"/>
                </a:cubicBezTo>
                <a:cubicBezTo>
                  <a:pt x="309567" y="520087"/>
                  <a:pt x="309158" y="519715"/>
                  <a:pt x="308823" y="519306"/>
                </a:cubicBezTo>
                <a:cubicBezTo>
                  <a:pt x="308153" y="518301"/>
                  <a:pt x="307856" y="517074"/>
                  <a:pt x="308042" y="515883"/>
                </a:cubicBezTo>
                <a:cubicBezTo>
                  <a:pt x="307967" y="515585"/>
                  <a:pt x="307967" y="515325"/>
                  <a:pt x="308042" y="515027"/>
                </a:cubicBezTo>
                <a:lnTo>
                  <a:pt x="380037" y="427889"/>
                </a:lnTo>
                <a:cubicBezTo>
                  <a:pt x="382381" y="425061"/>
                  <a:pt x="385209" y="422717"/>
                  <a:pt x="388446" y="421005"/>
                </a:cubicBezTo>
                <a:cubicBezTo>
                  <a:pt x="391832" y="419182"/>
                  <a:pt x="395552" y="417954"/>
                  <a:pt x="399384" y="417396"/>
                </a:cubicBezTo>
                <a:lnTo>
                  <a:pt x="500064" y="400802"/>
                </a:lnTo>
                <a:cubicBezTo>
                  <a:pt x="501998" y="400504"/>
                  <a:pt x="503933" y="400318"/>
                  <a:pt x="505868" y="400244"/>
                </a:cubicBezTo>
                <a:cubicBezTo>
                  <a:pt x="507394" y="400206"/>
                  <a:pt x="508919" y="400467"/>
                  <a:pt x="510333" y="401025"/>
                </a:cubicBezTo>
                <a:cubicBezTo>
                  <a:pt x="538313" y="410141"/>
                  <a:pt x="567594" y="414606"/>
                  <a:pt x="597026" y="414233"/>
                </a:cubicBezTo>
                <a:cubicBezTo>
                  <a:pt x="613806" y="414419"/>
                  <a:pt x="630289" y="409880"/>
                  <a:pt x="644651" y="401211"/>
                </a:cubicBezTo>
                <a:close/>
                <a:moveTo>
                  <a:pt x="75902" y="599333"/>
                </a:moveTo>
                <a:cubicBezTo>
                  <a:pt x="77986" y="600524"/>
                  <a:pt x="80478" y="600859"/>
                  <a:pt x="82785" y="600189"/>
                </a:cubicBezTo>
                <a:cubicBezTo>
                  <a:pt x="85092" y="599556"/>
                  <a:pt x="87101" y="598068"/>
                  <a:pt x="88292" y="595985"/>
                </a:cubicBezTo>
                <a:lnTo>
                  <a:pt x="223833" y="360536"/>
                </a:lnTo>
                <a:cubicBezTo>
                  <a:pt x="224837" y="358527"/>
                  <a:pt x="225023" y="356257"/>
                  <a:pt x="224391" y="354136"/>
                </a:cubicBezTo>
                <a:cubicBezTo>
                  <a:pt x="223833" y="351606"/>
                  <a:pt x="222084" y="349448"/>
                  <a:pt x="219740" y="348332"/>
                </a:cubicBezTo>
                <a:lnTo>
                  <a:pt x="148600" y="307293"/>
                </a:lnTo>
                <a:cubicBezTo>
                  <a:pt x="146516" y="306065"/>
                  <a:pt x="144023" y="305730"/>
                  <a:pt x="141716" y="306437"/>
                </a:cubicBezTo>
                <a:cubicBezTo>
                  <a:pt x="139409" y="307032"/>
                  <a:pt x="137400" y="308521"/>
                  <a:pt x="136210" y="310604"/>
                </a:cubicBezTo>
                <a:lnTo>
                  <a:pt x="964" y="545605"/>
                </a:lnTo>
                <a:cubicBezTo>
                  <a:pt x="-1231" y="550070"/>
                  <a:pt x="443" y="555465"/>
                  <a:pt x="4759" y="557958"/>
                </a:cubicBezTo>
                <a:lnTo>
                  <a:pt x="76383" y="599294"/>
                </a:lnTo>
                <a:close/>
                <a:moveTo>
                  <a:pt x="184992" y="1"/>
                </a:moveTo>
                <a:cubicBezTo>
                  <a:pt x="212228" y="-36"/>
                  <a:pt x="236821" y="16373"/>
                  <a:pt x="247277" y="41524"/>
                </a:cubicBezTo>
                <a:cubicBezTo>
                  <a:pt x="257732" y="66713"/>
                  <a:pt x="251965" y="95698"/>
                  <a:pt x="232692" y="114971"/>
                </a:cubicBezTo>
                <a:cubicBezTo>
                  <a:pt x="213419" y="134244"/>
                  <a:pt x="184435" y="139974"/>
                  <a:pt x="159246" y="129555"/>
                </a:cubicBezTo>
                <a:cubicBezTo>
                  <a:pt x="134094" y="119100"/>
                  <a:pt x="117685" y="94506"/>
                  <a:pt x="117722" y="67233"/>
                </a:cubicBezTo>
                <a:cubicBezTo>
                  <a:pt x="117722" y="30101"/>
                  <a:pt x="147823" y="0"/>
                  <a:pt x="184993" y="0"/>
                </a:cubicBezTo>
                <a:close/>
                <a:moveTo>
                  <a:pt x="91230" y="352988"/>
                </a:moveTo>
                <a:cubicBezTo>
                  <a:pt x="73705" y="345509"/>
                  <a:pt x="57371" y="335389"/>
                  <a:pt x="42861" y="323000"/>
                </a:cubicBezTo>
                <a:cubicBezTo>
                  <a:pt x="36201" y="317344"/>
                  <a:pt x="32666" y="308861"/>
                  <a:pt x="33336" y="300155"/>
                </a:cubicBezTo>
                <a:cubicBezTo>
                  <a:pt x="38842" y="216923"/>
                  <a:pt x="96290" y="154413"/>
                  <a:pt x="184764" y="154413"/>
                </a:cubicBezTo>
                <a:cubicBezTo>
                  <a:pt x="273243" y="154413"/>
                  <a:pt x="330687" y="216883"/>
                  <a:pt x="336193" y="300155"/>
                </a:cubicBezTo>
                <a:lnTo>
                  <a:pt x="336230" y="300155"/>
                </a:lnTo>
                <a:cubicBezTo>
                  <a:pt x="336900" y="308861"/>
                  <a:pt x="333365" y="317345"/>
                  <a:pt x="326705" y="323000"/>
                </a:cubicBezTo>
                <a:cubicBezTo>
                  <a:pt x="301776" y="343650"/>
                  <a:pt x="272457" y="358309"/>
                  <a:pt x="240980" y="365862"/>
                </a:cubicBezTo>
                <a:cubicBezTo>
                  <a:pt x="242877" y="360616"/>
                  <a:pt x="243175" y="354886"/>
                  <a:pt x="241724" y="349491"/>
                </a:cubicBezTo>
                <a:cubicBezTo>
                  <a:pt x="239901" y="342384"/>
                  <a:pt x="235250" y="336356"/>
                  <a:pt x="228887" y="332822"/>
                </a:cubicBezTo>
                <a:lnTo>
                  <a:pt x="157450" y="291597"/>
                </a:lnTo>
                <a:lnTo>
                  <a:pt x="157450" y="291559"/>
                </a:lnTo>
                <a:cubicBezTo>
                  <a:pt x="151199" y="288025"/>
                  <a:pt x="143795" y="287095"/>
                  <a:pt x="136874" y="288881"/>
                </a:cubicBezTo>
                <a:cubicBezTo>
                  <a:pt x="129916" y="290778"/>
                  <a:pt x="123963" y="295317"/>
                  <a:pt x="120391" y="301568"/>
                </a:cubicBezTo>
                <a:lnTo>
                  <a:pt x="90662" y="352988"/>
                </a:lnTo>
                <a:close/>
                <a:moveTo>
                  <a:pt x="681780" y="1"/>
                </a:moveTo>
                <a:cubicBezTo>
                  <a:pt x="709053" y="38"/>
                  <a:pt x="733572" y="16484"/>
                  <a:pt x="743952" y="41673"/>
                </a:cubicBezTo>
                <a:cubicBezTo>
                  <a:pt x="754332" y="66825"/>
                  <a:pt x="748529" y="95809"/>
                  <a:pt x="729255" y="115045"/>
                </a:cubicBezTo>
                <a:cubicBezTo>
                  <a:pt x="709982" y="134244"/>
                  <a:pt x="680998" y="139974"/>
                  <a:pt x="655846" y="129518"/>
                </a:cubicBezTo>
                <a:cubicBezTo>
                  <a:pt x="630694" y="119063"/>
                  <a:pt x="614323" y="94469"/>
                  <a:pt x="614360" y="67233"/>
                </a:cubicBezTo>
                <a:cubicBezTo>
                  <a:pt x="614360" y="49374"/>
                  <a:pt x="621466" y="32258"/>
                  <a:pt x="634116" y="19645"/>
                </a:cubicBezTo>
                <a:cubicBezTo>
                  <a:pt x="646767" y="6995"/>
                  <a:pt x="663919" y="-37"/>
                  <a:pt x="681779" y="0"/>
                </a:cubicBezTo>
                <a:close/>
              </a:path>
            </a:pathLst>
          </a:custGeom>
          <a:solidFill>
            <a:srgbClr val="4E8B90"/>
          </a:solidFill>
          <a:ln w="9525" cap="flat">
            <a:noFill/>
            <a:prstDash val="solid"/>
            <a:miter/>
          </a:ln>
        </p:spPr>
        <p:txBody>
          <a:bodyPr rtlCol="0" anchor="ctr"/>
          <a:lstStyle/>
          <a:p>
            <a:r>
              <a:rPr lang="en-US" dirty="0"/>
              <a:t>   </a:t>
            </a:r>
          </a:p>
        </p:txBody>
      </p:sp>
      <p:sp>
        <p:nvSpPr>
          <p:cNvPr id="23" name="Freeform: Shape 22">
            <a:extLst>
              <a:ext uri="{FF2B5EF4-FFF2-40B4-BE49-F238E27FC236}">
                <a16:creationId xmlns:a16="http://schemas.microsoft.com/office/drawing/2014/main" id="{8C67EC9E-FEDB-F943-5D1F-DE7EE6DB0D2A}"/>
              </a:ext>
            </a:extLst>
          </p:cNvPr>
          <p:cNvSpPr/>
          <p:nvPr/>
        </p:nvSpPr>
        <p:spPr>
          <a:xfrm>
            <a:off x="866547" y="4096382"/>
            <a:ext cx="338839" cy="334027"/>
          </a:xfrm>
          <a:custGeom>
            <a:avLst/>
            <a:gdLst>
              <a:gd name="connsiteX0" fmla="*/ 250293 w 761997"/>
              <a:gd name="connsiteY0" fmla="*/ 687695 h 751175"/>
              <a:gd name="connsiteX1" fmla="*/ 250627 w 761997"/>
              <a:gd name="connsiteY1" fmla="*/ 688551 h 751175"/>
              <a:gd name="connsiteX2" fmla="*/ 250293 w 761997"/>
              <a:gd name="connsiteY2" fmla="*/ 689407 h 751175"/>
              <a:gd name="connsiteX3" fmla="*/ 189385 w 761997"/>
              <a:gd name="connsiteY3" fmla="*/ 750836 h 751175"/>
              <a:gd name="connsiteX4" fmla="*/ 187711 w 761997"/>
              <a:gd name="connsiteY4" fmla="*/ 750873 h 751175"/>
              <a:gd name="connsiteX5" fmla="*/ 335 w 761997"/>
              <a:gd name="connsiteY5" fmla="*/ 565135 h 751175"/>
              <a:gd name="connsiteX6" fmla="*/ 0 w 761997"/>
              <a:gd name="connsiteY6" fmla="*/ 564280 h 751175"/>
              <a:gd name="connsiteX7" fmla="*/ 335 w 761997"/>
              <a:gd name="connsiteY7" fmla="*/ 563461 h 751175"/>
              <a:gd name="connsiteX8" fmla="*/ 61280 w 761997"/>
              <a:gd name="connsiteY8" fmla="*/ 501995 h 751175"/>
              <a:gd name="connsiteX9" fmla="*/ 62061 w 761997"/>
              <a:gd name="connsiteY9" fmla="*/ 501698 h 751175"/>
              <a:gd name="connsiteX10" fmla="*/ 62917 w 761997"/>
              <a:gd name="connsiteY10" fmla="*/ 502032 h 751175"/>
              <a:gd name="connsiteX11" fmla="*/ 250293 w 761997"/>
              <a:gd name="connsiteY11" fmla="*/ 687732 h 751175"/>
              <a:gd name="connsiteX12" fmla="*/ 260897 w 761997"/>
              <a:gd name="connsiteY12" fmla="*/ 171336 h 751175"/>
              <a:gd name="connsiteX13" fmla="*/ 432232 w 761997"/>
              <a:gd name="connsiteY13" fmla="*/ 0 h 751175"/>
              <a:gd name="connsiteX14" fmla="*/ 603568 w 761997"/>
              <a:gd name="connsiteY14" fmla="*/ 171336 h 751175"/>
              <a:gd name="connsiteX15" fmla="*/ 432232 w 761997"/>
              <a:gd name="connsiteY15" fmla="*/ 342748 h 751175"/>
              <a:gd name="connsiteX16" fmla="*/ 260897 w 761997"/>
              <a:gd name="connsiteY16" fmla="*/ 171336 h 751175"/>
              <a:gd name="connsiteX17" fmla="*/ 286272 w 761997"/>
              <a:gd name="connsiteY17" fmla="*/ 171336 h 751175"/>
              <a:gd name="connsiteX18" fmla="*/ 432233 w 761997"/>
              <a:gd name="connsiteY18" fmla="*/ 317373 h 751175"/>
              <a:gd name="connsiteX19" fmla="*/ 578271 w 761997"/>
              <a:gd name="connsiteY19" fmla="*/ 171336 h 751175"/>
              <a:gd name="connsiteX20" fmla="*/ 432233 w 761997"/>
              <a:gd name="connsiteY20" fmla="*/ 25375 h 751175"/>
              <a:gd name="connsiteX21" fmla="*/ 286272 w 761997"/>
              <a:gd name="connsiteY21" fmla="*/ 171336 h 751175"/>
              <a:gd name="connsiteX22" fmla="*/ 311350 w 761997"/>
              <a:gd name="connsiteY22" fmla="*/ 171336 h 751175"/>
              <a:gd name="connsiteX23" fmla="*/ 432232 w 761997"/>
              <a:gd name="connsiteY23" fmla="*/ 50454 h 751175"/>
              <a:gd name="connsiteX24" fmla="*/ 553151 w 761997"/>
              <a:gd name="connsiteY24" fmla="*/ 171336 h 751175"/>
              <a:gd name="connsiteX25" fmla="*/ 432232 w 761997"/>
              <a:gd name="connsiteY25" fmla="*/ 292256 h 751175"/>
              <a:gd name="connsiteX26" fmla="*/ 311350 w 761997"/>
              <a:gd name="connsiteY26" fmla="*/ 171336 h 751175"/>
              <a:gd name="connsiteX27" fmla="*/ 352017 w 761997"/>
              <a:gd name="connsiteY27" fmla="*/ 164080 h 751175"/>
              <a:gd name="connsiteX28" fmla="*/ 381931 w 761997"/>
              <a:gd name="connsiteY28" fmla="*/ 194888 h 751175"/>
              <a:gd name="connsiteX29" fmla="*/ 375792 w 761997"/>
              <a:gd name="connsiteY29" fmla="*/ 237341 h 751175"/>
              <a:gd name="connsiteX30" fmla="*/ 380815 w 761997"/>
              <a:gd name="connsiteY30" fmla="*/ 249284 h 751175"/>
              <a:gd name="connsiteX31" fmla="*/ 393726 w 761997"/>
              <a:gd name="connsiteY31" fmla="*/ 250401 h 751175"/>
              <a:gd name="connsiteX32" fmla="*/ 432235 w 761997"/>
              <a:gd name="connsiteY32" fmla="*/ 231425 h 751175"/>
              <a:gd name="connsiteX33" fmla="*/ 470745 w 761997"/>
              <a:gd name="connsiteY33" fmla="*/ 250401 h 751175"/>
              <a:gd name="connsiteX34" fmla="*/ 476289 w 761997"/>
              <a:gd name="connsiteY34" fmla="*/ 251703 h 751175"/>
              <a:gd name="connsiteX35" fmla="*/ 483656 w 761997"/>
              <a:gd name="connsiteY35" fmla="*/ 249284 h 751175"/>
              <a:gd name="connsiteX36" fmla="*/ 488679 w 761997"/>
              <a:gd name="connsiteY36" fmla="*/ 237341 h 751175"/>
              <a:gd name="connsiteX37" fmla="*/ 482540 w 761997"/>
              <a:gd name="connsiteY37" fmla="*/ 194888 h 751175"/>
              <a:gd name="connsiteX38" fmla="*/ 512454 w 761997"/>
              <a:gd name="connsiteY38" fmla="*/ 164080 h 751175"/>
              <a:gd name="connsiteX39" fmla="*/ 515393 w 761997"/>
              <a:gd name="connsiteY39" fmla="*/ 151467 h 751175"/>
              <a:gd name="connsiteX40" fmla="*/ 505608 w 761997"/>
              <a:gd name="connsiteY40" fmla="*/ 142984 h 751175"/>
              <a:gd name="connsiteX41" fmla="*/ 463304 w 761997"/>
              <a:gd name="connsiteY41" fmla="*/ 135692 h 751175"/>
              <a:gd name="connsiteX42" fmla="*/ 443286 w 761997"/>
              <a:gd name="connsiteY42" fmla="*/ 97777 h 751175"/>
              <a:gd name="connsiteX43" fmla="*/ 432198 w 761997"/>
              <a:gd name="connsiteY43" fmla="*/ 91080 h 751175"/>
              <a:gd name="connsiteX44" fmla="*/ 421110 w 761997"/>
              <a:gd name="connsiteY44" fmla="*/ 97777 h 751175"/>
              <a:gd name="connsiteX45" fmla="*/ 401092 w 761997"/>
              <a:gd name="connsiteY45" fmla="*/ 135692 h 751175"/>
              <a:gd name="connsiteX46" fmla="*/ 358788 w 761997"/>
              <a:gd name="connsiteY46" fmla="*/ 142984 h 751175"/>
              <a:gd name="connsiteX47" fmla="*/ 349003 w 761997"/>
              <a:gd name="connsiteY47" fmla="*/ 151467 h 751175"/>
              <a:gd name="connsiteX48" fmla="*/ 351942 w 761997"/>
              <a:gd name="connsiteY48" fmla="*/ 164080 h 751175"/>
              <a:gd name="connsiteX49" fmla="*/ 738932 w 761997"/>
              <a:gd name="connsiteY49" fmla="*/ 403806 h 751175"/>
              <a:gd name="connsiteX50" fmla="*/ 698599 w 761997"/>
              <a:gd name="connsiteY50" fmla="*/ 413926 h 751175"/>
              <a:gd name="connsiteX51" fmla="*/ 607181 w 761997"/>
              <a:gd name="connsiteY51" fmla="*/ 482982 h 751175"/>
              <a:gd name="connsiteX52" fmla="*/ 602977 w 761997"/>
              <a:gd name="connsiteY52" fmla="*/ 485066 h 751175"/>
              <a:gd name="connsiteX53" fmla="*/ 561119 w 761997"/>
              <a:gd name="connsiteY53" fmla="*/ 496712 h 751175"/>
              <a:gd name="connsiteX54" fmla="*/ 553119 w 761997"/>
              <a:gd name="connsiteY54" fmla="*/ 523091 h 751175"/>
              <a:gd name="connsiteX55" fmla="*/ 517736 w 761997"/>
              <a:gd name="connsiteY55" fmla="*/ 541509 h 751175"/>
              <a:gd name="connsiteX56" fmla="*/ 363517 w 761997"/>
              <a:gd name="connsiteY56" fmla="*/ 541509 h 751175"/>
              <a:gd name="connsiteX57" fmla="*/ 350978 w 761997"/>
              <a:gd name="connsiteY57" fmla="*/ 528970 h 751175"/>
              <a:gd name="connsiteX58" fmla="*/ 363517 w 761997"/>
              <a:gd name="connsiteY58" fmla="*/ 516431 h 751175"/>
              <a:gd name="connsiteX59" fmla="*/ 517736 w 761997"/>
              <a:gd name="connsiteY59" fmla="*/ 516431 h 751175"/>
              <a:gd name="connsiteX60" fmla="*/ 532619 w 761997"/>
              <a:gd name="connsiteY60" fmla="*/ 508655 h 751175"/>
              <a:gd name="connsiteX61" fmla="*/ 534888 w 761997"/>
              <a:gd name="connsiteY61" fmla="*/ 491949 h 751175"/>
              <a:gd name="connsiteX62" fmla="*/ 461814 w 761997"/>
              <a:gd name="connsiteY62" fmla="*/ 440530 h 751175"/>
              <a:gd name="connsiteX63" fmla="*/ 375270 w 761997"/>
              <a:gd name="connsiteY63" fmla="*/ 440530 h 751175"/>
              <a:gd name="connsiteX64" fmla="*/ 368722 w 761997"/>
              <a:gd name="connsiteY64" fmla="*/ 438669 h 751175"/>
              <a:gd name="connsiteX65" fmla="*/ 103956 w 761997"/>
              <a:gd name="connsiteY65" fmla="*/ 507390 h 751175"/>
              <a:gd name="connsiteX66" fmla="*/ 249698 w 761997"/>
              <a:gd name="connsiteY66" fmla="*/ 651827 h 751175"/>
              <a:gd name="connsiteX67" fmla="*/ 298886 w 761997"/>
              <a:gd name="connsiteY67" fmla="*/ 635196 h 751175"/>
              <a:gd name="connsiteX68" fmla="*/ 434464 w 761997"/>
              <a:gd name="connsiteY68" fmla="*/ 635196 h 751175"/>
              <a:gd name="connsiteX69" fmla="*/ 451319 w 761997"/>
              <a:gd name="connsiteY69" fmla="*/ 632294 h 751175"/>
              <a:gd name="connsiteX70" fmla="*/ 638580 w 761997"/>
              <a:gd name="connsiteY70" fmla="*/ 566065 h 751175"/>
              <a:gd name="connsiteX71" fmla="*/ 658040 w 761997"/>
              <a:gd name="connsiteY71" fmla="*/ 553564 h 751175"/>
              <a:gd name="connsiteX72" fmla="*/ 753366 w 761997"/>
              <a:gd name="connsiteY72" fmla="*/ 454999 h 751175"/>
              <a:gd name="connsiteX73" fmla="*/ 758054 w 761997"/>
              <a:gd name="connsiteY73" fmla="*/ 419355 h 751175"/>
              <a:gd name="connsiteX74" fmla="*/ 738930 w 761997"/>
              <a:gd name="connsiteY74" fmla="*/ 403876 h 751175"/>
              <a:gd name="connsiteX75" fmla="*/ 407643 w 761997"/>
              <a:gd name="connsiteY75" fmla="*/ 192360 h 751175"/>
              <a:gd name="connsiteX76" fmla="*/ 404034 w 761997"/>
              <a:gd name="connsiteY76" fmla="*/ 217363 h 751175"/>
              <a:gd name="connsiteX77" fmla="*/ 426730 w 761997"/>
              <a:gd name="connsiteY77" fmla="*/ 206201 h 751175"/>
              <a:gd name="connsiteX78" fmla="*/ 432274 w 761997"/>
              <a:gd name="connsiteY78" fmla="*/ 204899 h 751175"/>
              <a:gd name="connsiteX79" fmla="*/ 437817 w 761997"/>
              <a:gd name="connsiteY79" fmla="*/ 206201 h 751175"/>
              <a:gd name="connsiteX80" fmla="*/ 460514 w 761997"/>
              <a:gd name="connsiteY80" fmla="*/ 217363 h 751175"/>
              <a:gd name="connsiteX81" fmla="*/ 456904 w 761997"/>
              <a:gd name="connsiteY81" fmla="*/ 192360 h 751175"/>
              <a:gd name="connsiteX82" fmla="*/ 460328 w 761997"/>
              <a:gd name="connsiteY82" fmla="*/ 181830 h 751175"/>
              <a:gd name="connsiteX83" fmla="*/ 477964 w 761997"/>
              <a:gd name="connsiteY83" fmla="*/ 163674 h 751175"/>
              <a:gd name="connsiteX84" fmla="*/ 453035 w 761997"/>
              <a:gd name="connsiteY84" fmla="*/ 159358 h 751175"/>
              <a:gd name="connsiteX85" fmla="*/ 444068 w 761997"/>
              <a:gd name="connsiteY85" fmla="*/ 152846 h 751175"/>
              <a:gd name="connsiteX86" fmla="*/ 432274 w 761997"/>
              <a:gd name="connsiteY86" fmla="*/ 130485 h 751175"/>
              <a:gd name="connsiteX87" fmla="*/ 420479 w 761997"/>
              <a:gd name="connsiteY87" fmla="*/ 152846 h 751175"/>
              <a:gd name="connsiteX88" fmla="*/ 411512 w 761997"/>
              <a:gd name="connsiteY88" fmla="*/ 159358 h 751175"/>
              <a:gd name="connsiteX89" fmla="*/ 386583 w 761997"/>
              <a:gd name="connsiteY89" fmla="*/ 163674 h 751175"/>
              <a:gd name="connsiteX90" fmla="*/ 404219 w 761997"/>
              <a:gd name="connsiteY90" fmla="*/ 181830 h 751175"/>
              <a:gd name="connsiteX91" fmla="*/ 407643 w 761997"/>
              <a:gd name="connsiteY91" fmla="*/ 192360 h 75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61997" h="751175">
                <a:moveTo>
                  <a:pt x="250293" y="687695"/>
                </a:moveTo>
                <a:cubicBezTo>
                  <a:pt x="250553" y="687956"/>
                  <a:pt x="250627" y="688328"/>
                  <a:pt x="250627" y="688551"/>
                </a:cubicBezTo>
                <a:cubicBezTo>
                  <a:pt x="250627" y="688774"/>
                  <a:pt x="250553" y="689147"/>
                  <a:pt x="250293" y="689407"/>
                </a:cubicBezTo>
                <a:lnTo>
                  <a:pt x="189385" y="750836"/>
                </a:lnTo>
                <a:cubicBezTo>
                  <a:pt x="188938" y="751282"/>
                  <a:pt x="188157" y="751282"/>
                  <a:pt x="187711" y="750873"/>
                </a:cubicBezTo>
                <a:lnTo>
                  <a:pt x="335" y="565135"/>
                </a:lnTo>
                <a:cubicBezTo>
                  <a:pt x="112" y="564912"/>
                  <a:pt x="0" y="564614"/>
                  <a:pt x="0" y="564280"/>
                </a:cubicBezTo>
                <a:cubicBezTo>
                  <a:pt x="0" y="563945"/>
                  <a:pt x="112" y="563684"/>
                  <a:pt x="335" y="563461"/>
                </a:cubicBezTo>
                <a:lnTo>
                  <a:pt x="61280" y="501995"/>
                </a:lnTo>
                <a:cubicBezTo>
                  <a:pt x="61354" y="501921"/>
                  <a:pt x="61577" y="501698"/>
                  <a:pt x="62061" y="501698"/>
                </a:cubicBezTo>
                <a:cubicBezTo>
                  <a:pt x="62284" y="501698"/>
                  <a:pt x="62619" y="501772"/>
                  <a:pt x="62917" y="502032"/>
                </a:cubicBezTo>
                <a:lnTo>
                  <a:pt x="250293" y="687732"/>
                </a:lnTo>
                <a:close/>
                <a:moveTo>
                  <a:pt x="260897" y="171336"/>
                </a:moveTo>
                <a:cubicBezTo>
                  <a:pt x="260897" y="76830"/>
                  <a:pt x="337766" y="0"/>
                  <a:pt x="432232" y="0"/>
                </a:cubicBezTo>
                <a:cubicBezTo>
                  <a:pt x="526739" y="0"/>
                  <a:pt x="603568" y="76870"/>
                  <a:pt x="603568" y="171336"/>
                </a:cubicBezTo>
                <a:cubicBezTo>
                  <a:pt x="603568" y="265842"/>
                  <a:pt x="526699" y="342748"/>
                  <a:pt x="432232" y="342748"/>
                </a:cubicBezTo>
                <a:cubicBezTo>
                  <a:pt x="337726" y="342748"/>
                  <a:pt x="260897" y="265841"/>
                  <a:pt x="260897" y="171336"/>
                </a:cubicBezTo>
                <a:close/>
                <a:moveTo>
                  <a:pt x="286272" y="171336"/>
                </a:moveTo>
                <a:cubicBezTo>
                  <a:pt x="286272" y="251851"/>
                  <a:pt x="351757" y="317373"/>
                  <a:pt x="432233" y="317373"/>
                </a:cubicBezTo>
                <a:cubicBezTo>
                  <a:pt x="512710" y="317373"/>
                  <a:pt x="578271" y="251851"/>
                  <a:pt x="578271" y="171336"/>
                </a:cubicBezTo>
                <a:cubicBezTo>
                  <a:pt x="578271" y="90820"/>
                  <a:pt x="512749" y="25375"/>
                  <a:pt x="432233" y="25375"/>
                </a:cubicBezTo>
                <a:cubicBezTo>
                  <a:pt x="351718" y="25375"/>
                  <a:pt x="286272" y="90859"/>
                  <a:pt x="286272" y="171336"/>
                </a:cubicBezTo>
                <a:close/>
                <a:moveTo>
                  <a:pt x="311350" y="171336"/>
                </a:moveTo>
                <a:cubicBezTo>
                  <a:pt x="311350" y="104661"/>
                  <a:pt x="365597" y="50454"/>
                  <a:pt x="432232" y="50454"/>
                </a:cubicBezTo>
                <a:cubicBezTo>
                  <a:pt x="498866" y="50454"/>
                  <a:pt x="553151" y="104702"/>
                  <a:pt x="553151" y="171336"/>
                </a:cubicBezTo>
                <a:cubicBezTo>
                  <a:pt x="553151" y="237970"/>
                  <a:pt x="498904" y="292256"/>
                  <a:pt x="432232" y="292256"/>
                </a:cubicBezTo>
                <a:cubicBezTo>
                  <a:pt x="365559" y="292256"/>
                  <a:pt x="311350" y="238008"/>
                  <a:pt x="311350" y="171336"/>
                </a:cubicBezTo>
                <a:close/>
                <a:moveTo>
                  <a:pt x="352017" y="164080"/>
                </a:moveTo>
                <a:lnTo>
                  <a:pt x="381931" y="194888"/>
                </a:lnTo>
                <a:lnTo>
                  <a:pt x="375792" y="237341"/>
                </a:lnTo>
                <a:cubicBezTo>
                  <a:pt x="375122" y="241955"/>
                  <a:pt x="377057" y="246568"/>
                  <a:pt x="380815" y="249284"/>
                </a:cubicBezTo>
                <a:cubicBezTo>
                  <a:pt x="384573" y="252000"/>
                  <a:pt x="389558" y="252447"/>
                  <a:pt x="393726" y="250401"/>
                </a:cubicBezTo>
                <a:lnTo>
                  <a:pt x="432235" y="231425"/>
                </a:lnTo>
                <a:lnTo>
                  <a:pt x="470745" y="250401"/>
                </a:lnTo>
                <a:cubicBezTo>
                  <a:pt x="472494" y="251256"/>
                  <a:pt x="474391" y="251703"/>
                  <a:pt x="476289" y="251703"/>
                </a:cubicBezTo>
                <a:cubicBezTo>
                  <a:pt x="478893" y="251703"/>
                  <a:pt x="481498" y="250884"/>
                  <a:pt x="483656" y="249284"/>
                </a:cubicBezTo>
                <a:cubicBezTo>
                  <a:pt x="487414" y="246568"/>
                  <a:pt x="489349" y="241955"/>
                  <a:pt x="488679" y="237341"/>
                </a:cubicBezTo>
                <a:lnTo>
                  <a:pt x="482540" y="194888"/>
                </a:lnTo>
                <a:lnTo>
                  <a:pt x="512454" y="164080"/>
                </a:lnTo>
                <a:cubicBezTo>
                  <a:pt x="515691" y="160732"/>
                  <a:pt x="516844" y="155895"/>
                  <a:pt x="515393" y="151467"/>
                </a:cubicBezTo>
                <a:cubicBezTo>
                  <a:pt x="513942" y="147040"/>
                  <a:pt x="510184" y="143765"/>
                  <a:pt x="505608" y="142984"/>
                </a:cubicBezTo>
                <a:lnTo>
                  <a:pt x="463304" y="135692"/>
                </a:lnTo>
                <a:lnTo>
                  <a:pt x="443286" y="97777"/>
                </a:lnTo>
                <a:cubicBezTo>
                  <a:pt x="441128" y="93647"/>
                  <a:pt x="436849" y="91080"/>
                  <a:pt x="432198" y="91080"/>
                </a:cubicBezTo>
                <a:cubicBezTo>
                  <a:pt x="427547" y="91080"/>
                  <a:pt x="423268" y="93647"/>
                  <a:pt x="421110" y="97777"/>
                </a:cubicBezTo>
                <a:lnTo>
                  <a:pt x="401092" y="135692"/>
                </a:lnTo>
                <a:lnTo>
                  <a:pt x="358788" y="142984"/>
                </a:lnTo>
                <a:cubicBezTo>
                  <a:pt x="354211" y="143766"/>
                  <a:pt x="350416" y="147040"/>
                  <a:pt x="349003" y="151467"/>
                </a:cubicBezTo>
                <a:cubicBezTo>
                  <a:pt x="347552" y="155895"/>
                  <a:pt x="348705" y="160769"/>
                  <a:pt x="351942" y="164080"/>
                </a:cubicBezTo>
                <a:close/>
                <a:moveTo>
                  <a:pt x="738932" y="403806"/>
                </a:moveTo>
                <a:cubicBezTo>
                  <a:pt x="727435" y="401015"/>
                  <a:pt x="712738" y="404698"/>
                  <a:pt x="698599" y="413926"/>
                </a:cubicBezTo>
                <a:lnTo>
                  <a:pt x="607181" y="482982"/>
                </a:lnTo>
                <a:cubicBezTo>
                  <a:pt x="605916" y="483949"/>
                  <a:pt x="604502" y="484656"/>
                  <a:pt x="602977" y="485066"/>
                </a:cubicBezTo>
                <a:lnTo>
                  <a:pt x="561119" y="496712"/>
                </a:lnTo>
                <a:cubicBezTo>
                  <a:pt x="561491" y="505976"/>
                  <a:pt x="558812" y="515055"/>
                  <a:pt x="553119" y="523091"/>
                </a:cubicBezTo>
                <a:cubicBezTo>
                  <a:pt x="544785" y="534923"/>
                  <a:pt x="532209" y="541509"/>
                  <a:pt x="517736" y="541509"/>
                </a:cubicBezTo>
                <a:lnTo>
                  <a:pt x="363517" y="541509"/>
                </a:lnTo>
                <a:cubicBezTo>
                  <a:pt x="356596" y="541509"/>
                  <a:pt x="350978" y="535891"/>
                  <a:pt x="350978" y="528970"/>
                </a:cubicBezTo>
                <a:cubicBezTo>
                  <a:pt x="350978" y="522050"/>
                  <a:pt x="356596" y="516431"/>
                  <a:pt x="363517" y="516431"/>
                </a:cubicBezTo>
                <a:lnTo>
                  <a:pt x="517736" y="516431"/>
                </a:lnTo>
                <a:cubicBezTo>
                  <a:pt x="523987" y="516431"/>
                  <a:pt x="529010" y="513827"/>
                  <a:pt x="532619" y="508655"/>
                </a:cubicBezTo>
                <a:cubicBezTo>
                  <a:pt x="536265" y="503521"/>
                  <a:pt x="537009" y="497902"/>
                  <a:pt x="534888" y="491949"/>
                </a:cubicBezTo>
                <a:cubicBezTo>
                  <a:pt x="523800" y="461179"/>
                  <a:pt x="494444" y="440530"/>
                  <a:pt x="461814" y="440530"/>
                </a:cubicBezTo>
                <a:lnTo>
                  <a:pt x="375270" y="440530"/>
                </a:lnTo>
                <a:cubicBezTo>
                  <a:pt x="372964" y="440530"/>
                  <a:pt x="370694" y="439897"/>
                  <a:pt x="368722" y="438669"/>
                </a:cubicBezTo>
                <a:cubicBezTo>
                  <a:pt x="260861" y="372515"/>
                  <a:pt x="160363" y="432642"/>
                  <a:pt x="103956" y="507390"/>
                </a:cubicBezTo>
                <a:lnTo>
                  <a:pt x="249698" y="651827"/>
                </a:lnTo>
                <a:cubicBezTo>
                  <a:pt x="262869" y="642898"/>
                  <a:pt x="280617" y="635196"/>
                  <a:pt x="298886" y="635196"/>
                </a:cubicBezTo>
                <a:lnTo>
                  <a:pt x="434464" y="635196"/>
                </a:lnTo>
                <a:cubicBezTo>
                  <a:pt x="440455" y="635196"/>
                  <a:pt x="445477" y="634340"/>
                  <a:pt x="451319" y="632294"/>
                </a:cubicBezTo>
                <a:lnTo>
                  <a:pt x="638580" y="566065"/>
                </a:lnTo>
                <a:cubicBezTo>
                  <a:pt x="646394" y="563275"/>
                  <a:pt x="652236" y="559554"/>
                  <a:pt x="658040" y="553564"/>
                </a:cubicBezTo>
                <a:lnTo>
                  <a:pt x="753366" y="454999"/>
                </a:lnTo>
                <a:cubicBezTo>
                  <a:pt x="762854" y="445214"/>
                  <a:pt x="764677" y="431224"/>
                  <a:pt x="758054" y="419355"/>
                </a:cubicBezTo>
                <a:cubicBezTo>
                  <a:pt x="753403" y="411057"/>
                  <a:pt x="746966" y="405811"/>
                  <a:pt x="738930" y="403876"/>
                </a:cubicBezTo>
                <a:close/>
                <a:moveTo>
                  <a:pt x="407643" y="192360"/>
                </a:moveTo>
                <a:lnTo>
                  <a:pt x="404034" y="217363"/>
                </a:lnTo>
                <a:lnTo>
                  <a:pt x="426730" y="206201"/>
                </a:lnTo>
                <a:cubicBezTo>
                  <a:pt x="428478" y="205345"/>
                  <a:pt x="430376" y="204899"/>
                  <a:pt x="432274" y="204899"/>
                </a:cubicBezTo>
                <a:cubicBezTo>
                  <a:pt x="434171" y="204899"/>
                  <a:pt x="436069" y="205345"/>
                  <a:pt x="437817" y="206201"/>
                </a:cubicBezTo>
                <a:lnTo>
                  <a:pt x="460514" y="217363"/>
                </a:lnTo>
                <a:lnTo>
                  <a:pt x="456904" y="192360"/>
                </a:lnTo>
                <a:cubicBezTo>
                  <a:pt x="456346" y="188528"/>
                  <a:pt x="457611" y="184621"/>
                  <a:pt x="460328" y="181830"/>
                </a:cubicBezTo>
                <a:lnTo>
                  <a:pt x="477964" y="163674"/>
                </a:lnTo>
                <a:lnTo>
                  <a:pt x="453035" y="159358"/>
                </a:lnTo>
                <a:cubicBezTo>
                  <a:pt x="449203" y="158688"/>
                  <a:pt x="445892" y="156307"/>
                  <a:pt x="444068" y="152846"/>
                </a:cubicBezTo>
                <a:lnTo>
                  <a:pt x="432274" y="130485"/>
                </a:lnTo>
                <a:lnTo>
                  <a:pt x="420479" y="152846"/>
                </a:lnTo>
                <a:cubicBezTo>
                  <a:pt x="418656" y="156269"/>
                  <a:pt x="415344" y="158688"/>
                  <a:pt x="411512" y="159358"/>
                </a:cubicBezTo>
                <a:lnTo>
                  <a:pt x="386583" y="163674"/>
                </a:lnTo>
                <a:lnTo>
                  <a:pt x="404219" y="181830"/>
                </a:lnTo>
                <a:cubicBezTo>
                  <a:pt x="406936" y="184621"/>
                  <a:pt x="408201" y="188527"/>
                  <a:pt x="407643" y="192360"/>
                </a:cubicBezTo>
                <a:close/>
              </a:path>
            </a:pathLst>
          </a:custGeom>
          <a:solidFill>
            <a:srgbClr val="4E8B90"/>
          </a:solidFill>
          <a:ln w="9525" cap="flat">
            <a:noFill/>
            <a:prstDash val="solid"/>
            <a:miter/>
          </a:ln>
        </p:spPr>
        <p:txBody>
          <a:bodyPr rtlCol="0" anchor="ctr"/>
          <a:lstStyle/>
          <a:p>
            <a:endParaRPr lang="en-US"/>
          </a:p>
        </p:txBody>
      </p:sp>
      <p:sp>
        <p:nvSpPr>
          <p:cNvPr id="5" name="Oval 4">
            <a:extLst>
              <a:ext uri="{FF2B5EF4-FFF2-40B4-BE49-F238E27FC236}">
                <a16:creationId xmlns:a16="http://schemas.microsoft.com/office/drawing/2014/main" id="{FC800E4D-7206-E524-258B-C5CB962DF77E}"/>
              </a:ext>
            </a:extLst>
          </p:cNvPr>
          <p:cNvSpPr/>
          <p:nvPr/>
        </p:nvSpPr>
        <p:spPr>
          <a:xfrm>
            <a:off x="740242" y="5312722"/>
            <a:ext cx="599798" cy="599798"/>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B3357D67-0480-4202-FC14-C88EBA0503A5}"/>
              </a:ext>
            </a:extLst>
          </p:cNvPr>
          <p:cNvSpPr/>
          <p:nvPr/>
        </p:nvSpPr>
        <p:spPr>
          <a:xfrm>
            <a:off x="920673" y="5494512"/>
            <a:ext cx="230585" cy="236217"/>
          </a:xfrm>
          <a:custGeom>
            <a:avLst/>
            <a:gdLst>
              <a:gd name="connsiteX0" fmla="*/ 632317 w 836809"/>
              <a:gd name="connsiteY0" fmla="*/ 550316 h 857250"/>
              <a:gd name="connsiteX1" fmla="*/ 581759 w 836809"/>
              <a:gd name="connsiteY1" fmla="*/ 499910 h 857250"/>
              <a:gd name="connsiteX2" fmla="*/ 531352 w 836809"/>
              <a:gd name="connsiteY2" fmla="*/ 550469 h 857250"/>
              <a:gd name="connsiteX3" fmla="*/ 581835 w 836809"/>
              <a:gd name="connsiteY3" fmla="*/ 600875 h 857250"/>
              <a:gd name="connsiteX4" fmla="*/ 632317 w 836809"/>
              <a:gd name="connsiteY4" fmla="*/ 550317 h 857250"/>
              <a:gd name="connsiteX5" fmla="*/ 552307 w 836809"/>
              <a:gd name="connsiteY5" fmla="*/ 550316 h 857250"/>
              <a:gd name="connsiteX6" fmla="*/ 581787 w 836809"/>
              <a:gd name="connsiteY6" fmla="*/ 520894 h 857250"/>
              <a:gd name="connsiteX7" fmla="*/ 611210 w 836809"/>
              <a:gd name="connsiteY7" fmla="*/ 550374 h 857250"/>
              <a:gd name="connsiteX8" fmla="*/ 581758 w 836809"/>
              <a:gd name="connsiteY8" fmla="*/ 579796 h 857250"/>
              <a:gd name="connsiteX9" fmla="*/ 552307 w 836809"/>
              <a:gd name="connsiteY9" fmla="*/ 550316 h 857250"/>
              <a:gd name="connsiteX10" fmla="*/ 659987 w 836809"/>
              <a:gd name="connsiteY10" fmla="*/ 654139 h 857250"/>
              <a:gd name="connsiteX11" fmla="*/ 710537 w 836809"/>
              <a:gd name="connsiteY11" fmla="*/ 704726 h 857250"/>
              <a:gd name="connsiteX12" fmla="*/ 761124 w 836809"/>
              <a:gd name="connsiteY12" fmla="*/ 654177 h 857250"/>
              <a:gd name="connsiteX13" fmla="*/ 710574 w 836809"/>
              <a:gd name="connsiteY13" fmla="*/ 603590 h 857250"/>
              <a:gd name="connsiteX14" fmla="*/ 710470 w 836809"/>
              <a:gd name="connsiteY14" fmla="*/ 603590 h 857250"/>
              <a:gd name="connsiteX15" fmla="*/ 659987 w 836809"/>
              <a:gd name="connsiteY15" fmla="*/ 654139 h 857250"/>
              <a:gd name="connsiteX16" fmla="*/ 739997 w 836809"/>
              <a:gd name="connsiteY16" fmla="*/ 654139 h 857250"/>
              <a:gd name="connsiteX17" fmla="*/ 710527 w 836809"/>
              <a:gd name="connsiteY17" fmla="*/ 683724 h 857250"/>
              <a:gd name="connsiteX18" fmla="*/ 680942 w 836809"/>
              <a:gd name="connsiteY18" fmla="*/ 654253 h 857250"/>
              <a:gd name="connsiteX19" fmla="*/ 710413 w 836809"/>
              <a:gd name="connsiteY19" fmla="*/ 624669 h 857250"/>
              <a:gd name="connsiteX20" fmla="*/ 710470 w 836809"/>
              <a:gd name="connsiteY20" fmla="*/ 624669 h 857250"/>
              <a:gd name="connsiteX21" fmla="*/ 739997 w 836809"/>
              <a:gd name="connsiteY21" fmla="*/ 654139 h 857250"/>
              <a:gd name="connsiteX22" fmla="*/ 564299 w 836809"/>
              <a:gd name="connsiteY22" fmla="*/ 695668 h 857250"/>
              <a:gd name="connsiteX23" fmla="*/ 700602 w 836809"/>
              <a:gd name="connsiteY23" fmla="*/ 498119 h 857250"/>
              <a:gd name="connsiteX24" fmla="*/ 715318 w 836809"/>
              <a:gd name="connsiteY24" fmla="*/ 495797 h 857250"/>
              <a:gd name="connsiteX25" fmla="*/ 717937 w 836809"/>
              <a:gd name="connsiteY25" fmla="*/ 510083 h 857250"/>
              <a:gd name="connsiteX26" fmla="*/ 581711 w 836809"/>
              <a:gd name="connsiteY26" fmla="*/ 707603 h 857250"/>
              <a:gd name="connsiteX27" fmla="*/ 567084 w 836809"/>
              <a:gd name="connsiteY27" fmla="*/ 710431 h 857250"/>
              <a:gd name="connsiteX28" fmla="*/ 564255 w 836809"/>
              <a:gd name="connsiteY28" fmla="*/ 695804 h 857250"/>
              <a:gd name="connsiteX29" fmla="*/ 564375 w 836809"/>
              <a:gd name="connsiteY29" fmla="*/ 695630 h 857250"/>
              <a:gd name="connsiteX30" fmla="*/ 836714 w 836809"/>
              <a:gd name="connsiteY30" fmla="*/ 602875 h 857250"/>
              <a:gd name="connsiteX31" fmla="*/ 646052 w 836809"/>
              <a:gd name="connsiteY31" fmla="*/ 793499 h 857250"/>
              <a:gd name="connsiteX32" fmla="*/ 455428 w 836809"/>
              <a:gd name="connsiteY32" fmla="*/ 602837 h 857250"/>
              <a:gd name="connsiteX33" fmla="*/ 646090 w 836809"/>
              <a:gd name="connsiteY33" fmla="*/ 412213 h 857250"/>
              <a:gd name="connsiteX34" fmla="*/ 646166 w 836809"/>
              <a:gd name="connsiteY34" fmla="*/ 412213 h 857250"/>
              <a:gd name="connsiteX35" fmla="*/ 836809 w 836809"/>
              <a:gd name="connsiteY35" fmla="*/ 602837 h 857250"/>
              <a:gd name="connsiteX36" fmla="*/ 706222 w 836809"/>
              <a:gd name="connsiteY36" fmla="*/ 284445 h 857250"/>
              <a:gd name="connsiteX37" fmla="*/ 560546 w 836809"/>
              <a:gd name="connsiteY37" fmla="*/ 233763 h 857250"/>
              <a:gd name="connsiteX38" fmla="*/ 496834 w 836809"/>
              <a:gd name="connsiteY38" fmla="*/ 228810 h 857250"/>
              <a:gd name="connsiteX39" fmla="*/ 479155 w 836809"/>
              <a:gd name="connsiteY39" fmla="*/ 212512 h 857250"/>
              <a:gd name="connsiteX40" fmla="*/ 481565 w 836809"/>
              <a:gd name="connsiteY40" fmla="*/ 169650 h 857250"/>
              <a:gd name="connsiteX41" fmla="*/ 411080 w 836809"/>
              <a:gd name="connsiteY41" fmla="*/ 3315 h 857250"/>
              <a:gd name="connsiteX42" fmla="*/ 706317 w 836809"/>
              <a:gd name="connsiteY42" fmla="*/ 284407 h 857250"/>
              <a:gd name="connsiteX43" fmla="*/ 0 w 836809"/>
              <a:gd name="connsiteY43" fmla="*/ 41024 h 857250"/>
              <a:gd name="connsiteX44" fmla="*/ 41062 w 836809"/>
              <a:gd name="connsiteY44" fmla="*/ 0 h 857250"/>
              <a:gd name="connsiteX45" fmla="*/ 362864 w 836809"/>
              <a:gd name="connsiteY45" fmla="*/ 0 h 857250"/>
              <a:gd name="connsiteX46" fmla="*/ 460972 w 836809"/>
              <a:gd name="connsiteY46" fmla="*/ 166097 h 857250"/>
              <a:gd name="connsiteX47" fmla="*/ 458895 w 836809"/>
              <a:gd name="connsiteY47" fmla="*/ 217884 h 857250"/>
              <a:gd name="connsiteX48" fmla="*/ 493185 w 836809"/>
              <a:gd name="connsiteY48" fmla="*/ 249517 h 857250"/>
              <a:gd name="connsiteX49" fmla="*/ 560137 w 836809"/>
              <a:gd name="connsiteY49" fmla="*/ 254794 h 857250"/>
              <a:gd name="connsiteX50" fmla="*/ 712441 w 836809"/>
              <a:gd name="connsiteY50" fmla="*/ 353501 h 857250"/>
              <a:gd name="connsiteX51" fmla="*/ 712441 w 836809"/>
              <a:gd name="connsiteY51" fmla="*/ 401726 h 857250"/>
              <a:gd name="connsiteX52" fmla="*/ 445166 w 836809"/>
              <a:gd name="connsiteY52" fmla="*/ 536663 h 857250"/>
              <a:gd name="connsiteX53" fmla="*/ 580103 w 836809"/>
              <a:gd name="connsiteY53" fmla="*/ 803939 h 857250"/>
              <a:gd name="connsiteX54" fmla="*/ 712441 w 836809"/>
              <a:gd name="connsiteY54" fmla="*/ 803939 h 857250"/>
              <a:gd name="connsiteX55" fmla="*/ 712441 w 836809"/>
              <a:gd name="connsiteY55" fmla="*/ 816226 h 857250"/>
              <a:gd name="connsiteX56" fmla="*/ 671303 w 836809"/>
              <a:gd name="connsiteY56" fmla="*/ 857250 h 857250"/>
              <a:gd name="connsiteX57" fmla="*/ 41062 w 836809"/>
              <a:gd name="connsiteY57" fmla="*/ 857250 h 857250"/>
              <a:gd name="connsiteX58" fmla="*/ 0 w 836809"/>
              <a:gd name="connsiteY58" fmla="*/ 816226 h 857250"/>
              <a:gd name="connsiteX59" fmla="*/ 0 w 836809"/>
              <a:gd name="connsiteY59" fmla="*/ 41024 h 857250"/>
              <a:gd name="connsiteX60" fmla="*/ 34423 w 836809"/>
              <a:gd name="connsiteY60" fmla="*/ 100422 h 857250"/>
              <a:gd name="connsiteX61" fmla="*/ 44958 w 836809"/>
              <a:gd name="connsiteY61" fmla="*/ 110966 h 857250"/>
              <a:gd name="connsiteX62" fmla="*/ 343700 w 836809"/>
              <a:gd name="connsiteY62" fmla="*/ 110966 h 857250"/>
              <a:gd name="connsiteX63" fmla="*/ 353923 w 836809"/>
              <a:gd name="connsiteY63" fmla="*/ 100110 h 857250"/>
              <a:gd name="connsiteX64" fmla="*/ 343700 w 836809"/>
              <a:gd name="connsiteY64" fmla="*/ 89887 h 857250"/>
              <a:gd name="connsiteX65" fmla="*/ 44958 w 836809"/>
              <a:gd name="connsiteY65" fmla="*/ 89887 h 857250"/>
              <a:gd name="connsiteX66" fmla="*/ 34423 w 836809"/>
              <a:gd name="connsiteY66" fmla="*/ 100422 h 857250"/>
              <a:gd name="connsiteX67" fmla="*/ 34423 w 836809"/>
              <a:gd name="connsiteY67" fmla="*/ 196339 h 857250"/>
              <a:gd name="connsiteX68" fmla="*/ 44958 w 836809"/>
              <a:gd name="connsiteY68" fmla="*/ 206873 h 857250"/>
              <a:gd name="connsiteX69" fmla="*/ 343700 w 836809"/>
              <a:gd name="connsiteY69" fmla="*/ 206873 h 857250"/>
              <a:gd name="connsiteX70" fmla="*/ 353923 w 836809"/>
              <a:gd name="connsiteY70" fmla="*/ 196017 h 857250"/>
              <a:gd name="connsiteX71" fmla="*/ 343700 w 836809"/>
              <a:gd name="connsiteY71" fmla="*/ 185795 h 857250"/>
              <a:gd name="connsiteX72" fmla="*/ 44958 w 836809"/>
              <a:gd name="connsiteY72" fmla="*/ 185795 h 857250"/>
              <a:gd name="connsiteX73" fmla="*/ 34423 w 836809"/>
              <a:gd name="connsiteY73" fmla="*/ 196339 h 857250"/>
              <a:gd name="connsiteX74" fmla="*/ 34423 w 836809"/>
              <a:gd name="connsiteY74" fmla="*/ 292256 h 857250"/>
              <a:gd name="connsiteX75" fmla="*/ 44958 w 836809"/>
              <a:gd name="connsiteY75" fmla="*/ 302800 h 857250"/>
              <a:gd name="connsiteX76" fmla="*/ 343700 w 836809"/>
              <a:gd name="connsiteY76" fmla="*/ 302800 h 857250"/>
              <a:gd name="connsiteX77" fmla="*/ 353923 w 836809"/>
              <a:gd name="connsiteY77" fmla="*/ 291943 h 857250"/>
              <a:gd name="connsiteX78" fmla="*/ 343700 w 836809"/>
              <a:gd name="connsiteY78" fmla="*/ 281721 h 857250"/>
              <a:gd name="connsiteX79" fmla="*/ 44958 w 836809"/>
              <a:gd name="connsiteY79" fmla="*/ 281721 h 857250"/>
              <a:gd name="connsiteX80" fmla="*/ 34423 w 836809"/>
              <a:gd name="connsiteY80" fmla="*/ 292256 h 857250"/>
              <a:gd name="connsiteX81" fmla="*/ 34423 w 836809"/>
              <a:gd name="connsiteY81" fmla="*/ 388172 h 857250"/>
              <a:gd name="connsiteX82" fmla="*/ 44958 w 836809"/>
              <a:gd name="connsiteY82" fmla="*/ 398707 h 857250"/>
              <a:gd name="connsiteX83" fmla="*/ 343700 w 836809"/>
              <a:gd name="connsiteY83" fmla="*/ 398707 h 857250"/>
              <a:gd name="connsiteX84" fmla="*/ 353923 w 836809"/>
              <a:gd name="connsiteY84" fmla="*/ 387851 h 857250"/>
              <a:gd name="connsiteX85" fmla="*/ 343700 w 836809"/>
              <a:gd name="connsiteY85" fmla="*/ 377628 h 857250"/>
              <a:gd name="connsiteX86" fmla="*/ 44958 w 836809"/>
              <a:gd name="connsiteY86" fmla="*/ 377628 h 857250"/>
              <a:gd name="connsiteX87" fmla="*/ 34423 w 836809"/>
              <a:gd name="connsiteY87" fmla="*/ 388172 h 857250"/>
              <a:gd name="connsiteX88" fmla="*/ 34423 w 836809"/>
              <a:gd name="connsiteY88" fmla="*/ 484089 h 857250"/>
              <a:gd name="connsiteX89" fmla="*/ 44958 w 836809"/>
              <a:gd name="connsiteY89" fmla="*/ 494624 h 857250"/>
              <a:gd name="connsiteX90" fmla="*/ 343700 w 836809"/>
              <a:gd name="connsiteY90" fmla="*/ 494624 h 857250"/>
              <a:gd name="connsiteX91" fmla="*/ 353923 w 836809"/>
              <a:gd name="connsiteY91" fmla="*/ 483767 h 857250"/>
              <a:gd name="connsiteX92" fmla="*/ 343700 w 836809"/>
              <a:gd name="connsiteY92" fmla="*/ 473545 h 857250"/>
              <a:gd name="connsiteX93" fmla="*/ 44958 w 836809"/>
              <a:gd name="connsiteY93" fmla="*/ 473545 h 857250"/>
              <a:gd name="connsiteX94" fmla="*/ 34423 w 836809"/>
              <a:gd name="connsiteY94" fmla="*/ 484089 h 857250"/>
              <a:gd name="connsiteX95" fmla="*/ 34423 w 836809"/>
              <a:gd name="connsiteY95" fmla="*/ 579996 h 857250"/>
              <a:gd name="connsiteX96" fmla="*/ 44958 w 836809"/>
              <a:gd name="connsiteY96" fmla="*/ 590550 h 857250"/>
              <a:gd name="connsiteX97" fmla="*/ 343700 w 836809"/>
              <a:gd name="connsiteY97" fmla="*/ 590550 h 857250"/>
              <a:gd name="connsiteX98" fmla="*/ 353923 w 836809"/>
              <a:gd name="connsiteY98" fmla="*/ 579694 h 857250"/>
              <a:gd name="connsiteX99" fmla="*/ 343700 w 836809"/>
              <a:gd name="connsiteY99" fmla="*/ 569471 h 857250"/>
              <a:gd name="connsiteX100" fmla="*/ 44958 w 836809"/>
              <a:gd name="connsiteY100" fmla="*/ 569471 h 857250"/>
              <a:gd name="connsiteX101" fmla="*/ 34423 w 836809"/>
              <a:gd name="connsiteY101" fmla="*/ 580006 h 857250"/>
              <a:gd name="connsiteX102" fmla="*/ 34423 w 836809"/>
              <a:gd name="connsiteY102" fmla="*/ 675923 h 857250"/>
              <a:gd name="connsiteX103" fmla="*/ 44958 w 836809"/>
              <a:gd name="connsiteY103" fmla="*/ 686457 h 857250"/>
              <a:gd name="connsiteX104" fmla="*/ 343700 w 836809"/>
              <a:gd name="connsiteY104" fmla="*/ 686457 h 857250"/>
              <a:gd name="connsiteX105" fmla="*/ 353923 w 836809"/>
              <a:gd name="connsiteY105" fmla="*/ 675601 h 857250"/>
              <a:gd name="connsiteX106" fmla="*/ 343700 w 836809"/>
              <a:gd name="connsiteY106" fmla="*/ 665378 h 857250"/>
              <a:gd name="connsiteX107" fmla="*/ 44958 w 836809"/>
              <a:gd name="connsiteY107" fmla="*/ 665378 h 857250"/>
              <a:gd name="connsiteX108" fmla="*/ 34423 w 836809"/>
              <a:gd name="connsiteY108" fmla="*/ 675923 h 857250"/>
              <a:gd name="connsiteX109" fmla="*/ 34423 w 836809"/>
              <a:gd name="connsiteY109" fmla="*/ 771839 h 857250"/>
              <a:gd name="connsiteX110" fmla="*/ 44958 w 836809"/>
              <a:gd name="connsiteY110" fmla="*/ 782384 h 857250"/>
              <a:gd name="connsiteX111" fmla="*/ 343700 w 836809"/>
              <a:gd name="connsiteY111" fmla="*/ 782384 h 857250"/>
              <a:gd name="connsiteX112" fmla="*/ 353923 w 836809"/>
              <a:gd name="connsiteY112" fmla="*/ 771527 h 857250"/>
              <a:gd name="connsiteX113" fmla="*/ 343700 w 836809"/>
              <a:gd name="connsiteY113" fmla="*/ 761305 h 857250"/>
              <a:gd name="connsiteX114" fmla="*/ 44958 w 836809"/>
              <a:gd name="connsiteY114" fmla="*/ 761305 h 857250"/>
              <a:gd name="connsiteX115" fmla="*/ 34423 w 836809"/>
              <a:gd name="connsiteY115" fmla="*/ 771839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836809" h="857250">
                <a:moveTo>
                  <a:pt x="632317" y="550316"/>
                </a:moveTo>
                <a:cubicBezTo>
                  <a:pt x="632275" y="522436"/>
                  <a:pt x="609639" y="499868"/>
                  <a:pt x="581759" y="499910"/>
                </a:cubicBezTo>
                <a:cubicBezTo>
                  <a:pt x="553878" y="499952"/>
                  <a:pt x="531310" y="522588"/>
                  <a:pt x="531352" y="550469"/>
                </a:cubicBezTo>
                <a:cubicBezTo>
                  <a:pt x="531394" y="578320"/>
                  <a:pt x="553984" y="600875"/>
                  <a:pt x="581835" y="600875"/>
                </a:cubicBezTo>
                <a:cubicBezTo>
                  <a:pt x="609721" y="600817"/>
                  <a:pt x="632302" y="578203"/>
                  <a:pt x="632317" y="550317"/>
                </a:cubicBezTo>
                <a:close/>
                <a:moveTo>
                  <a:pt x="552307" y="550316"/>
                </a:moveTo>
                <a:cubicBezTo>
                  <a:pt x="552323" y="534051"/>
                  <a:pt x="565522" y="520878"/>
                  <a:pt x="581787" y="520894"/>
                </a:cubicBezTo>
                <a:cubicBezTo>
                  <a:pt x="598053" y="520909"/>
                  <a:pt x="611225" y="534108"/>
                  <a:pt x="611210" y="550374"/>
                </a:cubicBezTo>
                <a:cubicBezTo>
                  <a:pt x="611194" y="566628"/>
                  <a:pt x="598013" y="579796"/>
                  <a:pt x="581758" y="579796"/>
                </a:cubicBezTo>
                <a:cubicBezTo>
                  <a:pt x="565488" y="579781"/>
                  <a:pt x="552307" y="566587"/>
                  <a:pt x="552307" y="550316"/>
                </a:cubicBezTo>
                <a:close/>
                <a:moveTo>
                  <a:pt x="659987" y="654139"/>
                </a:moveTo>
                <a:cubicBezTo>
                  <a:pt x="659977" y="682067"/>
                  <a:pt x="682608" y="704716"/>
                  <a:pt x="710537" y="704726"/>
                </a:cubicBezTo>
                <a:cubicBezTo>
                  <a:pt x="738465" y="704737"/>
                  <a:pt x="761113" y="682105"/>
                  <a:pt x="761124" y="654177"/>
                </a:cubicBezTo>
                <a:cubicBezTo>
                  <a:pt x="761134" y="626249"/>
                  <a:pt x="738502" y="603600"/>
                  <a:pt x="710574" y="603590"/>
                </a:cubicBezTo>
                <a:cubicBezTo>
                  <a:pt x="710540" y="603590"/>
                  <a:pt x="710505" y="603590"/>
                  <a:pt x="710470" y="603590"/>
                </a:cubicBezTo>
                <a:cubicBezTo>
                  <a:pt x="682587" y="603648"/>
                  <a:pt x="660008" y="626256"/>
                  <a:pt x="659987" y="654139"/>
                </a:cubicBezTo>
                <a:close/>
                <a:moveTo>
                  <a:pt x="739997" y="654139"/>
                </a:moveTo>
                <a:cubicBezTo>
                  <a:pt x="740029" y="670447"/>
                  <a:pt x="726835" y="683692"/>
                  <a:pt x="710527" y="683724"/>
                </a:cubicBezTo>
                <a:cubicBezTo>
                  <a:pt x="694219" y="683755"/>
                  <a:pt x="680974" y="670561"/>
                  <a:pt x="680942" y="654253"/>
                </a:cubicBezTo>
                <a:cubicBezTo>
                  <a:pt x="680911" y="637946"/>
                  <a:pt x="694105" y="624700"/>
                  <a:pt x="710413" y="624669"/>
                </a:cubicBezTo>
                <a:cubicBezTo>
                  <a:pt x="710432" y="624669"/>
                  <a:pt x="710451" y="624669"/>
                  <a:pt x="710470" y="624669"/>
                </a:cubicBezTo>
                <a:cubicBezTo>
                  <a:pt x="726755" y="624669"/>
                  <a:pt x="739966" y="637854"/>
                  <a:pt x="739997" y="654139"/>
                </a:cubicBezTo>
                <a:close/>
                <a:moveTo>
                  <a:pt x="564299" y="695668"/>
                </a:moveTo>
                <a:lnTo>
                  <a:pt x="700602" y="498119"/>
                </a:lnTo>
                <a:cubicBezTo>
                  <a:pt x="704024" y="493414"/>
                  <a:pt x="710613" y="492374"/>
                  <a:pt x="715318" y="495797"/>
                </a:cubicBezTo>
                <a:cubicBezTo>
                  <a:pt x="719859" y="499100"/>
                  <a:pt x="721011" y="505384"/>
                  <a:pt x="717937" y="510083"/>
                </a:cubicBezTo>
                <a:lnTo>
                  <a:pt x="581711" y="707603"/>
                </a:lnTo>
                <a:cubicBezTo>
                  <a:pt x="578453" y="712423"/>
                  <a:pt x="571904" y="713690"/>
                  <a:pt x="567084" y="710431"/>
                </a:cubicBezTo>
                <a:cubicBezTo>
                  <a:pt x="562263" y="707173"/>
                  <a:pt x="560997" y="700625"/>
                  <a:pt x="564255" y="695804"/>
                </a:cubicBezTo>
                <a:cubicBezTo>
                  <a:pt x="564294" y="695746"/>
                  <a:pt x="564335" y="695688"/>
                  <a:pt x="564375" y="695630"/>
                </a:cubicBezTo>
                <a:close/>
                <a:moveTo>
                  <a:pt x="836714" y="602875"/>
                </a:moveTo>
                <a:cubicBezTo>
                  <a:pt x="836704" y="708165"/>
                  <a:pt x="751341" y="793510"/>
                  <a:pt x="646052" y="793499"/>
                </a:cubicBezTo>
                <a:cubicBezTo>
                  <a:pt x="540763" y="793489"/>
                  <a:pt x="455418" y="708126"/>
                  <a:pt x="455428" y="602837"/>
                </a:cubicBezTo>
                <a:cubicBezTo>
                  <a:pt x="455439" y="497548"/>
                  <a:pt x="540801" y="412203"/>
                  <a:pt x="646090" y="412213"/>
                </a:cubicBezTo>
                <a:cubicBezTo>
                  <a:pt x="646116" y="412213"/>
                  <a:pt x="646141" y="412213"/>
                  <a:pt x="646166" y="412213"/>
                </a:cubicBezTo>
                <a:cubicBezTo>
                  <a:pt x="751400" y="412329"/>
                  <a:pt x="836683" y="497603"/>
                  <a:pt x="836809" y="602837"/>
                </a:cubicBezTo>
                <a:close/>
                <a:moveTo>
                  <a:pt x="706222" y="284445"/>
                </a:moveTo>
                <a:cubicBezTo>
                  <a:pt x="671046" y="237106"/>
                  <a:pt x="613220" y="235344"/>
                  <a:pt x="560546" y="233763"/>
                </a:cubicBezTo>
                <a:cubicBezTo>
                  <a:pt x="539217" y="233654"/>
                  <a:pt x="517924" y="231998"/>
                  <a:pt x="496834" y="228810"/>
                </a:cubicBezTo>
                <a:cubicBezTo>
                  <a:pt x="488183" y="227461"/>
                  <a:pt x="481201" y="221025"/>
                  <a:pt x="479155" y="212512"/>
                </a:cubicBezTo>
                <a:cubicBezTo>
                  <a:pt x="477142" y="198205"/>
                  <a:pt x="477960" y="183641"/>
                  <a:pt x="481565" y="169650"/>
                </a:cubicBezTo>
                <a:cubicBezTo>
                  <a:pt x="489442" y="123339"/>
                  <a:pt x="499986" y="61922"/>
                  <a:pt x="411080" y="3315"/>
                </a:cubicBezTo>
                <a:cubicBezTo>
                  <a:pt x="559531" y="24124"/>
                  <a:pt x="678250" y="137155"/>
                  <a:pt x="706317" y="284407"/>
                </a:cubicBezTo>
                <a:close/>
                <a:moveTo>
                  <a:pt x="0" y="41024"/>
                </a:moveTo>
                <a:cubicBezTo>
                  <a:pt x="37" y="18368"/>
                  <a:pt x="18406" y="16"/>
                  <a:pt x="41062" y="0"/>
                </a:cubicBezTo>
                <a:lnTo>
                  <a:pt x="362864" y="0"/>
                </a:lnTo>
                <a:cubicBezTo>
                  <a:pt x="479336" y="57922"/>
                  <a:pt x="469544" y="115376"/>
                  <a:pt x="460972" y="166097"/>
                </a:cubicBezTo>
                <a:cubicBezTo>
                  <a:pt x="456648" y="183022"/>
                  <a:pt x="455941" y="200668"/>
                  <a:pt x="458895" y="217884"/>
                </a:cubicBezTo>
                <a:cubicBezTo>
                  <a:pt x="463138" y="234238"/>
                  <a:pt x="476544" y="246605"/>
                  <a:pt x="493185" y="249517"/>
                </a:cubicBezTo>
                <a:cubicBezTo>
                  <a:pt x="515344" y="252904"/>
                  <a:pt x="537721" y="254668"/>
                  <a:pt x="560137" y="254794"/>
                </a:cubicBezTo>
                <a:cubicBezTo>
                  <a:pt x="631574" y="256946"/>
                  <a:pt x="693363" y="258813"/>
                  <a:pt x="712441" y="353501"/>
                </a:cubicBezTo>
                <a:lnTo>
                  <a:pt x="712441" y="401726"/>
                </a:lnTo>
                <a:cubicBezTo>
                  <a:pt x="601374" y="365182"/>
                  <a:pt x="481710" y="425595"/>
                  <a:pt x="445166" y="536663"/>
                </a:cubicBezTo>
                <a:cubicBezTo>
                  <a:pt x="408622" y="647731"/>
                  <a:pt x="469035" y="767394"/>
                  <a:pt x="580103" y="803939"/>
                </a:cubicBezTo>
                <a:cubicBezTo>
                  <a:pt x="623082" y="818080"/>
                  <a:pt x="669462" y="818080"/>
                  <a:pt x="712441" y="803939"/>
                </a:cubicBezTo>
                <a:lnTo>
                  <a:pt x="712441" y="816226"/>
                </a:lnTo>
                <a:cubicBezTo>
                  <a:pt x="712410" y="838914"/>
                  <a:pt x="693992" y="857282"/>
                  <a:pt x="671303" y="857250"/>
                </a:cubicBezTo>
                <a:lnTo>
                  <a:pt x="41062" y="857250"/>
                </a:lnTo>
                <a:cubicBezTo>
                  <a:pt x="18403" y="857240"/>
                  <a:pt x="32" y="838885"/>
                  <a:pt x="0" y="816226"/>
                </a:cubicBezTo>
                <a:lnTo>
                  <a:pt x="0" y="41024"/>
                </a:lnTo>
                <a:close/>
                <a:moveTo>
                  <a:pt x="34423" y="100422"/>
                </a:moveTo>
                <a:cubicBezTo>
                  <a:pt x="34429" y="106240"/>
                  <a:pt x="39141" y="110956"/>
                  <a:pt x="44958" y="110966"/>
                </a:cubicBezTo>
                <a:lnTo>
                  <a:pt x="343700" y="110966"/>
                </a:lnTo>
                <a:cubicBezTo>
                  <a:pt x="349521" y="110791"/>
                  <a:pt x="354098" y="105931"/>
                  <a:pt x="353923" y="100110"/>
                </a:cubicBezTo>
                <a:cubicBezTo>
                  <a:pt x="353755" y="94535"/>
                  <a:pt x="349275" y="90055"/>
                  <a:pt x="343700" y="89887"/>
                </a:cubicBezTo>
                <a:lnTo>
                  <a:pt x="44958" y="89887"/>
                </a:lnTo>
                <a:cubicBezTo>
                  <a:pt x="39140" y="89887"/>
                  <a:pt x="34423" y="94604"/>
                  <a:pt x="34423" y="100422"/>
                </a:cubicBezTo>
                <a:close/>
                <a:moveTo>
                  <a:pt x="34423" y="196339"/>
                </a:moveTo>
                <a:cubicBezTo>
                  <a:pt x="34423" y="202157"/>
                  <a:pt x="39140" y="206873"/>
                  <a:pt x="44958" y="206873"/>
                </a:cubicBezTo>
                <a:lnTo>
                  <a:pt x="343700" y="206873"/>
                </a:lnTo>
                <a:cubicBezTo>
                  <a:pt x="349521" y="206698"/>
                  <a:pt x="354098" y="201838"/>
                  <a:pt x="353923" y="196017"/>
                </a:cubicBezTo>
                <a:cubicBezTo>
                  <a:pt x="353755" y="190442"/>
                  <a:pt x="349275" y="185962"/>
                  <a:pt x="343700" y="185795"/>
                </a:cubicBezTo>
                <a:lnTo>
                  <a:pt x="44958" y="185795"/>
                </a:lnTo>
                <a:cubicBezTo>
                  <a:pt x="39141" y="185805"/>
                  <a:pt x="34429" y="190521"/>
                  <a:pt x="34423" y="196339"/>
                </a:cubicBezTo>
                <a:close/>
                <a:moveTo>
                  <a:pt x="34423" y="292256"/>
                </a:moveTo>
                <a:cubicBezTo>
                  <a:pt x="34429" y="298073"/>
                  <a:pt x="39141" y="302789"/>
                  <a:pt x="44958" y="302800"/>
                </a:cubicBezTo>
                <a:lnTo>
                  <a:pt x="343700" y="302800"/>
                </a:lnTo>
                <a:cubicBezTo>
                  <a:pt x="349521" y="302625"/>
                  <a:pt x="354098" y="297764"/>
                  <a:pt x="353923" y="291943"/>
                </a:cubicBezTo>
                <a:cubicBezTo>
                  <a:pt x="353755" y="286369"/>
                  <a:pt x="349275" y="281889"/>
                  <a:pt x="343700" y="281721"/>
                </a:cubicBezTo>
                <a:lnTo>
                  <a:pt x="44958" y="281721"/>
                </a:lnTo>
                <a:cubicBezTo>
                  <a:pt x="39142" y="281726"/>
                  <a:pt x="34429" y="286440"/>
                  <a:pt x="34423" y="292256"/>
                </a:cubicBezTo>
                <a:close/>
                <a:moveTo>
                  <a:pt x="34423" y="388172"/>
                </a:moveTo>
                <a:cubicBezTo>
                  <a:pt x="34423" y="393990"/>
                  <a:pt x="39140" y="398707"/>
                  <a:pt x="44958" y="398707"/>
                </a:cubicBezTo>
                <a:lnTo>
                  <a:pt x="343700" y="398707"/>
                </a:lnTo>
                <a:cubicBezTo>
                  <a:pt x="349521" y="398532"/>
                  <a:pt x="354098" y="393671"/>
                  <a:pt x="353923" y="387851"/>
                </a:cubicBezTo>
                <a:cubicBezTo>
                  <a:pt x="353755" y="382276"/>
                  <a:pt x="349275" y="377796"/>
                  <a:pt x="343700" y="377628"/>
                </a:cubicBezTo>
                <a:lnTo>
                  <a:pt x="44958" y="377628"/>
                </a:lnTo>
                <a:cubicBezTo>
                  <a:pt x="39141" y="377639"/>
                  <a:pt x="34429" y="382355"/>
                  <a:pt x="34423" y="388172"/>
                </a:cubicBezTo>
                <a:close/>
                <a:moveTo>
                  <a:pt x="34423" y="484089"/>
                </a:moveTo>
                <a:cubicBezTo>
                  <a:pt x="34429" y="489905"/>
                  <a:pt x="39142" y="494619"/>
                  <a:pt x="44958" y="494624"/>
                </a:cubicBezTo>
                <a:lnTo>
                  <a:pt x="343700" y="494624"/>
                </a:lnTo>
                <a:cubicBezTo>
                  <a:pt x="349521" y="494449"/>
                  <a:pt x="354098" y="489588"/>
                  <a:pt x="353923" y="483767"/>
                </a:cubicBezTo>
                <a:cubicBezTo>
                  <a:pt x="353755" y="478193"/>
                  <a:pt x="349275" y="473713"/>
                  <a:pt x="343700" y="473545"/>
                </a:cubicBezTo>
                <a:lnTo>
                  <a:pt x="44958" y="473545"/>
                </a:lnTo>
                <a:cubicBezTo>
                  <a:pt x="39141" y="473555"/>
                  <a:pt x="34429" y="478272"/>
                  <a:pt x="34423" y="484089"/>
                </a:cubicBezTo>
                <a:close/>
                <a:moveTo>
                  <a:pt x="34423" y="579996"/>
                </a:moveTo>
                <a:cubicBezTo>
                  <a:pt x="34418" y="585820"/>
                  <a:pt x="39135" y="590545"/>
                  <a:pt x="44958" y="590550"/>
                </a:cubicBezTo>
                <a:lnTo>
                  <a:pt x="343700" y="590550"/>
                </a:lnTo>
                <a:cubicBezTo>
                  <a:pt x="349521" y="590375"/>
                  <a:pt x="354098" y="585515"/>
                  <a:pt x="353923" y="579694"/>
                </a:cubicBezTo>
                <a:cubicBezTo>
                  <a:pt x="353755" y="574119"/>
                  <a:pt x="349275" y="569639"/>
                  <a:pt x="343700" y="569471"/>
                </a:cubicBezTo>
                <a:lnTo>
                  <a:pt x="44958" y="569471"/>
                </a:lnTo>
                <a:cubicBezTo>
                  <a:pt x="39144" y="569482"/>
                  <a:pt x="34434" y="574192"/>
                  <a:pt x="34423" y="580006"/>
                </a:cubicBezTo>
                <a:close/>
                <a:moveTo>
                  <a:pt x="34423" y="675923"/>
                </a:moveTo>
                <a:cubicBezTo>
                  <a:pt x="34429" y="681739"/>
                  <a:pt x="39142" y="686452"/>
                  <a:pt x="44958" y="686457"/>
                </a:cubicBezTo>
                <a:lnTo>
                  <a:pt x="343700" y="686457"/>
                </a:lnTo>
                <a:cubicBezTo>
                  <a:pt x="349521" y="686282"/>
                  <a:pt x="354098" y="681422"/>
                  <a:pt x="353923" y="675601"/>
                </a:cubicBezTo>
                <a:cubicBezTo>
                  <a:pt x="353755" y="670026"/>
                  <a:pt x="349275" y="665546"/>
                  <a:pt x="343700" y="665378"/>
                </a:cubicBezTo>
                <a:lnTo>
                  <a:pt x="44958" y="665378"/>
                </a:lnTo>
                <a:cubicBezTo>
                  <a:pt x="39141" y="665389"/>
                  <a:pt x="34429" y="670105"/>
                  <a:pt x="34423" y="675923"/>
                </a:cubicBezTo>
                <a:close/>
                <a:moveTo>
                  <a:pt x="34423" y="771839"/>
                </a:moveTo>
                <a:cubicBezTo>
                  <a:pt x="34429" y="777657"/>
                  <a:pt x="39141" y="782373"/>
                  <a:pt x="44958" y="782384"/>
                </a:cubicBezTo>
                <a:lnTo>
                  <a:pt x="343700" y="782384"/>
                </a:lnTo>
                <a:cubicBezTo>
                  <a:pt x="349521" y="782209"/>
                  <a:pt x="354098" y="777348"/>
                  <a:pt x="353923" y="771527"/>
                </a:cubicBezTo>
                <a:cubicBezTo>
                  <a:pt x="353755" y="765952"/>
                  <a:pt x="349275" y="761472"/>
                  <a:pt x="343700" y="761305"/>
                </a:cubicBezTo>
                <a:lnTo>
                  <a:pt x="44958" y="761305"/>
                </a:lnTo>
                <a:cubicBezTo>
                  <a:pt x="39142" y="761310"/>
                  <a:pt x="34429" y="766023"/>
                  <a:pt x="34423" y="771839"/>
                </a:cubicBezTo>
                <a:close/>
              </a:path>
            </a:pathLst>
          </a:custGeom>
          <a:solidFill>
            <a:srgbClr val="4E8B90"/>
          </a:solidFill>
          <a:ln w="9525" cap="flat">
            <a:noFill/>
            <a:prstDash val="solid"/>
            <a:miter/>
          </a:ln>
        </p:spPr>
        <p:txBody>
          <a:bodyPr rtlCol="0" anchor="ctr"/>
          <a:lstStyle/>
          <a:p>
            <a:endParaRPr lang="en-US"/>
          </a:p>
        </p:txBody>
      </p:sp>
      <p:sp>
        <p:nvSpPr>
          <p:cNvPr id="10" name="TextBox 9">
            <a:extLst>
              <a:ext uri="{FF2B5EF4-FFF2-40B4-BE49-F238E27FC236}">
                <a16:creationId xmlns:a16="http://schemas.microsoft.com/office/drawing/2014/main" id="{D54FE48E-5B5F-D9DD-7BC5-7E44716D9FFB}"/>
              </a:ext>
            </a:extLst>
          </p:cNvPr>
          <p:cNvSpPr txBox="1"/>
          <p:nvPr/>
        </p:nvSpPr>
        <p:spPr>
          <a:xfrm>
            <a:off x="1602984" y="5320232"/>
            <a:ext cx="3763108" cy="584775"/>
          </a:xfrm>
          <a:prstGeom prst="rect">
            <a:avLst/>
          </a:prstGeom>
          <a:noFill/>
        </p:spPr>
        <p:txBody>
          <a:bodyPr wrap="square">
            <a:spAutoFit/>
          </a:bodyPr>
          <a:lstStyle/>
          <a:p>
            <a:r>
              <a:rPr lang="en-US" sz="1600" dirty="0">
                <a:solidFill>
                  <a:schemeClr val="tx1">
                    <a:lumMod val="65000"/>
                    <a:lumOff val="35000"/>
                  </a:schemeClr>
                </a:solidFill>
                <a:latin typeface="Roboto" panose="02000000000000000000" pitchFamily="2" charset="0"/>
                <a:ea typeface="Roboto" panose="02000000000000000000" pitchFamily="2" charset="0"/>
              </a:rPr>
              <a:t>Keep good records, make quarterly payments, file returns as required</a:t>
            </a:r>
          </a:p>
        </p:txBody>
      </p:sp>
      <p:pic>
        <p:nvPicPr>
          <p:cNvPr id="15" name="Picture 14" descr="A person holding a sign&#10;&#10;Description automatically generated">
            <a:extLst>
              <a:ext uri="{FF2B5EF4-FFF2-40B4-BE49-F238E27FC236}">
                <a16:creationId xmlns:a16="http://schemas.microsoft.com/office/drawing/2014/main" id="{FEB24D38-EC33-6968-8993-CF52B6035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586" y="667904"/>
            <a:ext cx="5522191" cy="5522191"/>
          </a:xfrm>
          <a:prstGeom prst="rect">
            <a:avLst/>
          </a:prstGeom>
        </p:spPr>
      </p:pic>
    </p:spTree>
    <p:extLst>
      <p:ext uri="{BB962C8B-B14F-4D97-AF65-F5344CB8AC3E}">
        <p14:creationId xmlns:p14="http://schemas.microsoft.com/office/powerpoint/2010/main" val="3331722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0D496-924F-8521-C59B-0C0986D6930A}"/>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605C26C2-F147-6719-AD3D-681BEBD8023F}"/>
              </a:ext>
            </a:extLst>
          </p:cNvPr>
          <p:cNvSpPr/>
          <p:nvPr/>
        </p:nvSpPr>
        <p:spPr>
          <a:xfrm>
            <a:off x="0" y="0"/>
            <a:ext cx="12192000"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4CB13D9-7C6D-08BE-C2AC-52BD26B77374}"/>
              </a:ext>
            </a:extLst>
          </p:cNvPr>
          <p:cNvSpPr>
            <a:spLocks noGrp="1"/>
          </p:cNvSpPr>
          <p:nvPr>
            <p:ph type="sldNum" sz="quarter" idx="12"/>
          </p:nvPr>
        </p:nvSpPr>
        <p:spPr/>
        <p:txBody>
          <a:bodyPr/>
          <a:lstStyle/>
          <a:p>
            <a:fld id="{D92F42F6-3E29-46CD-8D6D-8779DDC56208}" type="slidenum">
              <a:rPr lang="en-US" smtClean="0"/>
              <a:t>37</a:t>
            </a:fld>
            <a:endParaRPr lang="en-US"/>
          </a:p>
        </p:txBody>
      </p:sp>
      <p:sp>
        <p:nvSpPr>
          <p:cNvPr id="249" name="TextBox 248">
            <a:extLst>
              <a:ext uri="{FF2B5EF4-FFF2-40B4-BE49-F238E27FC236}">
                <a16:creationId xmlns:a16="http://schemas.microsoft.com/office/drawing/2014/main" id="{2150032D-72C7-34D4-7B05-5FDF57B6AA90}"/>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How We Can Help</a:t>
            </a:r>
          </a:p>
        </p:txBody>
      </p:sp>
      <p:sp>
        <p:nvSpPr>
          <p:cNvPr id="26" name="Rectangle: Top Corners Rounded 25">
            <a:extLst>
              <a:ext uri="{FF2B5EF4-FFF2-40B4-BE49-F238E27FC236}">
                <a16:creationId xmlns:a16="http://schemas.microsoft.com/office/drawing/2014/main" id="{90F6FE12-20DA-27DB-5789-AFF839AFEB7B}"/>
              </a:ext>
            </a:extLst>
          </p:cNvPr>
          <p:cNvSpPr/>
          <p:nvPr/>
        </p:nvSpPr>
        <p:spPr>
          <a:xfrm>
            <a:off x="681924" y="2246897"/>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7" name="Rectangle: Top Corners Rounded 26">
            <a:extLst>
              <a:ext uri="{FF2B5EF4-FFF2-40B4-BE49-F238E27FC236}">
                <a16:creationId xmlns:a16="http://schemas.microsoft.com/office/drawing/2014/main" id="{314CB471-6ED1-0D47-8F7D-C04767C97813}"/>
              </a:ext>
            </a:extLst>
          </p:cNvPr>
          <p:cNvSpPr/>
          <p:nvPr/>
        </p:nvSpPr>
        <p:spPr>
          <a:xfrm flipH="1" flipV="1">
            <a:off x="681923" y="3913238"/>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28" name="Straight Connector 27">
            <a:extLst>
              <a:ext uri="{FF2B5EF4-FFF2-40B4-BE49-F238E27FC236}">
                <a16:creationId xmlns:a16="http://schemas.microsoft.com/office/drawing/2014/main" id="{CC2E154B-3BF9-173C-4FF2-9EC8488B79C6}"/>
              </a:ext>
            </a:extLst>
          </p:cNvPr>
          <p:cNvCxnSpPr>
            <a:cxnSpLocks/>
          </p:cNvCxnSpPr>
          <p:nvPr/>
        </p:nvCxnSpPr>
        <p:spPr>
          <a:xfrm>
            <a:off x="730318" y="5362464"/>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Rectangle: Top Corners Rounded 28">
            <a:extLst>
              <a:ext uri="{FF2B5EF4-FFF2-40B4-BE49-F238E27FC236}">
                <a16:creationId xmlns:a16="http://schemas.microsoft.com/office/drawing/2014/main" id="{FF121256-5281-7E02-058B-385757C6CD38}"/>
              </a:ext>
            </a:extLst>
          </p:cNvPr>
          <p:cNvSpPr/>
          <p:nvPr/>
        </p:nvSpPr>
        <p:spPr>
          <a:xfrm>
            <a:off x="4433638" y="2246897"/>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0" name="Rectangle: Top Corners Rounded 29">
            <a:extLst>
              <a:ext uri="{FF2B5EF4-FFF2-40B4-BE49-F238E27FC236}">
                <a16:creationId xmlns:a16="http://schemas.microsoft.com/office/drawing/2014/main" id="{30CA9E9A-1947-9DA8-C154-151708D64F0F}"/>
              </a:ext>
            </a:extLst>
          </p:cNvPr>
          <p:cNvSpPr/>
          <p:nvPr/>
        </p:nvSpPr>
        <p:spPr>
          <a:xfrm flipH="1" flipV="1">
            <a:off x="4433637" y="3913238"/>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31" name="Straight Connector 30">
            <a:extLst>
              <a:ext uri="{FF2B5EF4-FFF2-40B4-BE49-F238E27FC236}">
                <a16:creationId xmlns:a16="http://schemas.microsoft.com/office/drawing/2014/main" id="{8B42C742-A9BD-30FC-5E7C-15945F52773B}"/>
              </a:ext>
            </a:extLst>
          </p:cNvPr>
          <p:cNvCxnSpPr>
            <a:cxnSpLocks/>
          </p:cNvCxnSpPr>
          <p:nvPr/>
        </p:nvCxnSpPr>
        <p:spPr>
          <a:xfrm>
            <a:off x="4482032" y="5362464"/>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Rectangle: Top Corners Rounded 31">
            <a:extLst>
              <a:ext uri="{FF2B5EF4-FFF2-40B4-BE49-F238E27FC236}">
                <a16:creationId xmlns:a16="http://schemas.microsoft.com/office/drawing/2014/main" id="{DF622D83-F349-4969-8B96-4C3DBEEAA57D}"/>
              </a:ext>
            </a:extLst>
          </p:cNvPr>
          <p:cNvSpPr/>
          <p:nvPr/>
        </p:nvSpPr>
        <p:spPr>
          <a:xfrm>
            <a:off x="8185351" y="2246897"/>
            <a:ext cx="3324727" cy="1680411"/>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33" name="Rectangle: Top Corners Rounded 32">
            <a:extLst>
              <a:ext uri="{FF2B5EF4-FFF2-40B4-BE49-F238E27FC236}">
                <a16:creationId xmlns:a16="http://schemas.microsoft.com/office/drawing/2014/main" id="{DD8A7CF8-2DB5-9A1E-357D-DE3504BE5CB7}"/>
              </a:ext>
            </a:extLst>
          </p:cNvPr>
          <p:cNvSpPr/>
          <p:nvPr/>
        </p:nvSpPr>
        <p:spPr>
          <a:xfrm flipH="1" flipV="1">
            <a:off x="8185350" y="3913238"/>
            <a:ext cx="3324727" cy="1431758"/>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34" name="Straight Connector 33">
            <a:extLst>
              <a:ext uri="{FF2B5EF4-FFF2-40B4-BE49-F238E27FC236}">
                <a16:creationId xmlns:a16="http://schemas.microsoft.com/office/drawing/2014/main" id="{2E27F2CC-2D72-A884-6BA6-B2DD4D8FD64B}"/>
              </a:ext>
            </a:extLst>
          </p:cNvPr>
          <p:cNvCxnSpPr>
            <a:cxnSpLocks/>
          </p:cNvCxnSpPr>
          <p:nvPr/>
        </p:nvCxnSpPr>
        <p:spPr>
          <a:xfrm>
            <a:off x="8233745" y="5362464"/>
            <a:ext cx="3230880"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2D6205D7-BCBF-F0E6-8591-9E0A37E5ED02}"/>
              </a:ext>
            </a:extLst>
          </p:cNvPr>
          <p:cNvGrpSpPr/>
          <p:nvPr/>
        </p:nvGrpSpPr>
        <p:grpSpPr>
          <a:xfrm>
            <a:off x="984790" y="2672116"/>
            <a:ext cx="10268685" cy="2139881"/>
            <a:chOff x="984790" y="2496271"/>
            <a:chExt cx="10268685" cy="2139881"/>
          </a:xfrm>
        </p:grpSpPr>
        <p:pic>
          <p:nvPicPr>
            <p:cNvPr id="35" name="Picture 34">
              <a:extLst>
                <a:ext uri="{FF2B5EF4-FFF2-40B4-BE49-F238E27FC236}">
                  <a16:creationId xmlns:a16="http://schemas.microsoft.com/office/drawing/2014/main" id="{EA06840C-FDA9-E22B-2825-D2D0ABBF78E3}"/>
                </a:ext>
              </a:extLst>
            </p:cNvPr>
            <p:cNvPicPr>
              <a:picLocks noChangeAspect="1"/>
            </p:cNvPicPr>
            <p:nvPr/>
          </p:nvPicPr>
          <p:blipFill>
            <a:blip r:embed="rId3"/>
            <a:stretch>
              <a:fillRect/>
            </a:stretch>
          </p:blipFill>
          <p:spPr>
            <a:xfrm>
              <a:off x="986921" y="2496271"/>
              <a:ext cx="10266554" cy="2139881"/>
            </a:xfrm>
            <a:prstGeom prst="rect">
              <a:avLst/>
            </a:prstGeom>
          </p:spPr>
        </p:pic>
        <p:sp>
          <p:nvSpPr>
            <p:cNvPr id="36" name="TextBox 35">
              <a:extLst>
                <a:ext uri="{FF2B5EF4-FFF2-40B4-BE49-F238E27FC236}">
                  <a16:creationId xmlns:a16="http://schemas.microsoft.com/office/drawing/2014/main" id="{F04AF430-BCFD-74D9-5523-7AD2880950E7}"/>
                </a:ext>
              </a:extLst>
            </p:cNvPr>
            <p:cNvSpPr txBox="1"/>
            <p:nvPr/>
          </p:nvSpPr>
          <p:spPr>
            <a:xfrm>
              <a:off x="984790" y="4258652"/>
              <a:ext cx="271899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LLC formation</a:t>
              </a:r>
            </a:p>
          </p:txBody>
        </p:sp>
        <p:sp>
          <p:nvSpPr>
            <p:cNvPr id="37" name="TextBox 36">
              <a:extLst>
                <a:ext uri="{FF2B5EF4-FFF2-40B4-BE49-F238E27FC236}">
                  <a16:creationId xmlns:a16="http://schemas.microsoft.com/office/drawing/2014/main" id="{6C0443BD-BB14-0E68-85DF-BF2A6614A7F9}"/>
                </a:ext>
              </a:extLst>
            </p:cNvPr>
            <p:cNvSpPr txBox="1"/>
            <p:nvPr/>
          </p:nvSpPr>
          <p:spPr>
            <a:xfrm>
              <a:off x="4967118" y="4258652"/>
              <a:ext cx="221543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Registered agent</a:t>
              </a:r>
            </a:p>
          </p:txBody>
        </p:sp>
        <p:sp>
          <p:nvSpPr>
            <p:cNvPr id="38" name="TextBox 37">
              <a:extLst>
                <a:ext uri="{FF2B5EF4-FFF2-40B4-BE49-F238E27FC236}">
                  <a16:creationId xmlns:a16="http://schemas.microsoft.com/office/drawing/2014/main" id="{2B253160-21A8-F4F0-9672-CFC32B00CC49}"/>
                </a:ext>
              </a:extLst>
            </p:cNvPr>
            <p:cNvSpPr txBox="1"/>
            <p:nvPr/>
          </p:nvSpPr>
          <p:spPr>
            <a:xfrm>
              <a:off x="8555362" y="4258652"/>
              <a:ext cx="25847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65000"/>
                      <a:lumOff val="35000"/>
                    </a:prstClr>
                  </a:solidFill>
                  <a:effectLst/>
                  <a:uLnTx/>
                  <a:uFillTx/>
                  <a:latin typeface="Roboto" panose="02000000000000000000" pitchFamily="2" charset="0"/>
                  <a:ea typeface="Roboto" panose="02000000000000000000" pitchFamily="2" charset="0"/>
                  <a:cs typeface="+mn-cs"/>
                </a:rPr>
                <a:t>Compliance Tools</a:t>
              </a:r>
            </a:p>
          </p:txBody>
        </p:sp>
      </p:grpSp>
    </p:spTree>
    <p:extLst>
      <p:ext uri="{BB962C8B-B14F-4D97-AF65-F5344CB8AC3E}">
        <p14:creationId xmlns:p14="http://schemas.microsoft.com/office/powerpoint/2010/main" val="1101113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7767D-1C0C-34D1-87B5-727802AC8570}"/>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F34FE3EB-9A0F-1D71-5923-5A936BE4BEE0}"/>
              </a:ext>
            </a:extLst>
          </p:cNvPr>
          <p:cNvSpPr/>
          <p:nvPr/>
        </p:nvSpPr>
        <p:spPr>
          <a:xfrm>
            <a:off x="0" y="0"/>
            <a:ext cx="12192000"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60DE58F-93F3-91EC-674D-A5F076261A36}"/>
              </a:ext>
            </a:extLst>
          </p:cNvPr>
          <p:cNvSpPr>
            <a:spLocks noGrp="1"/>
          </p:cNvSpPr>
          <p:nvPr>
            <p:ph type="sldNum" sz="quarter" idx="12"/>
          </p:nvPr>
        </p:nvSpPr>
        <p:spPr/>
        <p:txBody>
          <a:bodyPr/>
          <a:lstStyle/>
          <a:p>
            <a:fld id="{D92F42F6-3E29-46CD-8D6D-8779DDC56208}" type="slidenum">
              <a:rPr lang="en-US" smtClean="0"/>
              <a:t>38</a:t>
            </a:fld>
            <a:endParaRPr lang="en-US"/>
          </a:p>
        </p:txBody>
      </p:sp>
      <p:sp>
        <p:nvSpPr>
          <p:cNvPr id="249" name="TextBox 248">
            <a:extLst>
              <a:ext uri="{FF2B5EF4-FFF2-40B4-BE49-F238E27FC236}">
                <a16:creationId xmlns:a16="http://schemas.microsoft.com/office/drawing/2014/main" id="{FD4424E6-82EB-59C0-6249-D609449D9B9C}"/>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How We’re Different</a:t>
            </a:r>
          </a:p>
        </p:txBody>
      </p:sp>
      <p:sp>
        <p:nvSpPr>
          <p:cNvPr id="26" name="Rectangle: Top Corners Rounded 25">
            <a:extLst>
              <a:ext uri="{FF2B5EF4-FFF2-40B4-BE49-F238E27FC236}">
                <a16:creationId xmlns:a16="http://schemas.microsoft.com/office/drawing/2014/main" id="{5CC45839-DA9E-9FA1-8A23-6763B30E09AD}"/>
              </a:ext>
            </a:extLst>
          </p:cNvPr>
          <p:cNvSpPr/>
          <p:nvPr/>
        </p:nvSpPr>
        <p:spPr>
          <a:xfrm>
            <a:off x="3471259" y="2206645"/>
            <a:ext cx="5090914" cy="1950796"/>
          </a:xfrm>
          <a:prstGeom prst="round2SameRect">
            <a:avLst>
              <a:gd name="adj1" fmla="val 17383"/>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7" name="Rectangle: Top Corners Rounded 26">
            <a:extLst>
              <a:ext uri="{FF2B5EF4-FFF2-40B4-BE49-F238E27FC236}">
                <a16:creationId xmlns:a16="http://schemas.microsoft.com/office/drawing/2014/main" id="{89FC4190-442D-6E89-F45C-20744AED0573}"/>
              </a:ext>
            </a:extLst>
          </p:cNvPr>
          <p:cNvSpPr/>
          <p:nvPr/>
        </p:nvSpPr>
        <p:spPr>
          <a:xfrm flipH="1" flipV="1">
            <a:off x="3471259" y="2567383"/>
            <a:ext cx="5090916" cy="1950797"/>
          </a:xfrm>
          <a:prstGeom prst="round2SameRect">
            <a:avLst>
              <a:gd name="adj1" fmla="val 37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cxnSp>
        <p:nvCxnSpPr>
          <p:cNvPr id="28" name="Straight Connector 27">
            <a:extLst>
              <a:ext uri="{FF2B5EF4-FFF2-40B4-BE49-F238E27FC236}">
                <a16:creationId xmlns:a16="http://schemas.microsoft.com/office/drawing/2014/main" id="{2C89E97D-B0F5-7057-7AE7-5E3273AE082F}"/>
              </a:ext>
            </a:extLst>
          </p:cNvPr>
          <p:cNvCxnSpPr>
            <a:cxnSpLocks/>
          </p:cNvCxnSpPr>
          <p:nvPr/>
        </p:nvCxnSpPr>
        <p:spPr>
          <a:xfrm>
            <a:off x="3471259" y="4518181"/>
            <a:ext cx="5090916" cy="0"/>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196214F-91BF-FC10-61A6-E086584950CD}"/>
              </a:ext>
            </a:extLst>
          </p:cNvPr>
          <p:cNvSpPr txBox="1"/>
          <p:nvPr/>
        </p:nvSpPr>
        <p:spPr>
          <a:xfrm>
            <a:off x="4041682" y="2775461"/>
            <a:ext cx="4108636" cy="1015663"/>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tx1">
                    <a:lumMod val="65000"/>
                    <a:lumOff val="35000"/>
                  </a:schemeClr>
                </a:solidFill>
                <a:latin typeface="Roboto" panose="02000000000000000000" pitchFamily="2" charset="0"/>
                <a:ea typeface="Roboto" panose="02000000000000000000" pitchFamily="2" charset="0"/>
              </a:rPr>
              <a:t>24 Hour Filing</a:t>
            </a:r>
          </a:p>
          <a:p>
            <a:pPr marL="285750" indent="-285750">
              <a:buFont typeface="Arial" panose="020B0604020202020204" pitchFamily="34" charset="0"/>
              <a:buChar char="•"/>
            </a:pPr>
            <a:r>
              <a:rPr lang="en-US" sz="2000" dirty="0">
                <a:solidFill>
                  <a:schemeClr val="tx1">
                    <a:lumMod val="65000"/>
                    <a:lumOff val="35000"/>
                  </a:schemeClr>
                </a:solidFill>
                <a:latin typeface="Roboto" panose="02000000000000000000" pitchFamily="2" charset="0"/>
                <a:ea typeface="Roboto" panose="02000000000000000000" pitchFamily="2" charset="0"/>
              </a:rPr>
              <a:t>No Extra Charge for Privacy</a:t>
            </a:r>
          </a:p>
          <a:p>
            <a:pPr marL="285750" indent="-285750">
              <a:buFont typeface="Arial" panose="020B0604020202020204" pitchFamily="34" charset="0"/>
              <a:buChar char="•"/>
            </a:pPr>
            <a:r>
              <a:rPr lang="en-US" sz="2000" dirty="0">
                <a:solidFill>
                  <a:schemeClr val="tx1">
                    <a:lumMod val="65000"/>
                    <a:lumOff val="35000"/>
                  </a:schemeClr>
                </a:solidFill>
                <a:latin typeface="Roboto" panose="02000000000000000000" pitchFamily="2" charset="0"/>
                <a:ea typeface="Roboto" panose="02000000000000000000" pitchFamily="2" charset="0"/>
              </a:rPr>
              <a:t>No Hidden Fees</a:t>
            </a:r>
          </a:p>
        </p:txBody>
      </p:sp>
    </p:spTree>
    <p:extLst>
      <p:ext uri="{BB962C8B-B14F-4D97-AF65-F5344CB8AC3E}">
        <p14:creationId xmlns:p14="http://schemas.microsoft.com/office/powerpoint/2010/main" val="3634883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CC02-EBEE-3C16-0A5B-C73741DB632B}"/>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DB64A206-3242-4ABF-DFAA-A687B8D2CDA0}"/>
              </a:ext>
            </a:extLst>
          </p:cNvPr>
          <p:cNvSpPr/>
          <p:nvPr/>
        </p:nvSpPr>
        <p:spPr>
          <a:xfrm>
            <a:off x="0" y="0"/>
            <a:ext cx="12192000" cy="68580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0919771-7A54-9E61-71DE-7BBDF935F4D9}"/>
              </a:ext>
            </a:extLst>
          </p:cNvPr>
          <p:cNvSpPr>
            <a:spLocks noGrp="1"/>
          </p:cNvSpPr>
          <p:nvPr>
            <p:ph type="sldNum" sz="quarter" idx="12"/>
          </p:nvPr>
        </p:nvSpPr>
        <p:spPr/>
        <p:txBody>
          <a:bodyPr/>
          <a:lstStyle/>
          <a:p>
            <a:fld id="{D92F42F6-3E29-46CD-8D6D-8779DDC56208}" type="slidenum">
              <a:rPr lang="en-US" smtClean="0"/>
              <a:t>39</a:t>
            </a:fld>
            <a:endParaRPr lang="en-US"/>
          </a:p>
        </p:txBody>
      </p:sp>
      <p:sp>
        <p:nvSpPr>
          <p:cNvPr id="249" name="TextBox 248">
            <a:extLst>
              <a:ext uri="{FF2B5EF4-FFF2-40B4-BE49-F238E27FC236}">
                <a16:creationId xmlns:a16="http://schemas.microsoft.com/office/drawing/2014/main" id="{03F51FDF-378E-0FFF-BC85-8FC2A1C3E981}"/>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Our Pricing</a:t>
            </a:r>
          </a:p>
        </p:txBody>
      </p:sp>
      <p:pic>
        <p:nvPicPr>
          <p:cNvPr id="4" name="Picture 3" descr="A black rectangle with white lines&#10;&#10;Description automatically generated">
            <a:extLst>
              <a:ext uri="{FF2B5EF4-FFF2-40B4-BE49-F238E27FC236}">
                <a16:creationId xmlns:a16="http://schemas.microsoft.com/office/drawing/2014/main" id="{891DD65D-3992-ECF6-85E8-051700E2C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01" y="2597608"/>
            <a:ext cx="10631198" cy="1662783"/>
          </a:xfrm>
          <a:prstGeom prst="rect">
            <a:avLst/>
          </a:prstGeom>
        </p:spPr>
      </p:pic>
    </p:spTree>
    <p:extLst>
      <p:ext uri="{BB962C8B-B14F-4D97-AF65-F5344CB8AC3E}">
        <p14:creationId xmlns:p14="http://schemas.microsoft.com/office/powerpoint/2010/main" val="11923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712D6-3CA1-88BD-A137-8BCE460FF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599" y="-356746"/>
            <a:ext cx="6839602" cy="7571492"/>
          </a:xfrm>
          <a:prstGeom prst="rect">
            <a:avLst/>
          </a:prstGeom>
        </p:spPr>
      </p:pic>
      <p:grpSp>
        <p:nvGrpSpPr>
          <p:cNvPr id="24" name="Group 23">
            <a:extLst>
              <a:ext uri="{FF2B5EF4-FFF2-40B4-BE49-F238E27FC236}">
                <a16:creationId xmlns:a16="http://schemas.microsoft.com/office/drawing/2014/main" id="{54CE0768-6CB7-5D3E-FADA-DC5933224600}"/>
              </a:ext>
            </a:extLst>
          </p:cNvPr>
          <p:cNvGrpSpPr/>
          <p:nvPr/>
        </p:nvGrpSpPr>
        <p:grpSpPr>
          <a:xfrm>
            <a:off x="615364" y="660735"/>
            <a:ext cx="4143923" cy="4959014"/>
            <a:chOff x="615364" y="854224"/>
            <a:chExt cx="4143923" cy="4959014"/>
          </a:xfrm>
        </p:grpSpPr>
        <p:sp>
          <p:nvSpPr>
            <p:cNvPr id="2" name="TextBox 1">
              <a:extLst>
                <a:ext uri="{FF2B5EF4-FFF2-40B4-BE49-F238E27FC236}">
                  <a16:creationId xmlns:a16="http://schemas.microsoft.com/office/drawing/2014/main" id="{F64ACC70-B9A3-922A-E5AC-F38F76699A53}"/>
                </a:ext>
              </a:extLst>
            </p:cNvPr>
            <p:cNvSpPr txBox="1"/>
            <p:nvPr/>
          </p:nvSpPr>
          <p:spPr>
            <a:xfrm>
              <a:off x="615364" y="854224"/>
              <a:ext cx="3758332" cy="1200329"/>
            </a:xfrm>
            <a:prstGeom prst="rect">
              <a:avLst/>
            </a:prstGeom>
            <a:noFill/>
          </p:spPr>
          <p:txBody>
            <a:bodyPr wrap="square">
              <a:spAutoFit/>
            </a:bodyPr>
            <a:lstStyle/>
            <a:p>
              <a:r>
                <a:rPr lang="en-US" sz="3600" b="1" dirty="0">
                  <a:solidFill>
                    <a:schemeClr val="accent1"/>
                  </a:solidFill>
                  <a:latin typeface="+mj-lt"/>
                </a:rPr>
                <a:t>Why Form a Legal Entity?</a:t>
              </a:r>
            </a:p>
          </p:txBody>
        </p:sp>
        <p:grpSp>
          <p:nvGrpSpPr>
            <p:cNvPr id="22" name="Group 21">
              <a:extLst>
                <a:ext uri="{FF2B5EF4-FFF2-40B4-BE49-F238E27FC236}">
                  <a16:creationId xmlns:a16="http://schemas.microsoft.com/office/drawing/2014/main" id="{77FB68DC-5517-9C44-1547-A1E13FC0DCD5}"/>
                </a:ext>
              </a:extLst>
            </p:cNvPr>
            <p:cNvGrpSpPr/>
            <p:nvPr/>
          </p:nvGrpSpPr>
          <p:grpSpPr>
            <a:xfrm>
              <a:off x="685799" y="2608798"/>
              <a:ext cx="4073488" cy="3204440"/>
              <a:chOff x="685799" y="2693050"/>
              <a:chExt cx="4073488" cy="3204440"/>
            </a:xfrm>
          </p:grpSpPr>
          <p:grpSp>
            <p:nvGrpSpPr>
              <p:cNvPr id="8" name="Group 7">
                <a:extLst>
                  <a:ext uri="{FF2B5EF4-FFF2-40B4-BE49-F238E27FC236}">
                    <a16:creationId xmlns:a16="http://schemas.microsoft.com/office/drawing/2014/main" id="{CA84ADEB-7F02-399F-46C3-26C4BEA46ABD}"/>
                  </a:ext>
                </a:extLst>
              </p:cNvPr>
              <p:cNvGrpSpPr/>
              <p:nvPr/>
            </p:nvGrpSpPr>
            <p:grpSpPr>
              <a:xfrm>
                <a:off x="685799" y="2693050"/>
                <a:ext cx="4073488" cy="544459"/>
                <a:chOff x="685799" y="2556708"/>
                <a:chExt cx="4073488" cy="544459"/>
              </a:xfrm>
            </p:grpSpPr>
            <p:sp>
              <p:nvSpPr>
                <p:cNvPr id="6" name="Oval 5">
                  <a:extLst>
                    <a:ext uri="{FF2B5EF4-FFF2-40B4-BE49-F238E27FC236}">
                      <a16:creationId xmlns:a16="http://schemas.microsoft.com/office/drawing/2014/main" id="{29484AF2-D6A1-8D77-0501-A2B52878E5C2}"/>
                    </a:ext>
                  </a:extLst>
                </p:cNvPr>
                <p:cNvSpPr/>
                <p:nvPr/>
              </p:nvSpPr>
              <p:spPr>
                <a:xfrm>
                  <a:off x="685799" y="2556708"/>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4B675D1-7ACB-754B-E4C3-FC0193E2DDF7}"/>
                    </a:ext>
                  </a:extLst>
                </p:cNvPr>
                <p:cNvSpPr txBox="1"/>
                <p:nvPr/>
              </p:nvSpPr>
              <p:spPr>
                <a:xfrm>
                  <a:off x="1386131" y="2577947"/>
                  <a:ext cx="3373156" cy="523220"/>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Protect personal assets (limited liability explained).</a:t>
                  </a:r>
                </a:p>
              </p:txBody>
            </p:sp>
          </p:grpSp>
          <p:grpSp>
            <p:nvGrpSpPr>
              <p:cNvPr id="9" name="Group 8">
                <a:extLst>
                  <a:ext uri="{FF2B5EF4-FFF2-40B4-BE49-F238E27FC236}">
                    <a16:creationId xmlns:a16="http://schemas.microsoft.com/office/drawing/2014/main" id="{732DE2F2-2DBE-1DE1-105C-4C3FF1C31E30}"/>
                  </a:ext>
                </a:extLst>
              </p:cNvPr>
              <p:cNvGrpSpPr/>
              <p:nvPr/>
            </p:nvGrpSpPr>
            <p:grpSpPr>
              <a:xfrm>
                <a:off x="685799" y="3610898"/>
                <a:ext cx="4073488" cy="544459"/>
                <a:chOff x="685799" y="2556708"/>
                <a:chExt cx="4073488" cy="544459"/>
              </a:xfrm>
            </p:grpSpPr>
            <p:sp>
              <p:nvSpPr>
                <p:cNvPr id="10" name="Oval 9">
                  <a:extLst>
                    <a:ext uri="{FF2B5EF4-FFF2-40B4-BE49-F238E27FC236}">
                      <a16:creationId xmlns:a16="http://schemas.microsoft.com/office/drawing/2014/main" id="{AB6750EB-CC49-89C1-C2DB-85692A56B80D}"/>
                    </a:ext>
                  </a:extLst>
                </p:cNvPr>
                <p:cNvSpPr/>
                <p:nvPr/>
              </p:nvSpPr>
              <p:spPr>
                <a:xfrm>
                  <a:off x="685799" y="2556708"/>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9EBEAE-5931-CC78-0E5D-8A8732C81AB6}"/>
                    </a:ext>
                  </a:extLst>
                </p:cNvPr>
                <p:cNvSpPr txBox="1"/>
                <p:nvPr/>
              </p:nvSpPr>
              <p:spPr>
                <a:xfrm>
                  <a:off x="1386131" y="2577947"/>
                  <a:ext cx="3373156" cy="523220"/>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Establish credibility with customers, vendors, and partners.</a:t>
                  </a:r>
                </a:p>
              </p:txBody>
            </p:sp>
          </p:grpSp>
          <p:grpSp>
            <p:nvGrpSpPr>
              <p:cNvPr id="12" name="Group 11">
                <a:extLst>
                  <a:ext uri="{FF2B5EF4-FFF2-40B4-BE49-F238E27FC236}">
                    <a16:creationId xmlns:a16="http://schemas.microsoft.com/office/drawing/2014/main" id="{F7850398-1A67-6859-AAAD-175F89B1F7AB}"/>
                  </a:ext>
                </a:extLst>
              </p:cNvPr>
              <p:cNvGrpSpPr/>
              <p:nvPr/>
            </p:nvGrpSpPr>
            <p:grpSpPr>
              <a:xfrm>
                <a:off x="685799" y="4528746"/>
                <a:ext cx="4073488" cy="526055"/>
                <a:chOff x="685799" y="2556708"/>
                <a:chExt cx="4073488" cy="526055"/>
              </a:xfrm>
            </p:grpSpPr>
            <p:sp>
              <p:nvSpPr>
                <p:cNvPr id="13" name="Oval 12">
                  <a:extLst>
                    <a:ext uri="{FF2B5EF4-FFF2-40B4-BE49-F238E27FC236}">
                      <a16:creationId xmlns:a16="http://schemas.microsoft.com/office/drawing/2014/main" id="{FA264646-1025-4FFB-78D4-2D21E0074F98}"/>
                    </a:ext>
                  </a:extLst>
                </p:cNvPr>
                <p:cNvSpPr/>
                <p:nvPr/>
              </p:nvSpPr>
              <p:spPr>
                <a:xfrm>
                  <a:off x="685799" y="2556708"/>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2AB4077-4E93-3F39-D276-3CA3C2C2DE50}"/>
                    </a:ext>
                  </a:extLst>
                </p:cNvPr>
                <p:cNvSpPr txBox="1"/>
                <p:nvPr/>
              </p:nvSpPr>
              <p:spPr>
                <a:xfrm>
                  <a:off x="1386131" y="2682955"/>
                  <a:ext cx="3373156" cy="307777"/>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Tax advantages and tax flexibility.</a:t>
                  </a:r>
                </a:p>
              </p:txBody>
            </p:sp>
          </p:grpSp>
          <p:grpSp>
            <p:nvGrpSpPr>
              <p:cNvPr id="18" name="Group 17">
                <a:extLst>
                  <a:ext uri="{FF2B5EF4-FFF2-40B4-BE49-F238E27FC236}">
                    <a16:creationId xmlns:a16="http://schemas.microsoft.com/office/drawing/2014/main" id="{00FB013A-0C30-5DD0-7FB8-8812937D8756}"/>
                  </a:ext>
                </a:extLst>
              </p:cNvPr>
              <p:cNvGrpSpPr/>
              <p:nvPr/>
            </p:nvGrpSpPr>
            <p:grpSpPr>
              <a:xfrm>
                <a:off x="685799" y="5353031"/>
                <a:ext cx="4073488" cy="544459"/>
                <a:chOff x="685799" y="2556708"/>
                <a:chExt cx="4073488" cy="544459"/>
              </a:xfrm>
            </p:grpSpPr>
            <p:sp>
              <p:nvSpPr>
                <p:cNvPr id="19" name="Oval 18">
                  <a:extLst>
                    <a:ext uri="{FF2B5EF4-FFF2-40B4-BE49-F238E27FC236}">
                      <a16:creationId xmlns:a16="http://schemas.microsoft.com/office/drawing/2014/main" id="{EDB7FDFB-B976-7C0B-5A03-8CA5389E1582}"/>
                    </a:ext>
                  </a:extLst>
                </p:cNvPr>
                <p:cNvSpPr/>
                <p:nvPr/>
              </p:nvSpPr>
              <p:spPr>
                <a:xfrm>
                  <a:off x="685799" y="2556708"/>
                  <a:ext cx="526055" cy="526055"/>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8D1983C-D4EB-B806-B92C-CDB9D39ACC00}"/>
                    </a:ext>
                  </a:extLst>
                </p:cNvPr>
                <p:cNvSpPr txBox="1"/>
                <p:nvPr/>
              </p:nvSpPr>
              <p:spPr>
                <a:xfrm>
                  <a:off x="1386131" y="2577947"/>
                  <a:ext cx="3373156" cy="523220"/>
                </a:xfrm>
                <a:prstGeom prst="rect">
                  <a:avLst/>
                </a:prstGeom>
                <a:noFill/>
              </p:spPr>
              <p:txBody>
                <a:bodyPr wrap="square">
                  <a:spAutoFit/>
                </a:bodyPr>
                <a:lstStyle/>
                <a:p>
                  <a:r>
                    <a:rPr lang="en-US" sz="1400" dirty="0">
                      <a:solidFill>
                        <a:schemeClr val="tx1">
                          <a:lumMod val="65000"/>
                          <a:lumOff val="35000"/>
                        </a:schemeClr>
                      </a:solidFill>
                      <a:latin typeface="Roboto" panose="02000000000000000000" pitchFamily="2" charset="0"/>
                      <a:ea typeface="Roboto" panose="02000000000000000000" pitchFamily="2" charset="0"/>
                    </a:rPr>
                    <a:t>Ease of compliance and scalability for future growth.</a:t>
                  </a:r>
                </a:p>
              </p:txBody>
            </p:sp>
          </p:grpSp>
        </p:grpSp>
      </p:grpSp>
      <p:sp>
        <p:nvSpPr>
          <p:cNvPr id="23" name="Slide Number Placeholder 22">
            <a:extLst>
              <a:ext uri="{FF2B5EF4-FFF2-40B4-BE49-F238E27FC236}">
                <a16:creationId xmlns:a16="http://schemas.microsoft.com/office/drawing/2014/main" id="{E1E9ECEF-F57D-AC2C-13CF-8BFCFAD88FFE}"/>
              </a:ext>
            </a:extLst>
          </p:cNvPr>
          <p:cNvSpPr>
            <a:spLocks noGrp="1"/>
          </p:cNvSpPr>
          <p:nvPr>
            <p:ph type="sldNum" sz="quarter" idx="12"/>
          </p:nvPr>
        </p:nvSpPr>
        <p:spPr/>
        <p:txBody>
          <a:bodyPr/>
          <a:lstStyle/>
          <a:p>
            <a:fld id="{D92F42F6-3E29-46CD-8D6D-8779DDC56208}" type="slidenum">
              <a:rPr lang="en-US" smtClean="0"/>
              <a:t>4</a:t>
            </a:fld>
            <a:endParaRPr lang="en-US"/>
          </a:p>
        </p:txBody>
      </p:sp>
      <p:pic>
        <p:nvPicPr>
          <p:cNvPr id="26" name="Graphic 25">
            <a:extLst>
              <a:ext uri="{FF2B5EF4-FFF2-40B4-BE49-F238E27FC236}">
                <a16:creationId xmlns:a16="http://schemas.microsoft.com/office/drawing/2014/main" id="{99A066E2-CC20-A0AC-5CB5-84B6F07AAA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664" y="2570026"/>
            <a:ext cx="192431" cy="219921"/>
          </a:xfrm>
          <a:prstGeom prst="rect">
            <a:avLst/>
          </a:prstGeom>
        </p:spPr>
      </p:pic>
      <p:pic>
        <p:nvPicPr>
          <p:cNvPr id="2050" name="Picture 2" descr="Shield ">
            <a:extLst>
              <a:ext uri="{FF2B5EF4-FFF2-40B4-BE49-F238E27FC236}">
                <a16:creationId xmlns:a16="http://schemas.microsoft.com/office/drawing/2014/main" id="{70FDCFE8-CD95-CC6B-CFAE-2A4047D9D4C2}"/>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364" y="3495609"/>
            <a:ext cx="247875" cy="2478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axes ">
            <a:extLst>
              <a:ext uri="{FF2B5EF4-FFF2-40B4-BE49-F238E27FC236}">
                <a16:creationId xmlns:a16="http://schemas.microsoft.com/office/drawing/2014/main" id="{4685D2DF-77E1-2747-DE83-8048EE7E832B}"/>
              </a:ext>
            </a:extLst>
          </p:cNvPr>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7366" y="4394969"/>
            <a:ext cx="241340" cy="2413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pliance ">
            <a:extLst>
              <a:ext uri="{FF2B5EF4-FFF2-40B4-BE49-F238E27FC236}">
                <a16:creationId xmlns:a16="http://schemas.microsoft.com/office/drawing/2014/main" id="{D199B02B-D336-8ACD-773C-AFD3BDD6C5B0}"/>
              </a:ext>
            </a:extLst>
          </p:cNvPr>
          <p:cNvPicPr>
            <a:picLocks noChangeAspect="1" noChangeArrowheads="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32604" y="5243068"/>
            <a:ext cx="222920" cy="2229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erson signing a contract&#10;&#10;Description automatically generated">
            <a:extLst>
              <a:ext uri="{FF2B5EF4-FFF2-40B4-BE49-F238E27FC236}">
                <a16:creationId xmlns:a16="http://schemas.microsoft.com/office/drawing/2014/main" id="{E40017DB-C046-5883-1856-F8ACFC52B9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5579" y="757169"/>
            <a:ext cx="5194453" cy="5194453"/>
          </a:xfrm>
          <a:prstGeom prst="rect">
            <a:avLst/>
          </a:prstGeom>
        </p:spPr>
      </p:pic>
    </p:spTree>
    <p:extLst>
      <p:ext uri="{BB962C8B-B14F-4D97-AF65-F5344CB8AC3E}">
        <p14:creationId xmlns:p14="http://schemas.microsoft.com/office/powerpoint/2010/main" val="4152178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48944-618C-3157-8DEE-35470122623C}"/>
            </a:ext>
          </a:extLst>
        </p:cNvPr>
        <p:cNvGrpSpPr/>
        <p:nvPr/>
      </p:nvGrpSpPr>
      <p:grpSpPr>
        <a:xfrm>
          <a:off x="0" y="0"/>
          <a:ext cx="0" cy="0"/>
          <a:chOff x="0" y="0"/>
          <a:chExt cx="0" cy="0"/>
        </a:xfrm>
      </p:grpSpPr>
      <p:pic>
        <p:nvPicPr>
          <p:cNvPr id="10" name="Picture 9" descr="A white rectangular object with a black border&#10;&#10;Description automatically generated">
            <a:extLst>
              <a:ext uri="{FF2B5EF4-FFF2-40B4-BE49-F238E27FC236}">
                <a16:creationId xmlns:a16="http://schemas.microsoft.com/office/drawing/2014/main" id="{4E220679-1205-A8BF-7B08-ACCBD1D98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783752"/>
          </a:xfrm>
          <a:prstGeom prst="rect">
            <a:avLst/>
          </a:prstGeom>
        </p:spPr>
      </p:pic>
      <p:sp>
        <p:nvSpPr>
          <p:cNvPr id="2" name="Slide Number Placeholder 1">
            <a:extLst>
              <a:ext uri="{FF2B5EF4-FFF2-40B4-BE49-F238E27FC236}">
                <a16:creationId xmlns:a16="http://schemas.microsoft.com/office/drawing/2014/main" id="{D76BED7C-2E7E-A7D6-26AD-B7E441051C5F}"/>
              </a:ext>
            </a:extLst>
          </p:cNvPr>
          <p:cNvSpPr>
            <a:spLocks noGrp="1"/>
          </p:cNvSpPr>
          <p:nvPr>
            <p:ph type="sldNum" sz="quarter" idx="12"/>
          </p:nvPr>
        </p:nvSpPr>
        <p:spPr/>
        <p:txBody>
          <a:bodyPr/>
          <a:lstStyle/>
          <a:p>
            <a:fld id="{D92F42F6-3E29-46CD-8D6D-8779DDC56208}" type="slidenum">
              <a:rPr lang="en-US" smtClean="0"/>
              <a:t>40</a:t>
            </a:fld>
            <a:endParaRPr lang="en-US"/>
          </a:p>
        </p:txBody>
      </p:sp>
      <p:sp>
        <p:nvSpPr>
          <p:cNvPr id="249" name="TextBox 248">
            <a:extLst>
              <a:ext uri="{FF2B5EF4-FFF2-40B4-BE49-F238E27FC236}">
                <a16:creationId xmlns:a16="http://schemas.microsoft.com/office/drawing/2014/main" id="{A7B785AC-018B-469E-061D-CCD0AF6B28BF}"/>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Formation Packages</a:t>
            </a:r>
          </a:p>
        </p:txBody>
      </p:sp>
      <p:pic>
        <p:nvPicPr>
          <p:cNvPr id="5" name="Picture 4" descr="A screenshot of a website&#10;&#10;Description automatically generated">
            <a:extLst>
              <a:ext uri="{FF2B5EF4-FFF2-40B4-BE49-F238E27FC236}">
                <a16:creationId xmlns:a16="http://schemas.microsoft.com/office/drawing/2014/main" id="{0D4DD92C-C754-A324-32F6-2913B10D9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213389"/>
            <a:ext cx="7772400" cy="5405962"/>
          </a:xfrm>
          <a:prstGeom prst="rect">
            <a:avLst/>
          </a:prstGeom>
        </p:spPr>
      </p:pic>
    </p:spTree>
    <p:extLst>
      <p:ext uri="{BB962C8B-B14F-4D97-AF65-F5344CB8AC3E}">
        <p14:creationId xmlns:p14="http://schemas.microsoft.com/office/powerpoint/2010/main" val="2287222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54366-4E64-70D3-A551-0AAF592FFEA9}"/>
            </a:ext>
          </a:extLst>
        </p:cNvPr>
        <p:cNvGrpSpPr/>
        <p:nvPr/>
      </p:nvGrpSpPr>
      <p:grpSpPr>
        <a:xfrm>
          <a:off x="0" y="0"/>
          <a:ext cx="0" cy="0"/>
          <a:chOff x="0" y="0"/>
          <a:chExt cx="0" cy="0"/>
        </a:xfrm>
      </p:grpSpPr>
      <p:pic>
        <p:nvPicPr>
          <p:cNvPr id="10" name="Picture 9" descr="A white rectangular object with a black border&#10;&#10;Description automatically generated">
            <a:extLst>
              <a:ext uri="{FF2B5EF4-FFF2-40B4-BE49-F238E27FC236}">
                <a16:creationId xmlns:a16="http://schemas.microsoft.com/office/drawing/2014/main" id="{2D4DA6CB-F991-FFF8-AD7E-2276905DA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783752"/>
          </a:xfrm>
          <a:prstGeom prst="rect">
            <a:avLst/>
          </a:prstGeom>
        </p:spPr>
      </p:pic>
      <p:sp>
        <p:nvSpPr>
          <p:cNvPr id="2" name="Slide Number Placeholder 1">
            <a:extLst>
              <a:ext uri="{FF2B5EF4-FFF2-40B4-BE49-F238E27FC236}">
                <a16:creationId xmlns:a16="http://schemas.microsoft.com/office/drawing/2014/main" id="{8C1E965E-CAC1-C217-0EBD-79149C58CE72}"/>
              </a:ext>
            </a:extLst>
          </p:cNvPr>
          <p:cNvSpPr>
            <a:spLocks noGrp="1"/>
          </p:cNvSpPr>
          <p:nvPr>
            <p:ph type="sldNum" sz="quarter" idx="12"/>
          </p:nvPr>
        </p:nvSpPr>
        <p:spPr/>
        <p:txBody>
          <a:bodyPr/>
          <a:lstStyle/>
          <a:p>
            <a:fld id="{D92F42F6-3E29-46CD-8D6D-8779DDC56208}" type="slidenum">
              <a:rPr lang="en-US" smtClean="0"/>
              <a:t>41</a:t>
            </a:fld>
            <a:endParaRPr lang="en-US"/>
          </a:p>
        </p:txBody>
      </p:sp>
      <p:sp>
        <p:nvSpPr>
          <p:cNvPr id="249" name="TextBox 248">
            <a:extLst>
              <a:ext uri="{FF2B5EF4-FFF2-40B4-BE49-F238E27FC236}">
                <a16:creationId xmlns:a16="http://schemas.microsoft.com/office/drawing/2014/main" id="{C04A7A54-87AE-D428-90DF-64CEF816CDC6}"/>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Ongoing Compliance</a:t>
            </a:r>
          </a:p>
        </p:txBody>
      </p:sp>
      <p:pic>
        <p:nvPicPr>
          <p:cNvPr id="4" name="Picture 3" descr="A screenshot of a website&#10;&#10;Description automatically generated">
            <a:extLst>
              <a:ext uri="{FF2B5EF4-FFF2-40B4-BE49-F238E27FC236}">
                <a16:creationId xmlns:a16="http://schemas.microsoft.com/office/drawing/2014/main" id="{C40FC85B-637F-9999-D849-0B55AFEDCF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7377" y="1082170"/>
            <a:ext cx="7617246" cy="5606949"/>
          </a:xfrm>
          <a:prstGeom prst="rect">
            <a:avLst/>
          </a:prstGeom>
        </p:spPr>
      </p:pic>
    </p:spTree>
    <p:extLst>
      <p:ext uri="{BB962C8B-B14F-4D97-AF65-F5344CB8AC3E}">
        <p14:creationId xmlns:p14="http://schemas.microsoft.com/office/powerpoint/2010/main" val="3350055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2"/>
            </a:gs>
            <a:gs pos="100000">
              <a:schemeClr val="accent3"/>
            </a:gs>
          </a:gsLst>
          <a:lin ang="2700000" scaled="0"/>
        </a:gradFill>
        <a:effectLst/>
      </p:bgPr>
    </p:bg>
    <p:spTree>
      <p:nvGrpSpPr>
        <p:cNvPr id="1" name="">
          <a:extLst>
            <a:ext uri="{FF2B5EF4-FFF2-40B4-BE49-F238E27FC236}">
              <a16:creationId xmlns:a16="http://schemas.microsoft.com/office/drawing/2014/main" id="{CAF0A12A-59E3-AF93-FC10-52EE34E8F3A5}"/>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414FA59-E3A6-1209-F186-0565BA492FC9}"/>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359266" y="-2342878"/>
            <a:ext cx="8089976" cy="6858000"/>
          </a:xfrm>
          <a:prstGeom prst="rect">
            <a:avLst/>
          </a:prstGeom>
        </p:spPr>
      </p:pic>
      <p:pic>
        <p:nvPicPr>
          <p:cNvPr id="13" name="Picture 12">
            <a:extLst>
              <a:ext uri="{FF2B5EF4-FFF2-40B4-BE49-F238E27FC236}">
                <a16:creationId xmlns:a16="http://schemas.microsoft.com/office/drawing/2014/main" id="{23168680-97B2-E2ED-3C20-99BEEB09E2C0}"/>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21632" y="-2767280"/>
            <a:ext cx="8089976" cy="6858000"/>
          </a:xfrm>
          <a:prstGeom prst="rect">
            <a:avLst/>
          </a:prstGeom>
        </p:spPr>
      </p:pic>
      <p:pic>
        <p:nvPicPr>
          <p:cNvPr id="9" name="Picture 8">
            <a:extLst>
              <a:ext uri="{FF2B5EF4-FFF2-40B4-BE49-F238E27FC236}">
                <a16:creationId xmlns:a16="http://schemas.microsoft.com/office/drawing/2014/main" id="{36244EB6-23C2-6B2C-DBEC-BE00277E5E53}"/>
              </a:ext>
            </a:extLst>
          </p:cNvPr>
          <p:cNvPicPr>
            <a:picLocks noChangeAspect="1"/>
          </p:cNvPicPr>
          <p:nvPr/>
        </p:nvPicPr>
        <p:blipFill>
          <a:blip r:embed="rId5">
            <a:alphaModFix amt="6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03276" y="0"/>
            <a:ext cx="7585448" cy="6858000"/>
          </a:xfrm>
          <a:prstGeom prst="rect">
            <a:avLst/>
          </a:prstGeom>
        </p:spPr>
      </p:pic>
      <p:sp>
        <p:nvSpPr>
          <p:cNvPr id="4" name="Slide Number Placeholder 3">
            <a:extLst>
              <a:ext uri="{FF2B5EF4-FFF2-40B4-BE49-F238E27FC236}">
                <a16:creationId xmlns:a16="http://schemas.microsoft.com/office/drawing/2014/main" id="{45A7CAFD-E77F-7F62-2715-DFC7E1289B0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2F42F6-3E29-46CD-8D6D-8779DDC56208}" type="slidenum">
              <a:rPr kumimoji="0" lang="en-US" sz="1200" b="0" i="0" u="none" strike="noStrike" kern="1200" cap="none" spc="0" normalizeH="0" baseline="0" noProof="0" smtClean="0">
                <a:ln>
                  <a:noFill/>
                </a:ln>
                <a:solidFill>
                  <a:srgbClr val="EEF0F2"/>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EEF0F2"/>
              </a:solidFill>
              <a:effectLst/>
              <a:uLnTx/>
              <a:uFillTx/>
              <a:latin typeface="+mn-lt"/>
              <a:ea typeface="+mn-ea"/>
              <a:cs typeface="+mn-cs"/>
            </a:endParaRPr>
          </a:p>
        </p:txBody>
      </p:sp>
      <p:pic>
        <p:nvPicPr>
          <p:cNvPr id="12" name="Picture 11">
            <a:extLst>
              <a:ext uri="{FF2B5EF4-FFF2-40B4-BE49-F238E27FC236}">
                <a16:creationId xmlns:a16="http://schemas.microsoft.com/office/drawing/2014/main" id="{1EB4CA29-6CD4-0508-1386-D05C05F9330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7017" y="6433113"/>
            <a:ext cx="1523498" cy="211597"/>
          </a:xfrm>
          <a:prstGeom prst="rect">
            <a:avLst/>
          </a:prstGeom>
        </p:spPr>
      </p:pic>
      <p:sp>
        <p:nvSpPr>
          <p:cNvPr id="5" name="TextBox 4">
            <a:extLst>
              <a:ext uri="{FF2B5EF4-FFF2-40B4-BE49-F238E27FC236}">
                <a16:creationId xmlns:a16="http://schemas.microsoft.com/office/drawing/2014/main" id="{1CC39708-C767-19E4-C7F9-4A0E1D93F2A8}"/>
              </a:ext>
            </a:extLst>
          </p:cNvPr>
          <p:cNvSpPr txBox="1"/>
          <p:nvPr/>
        </p:nvSpPr>
        <p:spPr>
          <a:xfrm>
            <a:off x="1239579" y="2967335"/>
            <a:ext cx="971284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0" dirty="0">
                <a:solidFill>
                  <a:srgbClr val="1D1C1D"/>
                </a:solidFill>
                <a:effectLst/>
                <a:latin typeface="Slack-Lato"/>
              </a:rPr>
              <a:t>30% off with code LLCSAVE30</a:t>
            </a:r>
            <a:endParaRPr kumimoji="0" lang="en-US" sz="5400" b="1" i="0" u="none" strike="noStrike" kern="1200" cap="none" spc="0" normalizeH="0" baseline="0" noProof="0" dirty="0">
              <a:ln>
                <a:noFill/>
              </a:ln>
              <a:solidFill>
                <a:schemeClr val="accent1"/>
              </a:solidFill>
              <a:effectLst/>
              <a:uLnTx/>
              <a:uFillTx/>
              <a:latin typeface="Brother 1816"/>
              <a:ea typeface="+mn-ea"/>
              <a:cs typeface="+mn-cs"/>
            </a:endParaRPr>
          </a:p>
        </p:txBody>
      </p:sp>
    </p:spTree>
    <p:extLst>
      <p:ext uri="{BB962C8B-B14F-4D97-AF65-F5344CB8AC3E}">
        <p14:creationId xmlns:p14="http://schemas.microsoft.com/office/powerpoint/2010/main" val="2942998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gs>
            <a:gs pos="100000">
              <a:schemeClr val="accent2"/>
            </a:gs>
          </a:gsLst>
          <a:lin ang="2700000" scaled="0"/>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AE8195C-C740-CD87-1DA6-D3D1B9D0CE3E}"/>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470103" y="-2550696"/>
            <a:ext cx="8089976" cy="6858000"/>
          </a:xfrm>
          <a:prstGeom prst="rect">
            <a:avLst/>
          </a:prstGeom>
        </p:spPr>
      </p:pic>
      <p:pic>
        <p:nvPicPr>
          <p:cNvPr id="13" name="Picture 12">
            <a:extLst>
              <a:ext uri="{FF2B5EF4-FFF2-40B4-BE49-F238E27FC236}">
                <a16:creationId xmlns:a16="http://schemas.microsoft.com/office/drawing/2014/main" id="{C82EC3F7-9204-073E-C39A-9EE713E9F587}"/>
              </a:ext>
            </a:extLst>
          </p:cNvPr>
          <p:cNvPicPr>
            <a:picLocks noChangeAspect="1"/>
          </p:cNvPicPr>
          <p:nvPr/>
        </p:nvPicPr>
        <p:blipFill>
          <a:blip r:embed="rId3">
            <a:alphaModFix amt="6000"/>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621632" y="-2767280"/>
            <a:ext cx="8089976" cy="6858000"/>
          </a:xfrm>
          <a:prstGeom prst="rect">
            <a:avLst/>
          </a:prstGeom>
        </p:spPr>
      </p:pic>
      <p:pic>
        <p:nvPicPr>
          <p:cNvPr id="9" name="Picture 8">
            <a:extLst>
              <a:ext uri="{FF2B5EF4-FFF2-40B4-BE49-F238E27FC236}">
                <a16:creationId xmlns:a16="http://schemas.microsoft.com/office/drawing/2014/main" id="{DE63003F-56EF-487E-CC8D-368818F763DE}"/>
              </a:ext>
            </a:extLst>
          </p:cNvPr>
          <p:cNvPicPr>
            <a:picLocks noChangeAspect="1"/>
          </p:cNvPicPr>
          <p:nvPr/>
        </p:nvPicPr>
        <p:blipFill>
          <a:blip r:embed="rId5">
            <a:alphaModFix amt="6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03276" y="0"/>
            <a:ext cx="7585448" cy="6858000"/>
          </a:xfrm>
          <a:prstGeom prst="rect">
            <a:avLst/>
          </a:prstGeom>
        </p:spPr>
      </p:pic>
      <p:sp>
        <p:nvSpPr>
          <p:cNvPr id="4" name="Slide Number Placeholder 3">
            <a:extLst>
              <a:ext uri="{FF2B5EF4-FFF2-40B4-BE49-F238E27FC236}">
                <a16:creationId xmlns:a16="http://schemas.microsoft.com/office/drawing/2014/main" id="{BD31FA2D-DD70-E9D9-7A34-F1627B8C6E7E}"/>
              </a:ext>
            </a:extLst>
          </p:cNvPr>
          <p:cNvSpPr>
            <a:spLocks noGrp="1"/>
          </p:cNvSpPr>
          <p:nvPr>
            <p:ph type="sldNum" sz="quarter" idx="12"/>
          </p:nvPr>
        </p:nvSpPr>
        <p:spPr/>
        <p:txBody>
          <a:bodyPr/>
          <a:lstStyle/>
          <a:p>
            <a:fld id="{D92F42F6-3E29-46CD-8D6D-8779DDC56208}" type="slidenum">
              <a:rPr lang="en-US" smtClean="0">
                <a:solidFill>
                  <a:schemeClr val="bg2"/>
                </a:solidFill>
              </a:rPr>
              <a:t>5</a:t>
            </a:fld>
            <a:endParaRPr lang="en-US">
              <a:solidFill>
                <a:schemeClr val="bg2"/>
              </a:solidFill>
            </a:endParaRPr>
          </a:p>
        </p:txBody>
      </p:sp>
      <p:sp>
        <p:nvSpPr>
          <p:cNvPr id="5" name="TextBox 4">
            <a:extLst>
              <a:ext uri="{FF2B5EF4-FFF2-40B4-BE49-F238E27FC236}">
                <a16:creationId xmlns:a16="http://schemas.microsoft.com/office/drawing/2014/main" id="{34C993E4-4743-0C61-57EA-64076FE1CCD5}"/>
              </a:ext>
            </a:extLst>
          </p:cNvPr>
          <p:cNvSpPr txBox="1"/>
          <p:nvPr/>
        </p:nvSpPr>
        <p:spPr>
          <a:xfrm>
            <a:off x="947360" y="2136338"/>
            <a:ext cx="10297279" cy="2585323"/>
          </a:xfrm>
          <a:prstGeom prst="rect">
            <a:avLst/>
          </a:prstGeom>
          <a:noFill/>
        </p:spPr>
        <p:txBody>
          <a:bodyPr wrap="square">
            <a:spAutoFit/>
          </a:bodyPr>
          <a:lstStyle/>
          <a:p>
            <a:pPr algn="ctr"/>
            <a:r>
              <a:rPr lang="en-US" sz="5400" b="1" dirty="0">
                <a:solidFill>
                  <a:schemeClr val="bg1"/>
                </a:solidFill>
                <a:latin typeface="+mj-lt"/>
              </a:rPr>
              <a:t>Choosing the Right Entity Type for Your Business</a:t>
            </a:r>
          </a:p>
          <a:p>
            <a:pPr algn="ctr"/>
            <a:r>
              <a:rPr lang="en-US" sz="5400" b="1" dirty="0">
                <a:solidFill>
                  <a:schemeClr val="bg1"/>
                </a:solidFill>
                <a:latin typeface="+mj-lt"/>
              </a:rPr>
              <a:t>LLC vs. Corporation</a:t>
            </a:r>
          </a:p>
        </p:txBody>
      </p:sp>
      <p:pic>
        <p:nvPicPr>
          <p:cNvPr id="12" name="Picture 11">
            <a:extLst>
              <a:ext uri="{FF2B5EF4-FFF2-40B4-BE49-F238E27FC236}">
                <a16:creationId xmlns:a16="http://schemas.microsoft.com/office/drawing/2014/main" id="{24BBFA53-FE4B-072D-E22B-1C418AC846D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97017" y="6433113"/>
            <a:ext cx="1523498" cy="211597"/>
          </a:xfrm>
          <a:prstGeom prst="rect">
            <a:avLst/>
          </a:prstGeom>
        </p:spPr>
      </p:pic>
    </p:spTree>
    <p:extLst>
      <p:ext uri="{BB962C8B-B14F-4D97-AF65-F5344CB8AC3E}">
        <p14:creationId xmlns:p14="http://schemas.microsoft.com/office/powerpoint/2010/main" val="990089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26D4661D-3B0A-E5C1-6478-0BCB3E8FA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10376" y="2450298"/>
            <a:ext cx="7198828" cy="4635546"/>
          </a:xfrm>
          <a:prstGeom prst="rect">
            <a:avLst/>
          </a:prstGeom>
        </p:spPr>
      </p:pic>
      <p:sp>
        <p:nvSpPr>
          <p:cNvPr id="2" name="Slide Number Placeholder 1">
            <a:extLst>
              <a:ext uri="{FF2B5EF4-FFF2-40B4-BE49-F238E27FC236}">
                <a16:creationId xmlns:a16="http://schemas.microsoft.com/office/drawing/2014/main" id="{E194E491-473A-B101-5D8A-D9602B6AFF72}"/>
              </a:ext>
            </a:extLst>
          </p:cNvPr>
          <p:cNvSpPr>
            <a:spLocks noGrp="1"/>
          </p:cNvSpPr>
          <p:nvPr>
            <p:ph type="sldNum" sz="quarter" idx="12"/>
          </p:nvPr>
        </p:nvSpPr>
        <p:spPr/>
        <p:txBody>
          <a:bodyPr/>
          <a:lstStyle/>
          <a:p>
            <a:fld id="{D92F42F6-3E29-46CD-8D6D-8779DDC56208}" type="slidenum">
              <a:rPr lang="en-US" smtClean="0"/>
              <a:t>6</a:t>
            </a:fld>
            <a:endParaRPr lang="en-US"/>
          </a:p>
        </p:txBody>
      </p:sp>
      <p:sp>
        <p:nvSpPr>
          <p:cNvPr id="3" name="TextBox 2">
            <a:extLst>
              <a:ext uri="{FF2B5EF4-FFF2-40B4-BE49-F238E27FC236}">
                <a16:creationId xmlns:a16="http://schemas.microsoft.com/office/drawing/2014/main" id="{B4D5265C-FB7E-CD8E-E59B-BFA9D7E5A423}"/>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LLC vs. Corporation</a:t>
            </a:r>
          </a:p>
        </p:txBody>
      </p:sp>
      <p:grpSp>
        <p:nvGrpSpPr>
          <p:cNvPr id="45" name="Group 44">
            <a:extLst>
              <a:ext uri="{FF2B5EF4-FFF2-40B4-BE49-F238E27FC236}">
                <a16:creationId xmlns:a16="http://schemas.microsoft.com/office/drawing/2014/main" id="{2BA64057-B332-8D20-2A27-9B68B0D642C8}"/>
              </a:ext>
            </a:extLst>
          </p:cNvPr>
          <p:cNvGrpSpPr/>
          <p:nvPr/>
        </p:nvGrpSpPr>
        <p:grpSpPr>
          <a:xfrm>
            <a:off x="685800" y="2205318"/>
            <a:ext cx="3388659" cy="2891117"/>
            <a:chOff x="685800" y="2205318"/>
            <a:chExt cx="3388659" cy="2891117"/>
          </a:xfrm>
        </p:grpSpPr>
        <p:grpSp>
          <p:nvGrpSpPr>
            <p:cNvPr id="25" name="Group 24">
              <a:extLst>
                <a:ext uri="{FF2B5EF4-FFF2-40B4-BE49-F238E27FC236}">
                  <a16:creationId xmlns:a16="http://schemas.microsoft.com/office/drawing/2014/main" id="{E4B33325-8F04-2990-B80E-179D55C90926}"/>
                </a:ext>
              </a:extLst>
            </p:cNvPr>
            <p:cNvGrpSpPr/>
            <p:nvPr/>
          </p:nvGrpSpPr>
          <p:grpSpPr>
            <a:xfrm>
              <a:off x="685800" y="2205318"/>
              <a:ext cx="3388659" cy="2891117"/>
              <a:chOff x="685800" y="2205318"/>
              <a:chExt cx="3388659" cy="2891117"/>
            </a:xfrm>
          </p:grpSpPr>
          <p:grpSp>
            <p:nvGrpSpPr>
              <p:cNvPr id="13" name="Group 12">
                <a:extLst>
                  <a:ext uri="{FF2B5EF4-FFF2-40B4-BE49-F238E27FC236}">
                    <a16:creationId xmlns:a16="http://schemas.microsoft.com/office/drawing/2014/main" id="{1DB7FE35-CC5F-F6FC-C608-94484EAE7045}"/>
                  </a:ext>
                </a:extLst>
              </p:cNvPr>
              <p:cNvGrpSpPr/>
              <p:nvPr/>
            </p:nvGrpSpPr>
            <p:grpSpPr>
              <a:xfrm>
                <a:off x="685800" y="2205318"/>
                <a:ext cx="3388659" cy="2891117"/>
                <a:chOff x="685800" y="2205318"/>
                <a:chExt cx="3388659" cy="2891117"/>
              </a:xfrm>
            </p:grpSpPr>
            <p:sp>
              <p:nvSpPr>
                <p:cNvPr id="4" name="Rectangle: Rounded Corners 3">
                  <a:extLst>
                    <a:ext uri="{FF2B5EF4-FFF2-40B4-BE49-F238E27FC236}">
                      <a16:creationId xmlns:a16="http://schemas.microsoft.com/office/drawing/2014/main" id="{E51A4C05-F322-FD53-289F-A6D9CA34585F}"/>
                    </a:ext>
                  </a:extLst>
                </p:cNvPr>
                <p:cNvSpPr/>
                <p:nvPr/>
              </p:nvSpPr>
              <p:spPr>
                <a:xfrm>
                  <a:off x="685800" y="2205318"/>
                  <a:ext cx="3388659" cy="2891117"/>
                </a:xfrm>
                <a:prstGeom prst="roundRect">
                  <a:avLst>
                    <a:gd name="adj" fmla="val 68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A0C3D0E-6CAD-2633-F5A3-B4508CB096DE}"/>
                    </a:ext>
                  </a:extLst>
                </p:cNvPr>
                <p:cNvGrpSpPr/>
                <p:nvPr/>
              </p:nvGrpSpPr>
              <p:grpSpPr>
                <a:xfrm>
                  <a:off x="1191605" y="3734006"/>
                  <a:ext cx="2561331" cy="830997"/>
                  <a:chOff x="1021127" y="3680218"/>
                  <a:chExt cx="2561331" cy="830997"/>
                </a:xfrm>
              </p:grpSpPr>
              <p:sp>
                <p:nvSpPr>
                  <p:cNvPr id="8" name="TextBox 7">
                    <a:extLst>
                      <a:ext uri="{FF2B5EF4-FFF2-40B4-BE49-F238E27FC236}">
                        <a16:creationId xmlns:a16="http://schemas.microsoft.com/office/drawing/2014/main" id="{F6DC4499-913B-331B-0D3C-FD0A318D601B}"/>
                      </a:ext>
                    </a:extLst>
                  </p:cNvPr>
                  <p:cNvSpPr txBox="1"/>
                  <p:nvPr/>
                </p:nvSpPr>
                <p:spPr>
                  <a:xfrm>
                    <a:off x="1342650" y="3680218"/>
                    <a:ext cx="2239808" cy="830997"/>
                  </a:xfrm>
                  <a:prstGeom prst="rect">
                    <a:avLst/>
                  </a:prstGeom>
                  <a:noFill/>
                </p:spPr>
                <p:txBody>
                  <a:bodyPr wrap="square">
                    <a:spAutoFit/>
                  </a:bodyPr>
                  <a:lstStyle/>
                  <a:p>
                    <a:r>
                      <a:rPr lang="en-US" sz="2400" dirty="0">
                        <a:solidFill>
                          <a:schemeClr val="tx1">
                            <a:lumMod val="65000"/>
                            <a:lumOff val="35000"/>
                          </a:schemeClr>
                        </a:solidFill>
                        <a:latin typeface="Roboto" panose="02000000000000000000" pitchFamily="2" charset="0"/>
                        <a:ea typeface="Roboto" panose="02000000000000000000" pitchFamily="2" charset="0"/>
                      </a:rPr>
                      <a:t>Ownership structure</a:t>
                    </a:r>
                  </a:p>
                </p:txBody>
              </p:sp>
              <p:cxnSp>
                <p:nvCxnSpPr>
                  <p:cNvPr id="9" name="Straight Connector 8">
                    <a:extLst>
                      <a:ext uri="{FF2B5EF4-FFF2-40B4-BE49-F238E27FC236}">
                        <a16:creationId xmlns:a16="http://schemas.microsoft.com/office/drawing/2014/main" id="{86255283-CD25-9EA0-F8B6-049105239C00}"/>
                      </a:ext>
                    </a:extLst>
                  </p:cNvPr>
                  <p:cNvCxnSpPr>
                    <a:cxnSpLocks/>
                  </p:cNvCxnSpPr>
                  <p:nvPr/>
                </p:nvCxnSpPr>
                <p:spPr>
                  <a:xfrm flipV="1">
                    <a:off x="1021127" y="3773634"/>
                    <a:ext cx="0" cy="644164"/>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24" name="Oval 23">
                <a:extLst>
                  <a:ext uri="{FF2B5EF4-FFF2-40B4-BE49-F238E27FC236}">
                    <a16:creationId xmlns:a16="http://schemas.microsoft.com/office/drawing/2014/main" id="{04ECB298-AB5B-0571-3A49-30FE5CDA3D03}"/>
                  </a:ext>
                </a:extLst>
              </p:cNvPr>
              <p:cNvSpPr/>
              <p:nvPr/>
            </p:nvSpPr>
            <p:spPr>
              <a:xfrm>
                <a:off x="869078" y="2450298"/>
                <a:ext cx="714213" cy="714213"/>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Team management ">
              <a:extLst>
                <a:ext uri="{FF2B5EF4-FFF2-40B4-BE49-F238E27FC236}">
                  <a16:creationId xmlns:a16="http://schemas.microsoft.com/office/drawing/2014/main" id="{BC25A5E4-0E2E-AC7E-15A9-1786CD4E09D1}"/>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4902" y="2604292"/>
              <a:ext cx="422564" cy="4225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14CBEB99-72C6-E1C7-4A79-00A8446534AE}"/>
              </a:ext>
            </a:extLst>
          </p:cNvPr>
          <p:cNvGrpSpPr/>
          <p:nvPr/>
        </p:nvGrpSpPr>
        <p:grpSpPr>
          <a:xfrm>
            <a:off x="4411386" y="2205318"/>
            <a:ext cx="3388659" cy="2891117"/>
            <a:chOff x="4411386" y="2205318"/>
            <a:chExt cx="3388659" cy="2891117"/>
          </a:xfrm>
        </p:grpSpPr>
        <p:grpSp>
          <p:nvGrpSpPr>
            <p:cNvPr id="29" name="Group 28">
              <a:extLst>
                <a:ext uri="{FF2B5EF4-FFF2-40B4-BE49-F238E27FC236}">
                  <a16:creationId xmlns:a16="http://schemas.microsoft.com/office/drawing/2014/main" id="{87A1C8A7-5AB6-03DA-9BAD-4B7E500D1F28}"/>
                </a:ext>
              </a:extLst>
            </p:cNvPr>
            <p:cNvGrpSpPr/>
            <p:nvPr/>
          </p:nvGrpSpPr>
          <p:grpSpPr>
            <a:xfrm>
              <a:off x="4411386" y="2205318"/>
              <a:ext cx="3388659" cy="2891117"/>
              <a:chOff x="685800" y="2205318"/>
              <a:chExt cx="3388659" cy="2891117"/>
            </a:xfrm>
          </p:grpSpPr>
          <p:grpSp>
            <p:nvGrpSpPr>
              <p:cNvPr id="30" name="Group 29">
                <a:extLst>
                  <a:ext uri="{FF2B5EF4-FFF2-40B4-BE49-F238E27FC236}">
                    <a16:creationId xmlns:a16="http://schemas.microsoft.com/office/drawing/2014/main" id="{46355F63-9CCA-A824-578D-BFA4ECD6CCF6}"/>
                  </a:ext>
                </a:extLst>
              </p:cNvPr>
              <p:cNvGrpSpPr/>
              <p:nvPr/>
            </p:nvGrpSpPr>
            <p:grpSpPr>
              <a:xfrm>
                <a:off x="685800" y="2205318"/>
                <a:ext cx="3388659" cy="2891117"/>
                <a:chOff x="685800" y="2205318"/>
                <a:chExt cx="3388659" cy="2891117"/>
              </a:xfrm>
            </p:grpSpPr>
            <p:sp>
              <p:nvSpPr>
                <p:cNvPr id="32" name="Rectangle: Rounded Corners 31">
                  <a:extLst>
                    <a:ext uri="{FF2B5EF4-FFF2-40B4-BE49-F238E27FC236}">
                      <a16:creationId xmlns:a16="http://schemas.microsoft.com/office/drawing/2014/main" id="{787BD855-612C-AE19-9465-B0C7F57E4A0A}"/>
                    </a:ext>
                  </a:extLst>
                </p:cNvPr>
                <p:cNvSpPr/>
                <p:nvPr/>
              </p:nvSpPr>
              <p:spPr>
                <a:xfrm>
                  <a:off x="685800" y="2205318"/>
                  <a:ext cx="3388659" cy="2891117"/>
                </a:xfrm>
                <a:prstGeom prst="roundRect">
                  <a:avLst>
                    <a:gd name="adj" fmla="val 68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D8364557-A3B9-4B68-82F6-5E73A1BEB5DD}"/>
                    </a:ext>
                  </a:extLst>
                </p:cNvPr>
                <p:cNvGrpSpPr/>
                <p:nvPr/>
              </p:nvGrpSpPr>
              <p:grpSpPr>
                <a:xfrm>
                  <a:off x="1191605" y="3734006"/>
                  <a:ext cx="2561331" cy="830997"/>
                  <a:chOff x="1021127" y="3680218"/>
                  <a:chExt cx="2561331" cy="830997"/>
                </a:xfrm>
              </p:grpSpPr>
              <p:sp>
                <p:nvSpPr>
                  <p:cNvPr id="34" name="TextBox 33">
                    <a:extLst>
                      <a:ext uri="{FF2B5EF4-FFF2-40B4-BE49-F238E27FC236}">
                        <a16:creationId xmlns:a16="http://schemas.microsoft.com/office/drawing/2014/main" id="{BAB8467B-696C-EE3F-6830-4389FA63DE26}"/>
                      </a:ext>
                    </a:extLst>
                  </p:cNvPr>
                  <p:cNvSpPr txBox="1"/>
                  <p:nvPr/>
                </p:nvSpPr>
                <p:spPr>
                  <a:xfrm>
                    <a:off x="1342650" y="3680218"/>
                    <a:ext cx="2239808" cy="830997"/>
                  </a:xfrm>
                  <a:prstGeom prst="rect">
                    <a:avLst/>
                  </a:prstGeom>
                  <a:noFill/>
                </p:spPr>
                <p:txBody>
                  <a:bodyPr wrap="square">
                    <a:spAutoFit/>
                  </a:bodyPr>
                  <a:lstStyle/>
                  <a:p>
                    <a:r>
                      <a:rPr lang="en-US" sz="2400" dirty="0">
                        <a:solidFill>
                          <a:schemeClr val="tx1">
                            <a:lumMod val="65000"/>
                            <a:lumOff val="35000"/>
                          </a:schemeClr>
                        </a:solidFill>
                        <a:latin typeface="Roboto" panose="02000000000000000000" pitchFamily="2" charset="0"/>
                        <a:ea typeface="Roboto" panose="02000000000000000000" pitchFamily="2" charset="0"/>
                      </a:rPr>
                      <a:t>Management flexibility</a:t>
                    </a:r>
                  </a:p>
                </p:txBody>
              </p:sp>
              <p:cxnSp>
                <p:nvCxnSpPr>
                  <p:cNvPr id="35" name="Straight Connector 34">
                    <a:extLst>
                      <a:ext uri="{FF2B5EF4-FFF2-40B4-BE49-F238E27FC236}">
                        <a16:creationId xmlns:a16="http://schemas.microsoft.com/office/drawing/2014/main" id="{66B8610F-3285-DBA6-28A5-EFED761DAE2A}"/>
                      </a:ext>
                    </a:extLst>
                  </p:cNvPr>
                  <p:cNvCxnSpPr>
                    <a:cxnSpLocks/>
                  </p:cNvCxnSpPr>
                  <p:nvPr/>
                </p:nvCxnSpPr>
                <p:spPr>
                  <a:xfrm flipV="1">
                    <a:off x="1021127" y="3773634"/>
                    <a:ext cx="0" cy="644164"/>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31" name="Oval 30">
                <a:extLst>
                  <a:ext uri="{FF2B5EF4-FFF2-40B4-BE49-F238E27FC236}">
                    <a16:creationId xmlns:a16="http://schemas.microsoft.com/office/drawing/2014/main" id="{F36A555C-C92E-2968-8BC8-9CAA1CE5558C}"/>
                  </a:ext>
                </a:extLst>
              </p:cNvPr>
              <p:cNvSpPr/>
              <p:nvPr/>
            </p:nvSpPr>
            <p:spPr>
              <a:xfrm>
                <a:off x="869078" y="2450298"/>
                <a:ext cx="714213" cy="714213"/>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Flexibility ">
              <a:extLst>
                <a:ext uri="{FF2B5EF4-FFF2-40B4-BE49-F238E27FC236}">
                  <a16:creationId xmlns:a16="http://schemas.microsoft.com/office/drawing/2014/main" id="{696BCC2A-4FD6-5F79-294E-771DF11164FA}"/>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81914" y="2665713"/>
              <a:ext cx="339712" cy="3397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EFB213BB-CEB7-881E-F3BE-7D96C2AC72B6}"/>
              </a:ext>
            </a:extLst>
          </p:cNvPr>
          <p:cNvGrpSpPr/>
          <p:nvPr/>
        </p:nvGrpSpPr>
        <p:grpSpPr>
          <a:xfrm>
            <a:off x="8136972" y="2205318"/>
            <a:ext cx="3388659" cy="2891117"/>
            <a:chOff x="8136972" y="2205318"/>
            <a:chExt cx="3388659" cy="2891117"/>
          </a:xfrm>
        </p:grpSpPr>
        <p:grpSp>
          <p:nvGrpSpPr>
            <p:cNvPr id="36" name="Group 35">
              <a:extLst>
                <a:ext uri="{FF2B5EF4-FFF2-40B4-BE49-F238E27FC236}">
                  <a16:creationId xmlns:a16="http://schemas.microsoft.com/office/drawing/2014/main" id="{B1FD284E-76AE-BE2F-82B0-4D7A0A08D8A4}"/>
                </a:ext>
              </a:extLst>
            </p:cNvPr>
            <p:cNvGrpSpPr/>
            <p:nvPr/>
          </p:nvGrpSpPr>
          <p:grpSpPr>
            <a:xfrm>
              <a:off x="8136972" y="2205318"/>
              <a:ext cx="3388659" cy="2891117"/>
              <a:chOff x="685800" y="2205318"/>
              <a:chExt cx="3388659" cy="2891117"/>
            </a:xfrm>
          </p:grpSpPr>
          <p:grpSp>
            <p:nvGrpSpPr>
              <p:cNvPr id="37" name="Group 36">
                <a:extLst>
                  <a:ext uri="{FF2B5EF4-FFF2-40B4-BE49-F238E27FC236}">
                    <a16:creationId xmlns:a16="http://schemas.microsoft.com/office/drawing/2014/main" id="{95AE67B4-FB4D-8FE4-96C5-55D7158533FC}"/>
                  </a:ext>
                </a:extLst>
              </p:cNvPr>
              <p:cNvGrpSpPr/>
              <p:nvPr/>
            </p:nvGrpSpPr>
            <p:grpSpPr>
              <a:xfrm>
                <a:off x="685800" y="2205318"/>
                <a:ext cx="3388659" cy="2891117"/>
                <a:chOff x="685800" y="2205318"/>
                <a:chExt cx="3388659" cy="2891117"/>
              </a:xfrm>
            </p:grpSpPr>
            <p:sp>
              <p:nvSpPr>
                <p:cNvPr id="39" name="Rectangle: Rounded Corners 38">
                  <a:extLst>
                    <a:ext uri="{FF2B5EF4-FFF2-40B4-BE49-F238E27FC236}">
                      <a16:creationId xmlns:a16="http://schemas.microsoft.com/office/drawing/2014/main" id="{4E3F5101-2C2A-FE40-A687-A5179CCAE10F}"/>
                    </a:ext>
                  </a:extLst>
                </p:cNvPr>
                <p:cNvSpPr/>
                <p:nvPr/>
              </p:nvSpPr>
              <p:spPr>
                <a:xfrm>
                  <a:off x="685800" y="2205318"/>
                  <a:ext cx="3388659" cy="2891117"/>
                </a:xfrm>
                <a:prstGeom prst="roundRect">
                  <a:avLst>
                    <a:gd name="adj" fmla="val 68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C4D48E67-3ED8-7866-4152-6CCDC88EC689}"/>
                    </a:ext>
                  </a:extLst>
                </p:cNvPr>
                <p:cNvGrpSpPr/>
                <p:nvPr/>
              </p:nvGrpSpPr>
              <p:grpSpPr>
                <a:xfrm>
                  <a:off x="1191605" y="3734006"/>
                  <a:ext cx="2561331" cy="830997"/>
                  <a:chOff x="1021127" y="3680218"/>
                  <a:chExt cx="2561331" cy="830997"/>
                </a:xfrm>
              </p:grpSpPr>
              <p:sp>
                <p:nvSpPr>
                  <p:cNvPr id="41" name="TextBox 40">
                    <a:extLst>
                      <a:ext uri="{FF2B5EF4-FFF2-40B4-BE49-F238E27FC236}">
                        <a16:creationId xmlns:a16="http://schemas.microsoft.com/office/drawing/2014/main" id="{1B3718A8-06F3-2958-CA71-75C70C3C4A3E}"/>
                      </a:ext>
                    </a:extLst>
                  </p:cNvPr>
                  <p:cNvSpPr txBox="1"/>
                  <p:nvPr/>
                </p:nvSpPr>
                <p:spPr>
                  <a:xfrm>
                    <a:off x="1342650" y="3680218"/>
                    <a:ext cx="2239808" cy="830997"/>
                  </a:xfrm>
                  <a:prstGeom prst="rect">
                    <a:avLst/>
                  </a:prstGeom>
                  <a:noFill/>
                </p:spPr>
                <p:txBody>
                  <a:bodyPr wrap="square">
                    <a:spAutoFit/>
                  </a:bodyPr>
                  <a:lstStyle/>
                  <a:p>
                    <a:r>
                      <a:rPr lang="en-US" sz="2400" dirty="0">
                        <a:solidFill>
                          <a:schemeClr val="tx1">
                            <a:lumMod val="65000"/>
                            <a:lumOff val="35000"/>
                          </a:schemeClr>
                        </a:solidFill>
                        <a:latin typeface="Roboto" panose="02000000000000000000" pitchFamily="2" charset="0"/>
                        <a:ea typeface="Roboto" panose="02000000000000000000" pitchFamily="2" charset="0"/>
                      </a:rPr>
                      <a:t>Taxation options</a:t>
                    </a:r>
                  </a:p>
                </p:txBody>
              </p:sp>
              <p:cxnSp>
                <p:nvCxnSpPr>
                  <p:cNvPr id="42" name="Straight Connector 41">
                    <a:extLst>
                      <a:ext uri="{FF2B5EF4-FFF2-40B4-BE49-F238E27FC236}">
                        <a16:creationId xmlns:a16="http://schemas.microsoft.com/office/drawing/2014/main" id="{5E8B1637-3D4B-C806-4F69-F4FED0136CFC}"/>
                      </a:ext>
                    </a:extLst>
                  </p:cNvPr>
                  <p:cNvCxnSpPr>
                    <a:cxnSpLocks/>
                  </p:cNvCxnSpPr>
                  <p:nvPr/>
                </p:nvCxnSpPr>
                <p:spPr>
                  <a:xfrm flipV="1">
                    <a:off x="1021127" y="3773634"/>
                    <a:ext cx="0" cy="644164"/>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38" name="Oval 37">
                <a:extLst>
                  <a:ext uri="{FF2B5EF4-FFF2-40B4-BE49-F238E27FC236}">
                    <a16:creationId xmlns:a16="http://schemas.microsoft.com/office/drawing/2014/main" id="{9130AF28-9CA1-39AB-3F7F-2454AA836061}"/>
                  </a:ext>
                </a:extLst>
              </p:cNvPr>
              <p:cNvSpPr/>
              <p:nvPr/>
            </p:nvSpPr>
            <p:spPr>
              <a:xfrm>
                <a:off x="869078" y="2450298"/>
                <a:ext cx="714213" cy="714213"/>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descr="Tax calculate ">
              <a:extLst>
                <a:ext uri="{FF2B5EF4-FFF2-40B4-BE49-F238E27FC236}">
                  <a16:creationId xmlns:a16="http://schemas.microsoft.com/office/drawing/2014/main" id="{A60700F8-221B-7B6D-29C0-47CD6F079538}"/>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10376" y="2637156"/>
              <a:ext cx="356835" cy="3568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6895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B011C22-1511-1A52-008A-701A4548540C}"/>
            </a:ext>
          </a:extLst>
        </p:cNvPr>
        <p:cNvGrpSpPr/>
        <p:nvPr/>
      </p:nvGrpSpPr>
      <p:grpSpPr>
        <a:xfrm>
          <a:off x="0" y="0"/>
          <a:ext cx="0" cy="0"/>
          <a:chOff x="0" y="0"/>
          <a:chExt cx="0" cy="0"/>
        </a:xfrm>
      </p:grpSpPr>
      <p:pic>
        <p:nvPicPr>
          <p:cNvPr id="47" name="Picture 46">
            <a:extLst>
              <a:ext uri="{FF2B5EF4-FFF2-40B4-BE49-F238E27FC236}">
                <a16:creationId xmlns:a16="http://schemas.microsoft.com/office/drawing/2014/main" id="{938452FA-168A-E9D3-81E2-399AA64E3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10376" y="2450298"/>
            <a:ext cx="7198828" cy="4635546"/>
          </a:xfrm>
          <a:prstGeom prst="rect">
            <a:avLst/>
          </a:prstGeom>
        </p:spPr>
      </p:pic>
      <p:sp>
        <p:nvSpPr>
          <p:cNvPr id="2" name="Slide Number Placeholder 1">
            <a:extLst>
              <a:ext uri="{FF2B5EF4-FFF2-40B4-BE49-F238E27FC236}">
                <a16:creationId xmlns:a16="http://schemas.microsoft.com/office/drawing/2014/main" id="{01957C80-A8C7-807E-6540-A926147F08F1}"/>
              </a:ext>
            </a:extLst>
          </p:cNvPr>
          <p:cNvSpPr>
            <a:spLocks noGrp="1"/>
          </p:cNvSpPr>
          <p:nvPr>
            <p:ph type="sldNum" sz="quarter" idx="12"/>
          </p:nvPr>
        </p:nvSpPr>
        <p:spPr/>
        <p:txBody>
          <a:bodyPr/>
          <a:lstStyle/>
          <a:p>
            <a:fld id="{D92F42F6-3E29-46CD-8D6D-8779DDC56208}" type="slidenum">
              <a:rPr lang="en-US" smtClean="0"/>
              <a:t>7</a:t>
            </a:fld>
            <a:endParaRPr lang="en-US"/>
          </a:p>
        </p:txBody>
      </p:sp>
      <p:sp>
        <p:nvSpPr>
          <p:cNvPr id="3" name="TextBox 2">
            <a:extLst>
              <a:ext uri="{FF2B5EF4-FFF2-40B4-BE49-F238E27FC236}">
                <a16:creationId xmlns:a16="http://schemas.microsoft.com/office/drawing/2014/main" id="{9DFBC24A-E017-4B48-86D9-0F6CDBC32CD8}"/>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Ownership Structure &amp; Management</a:t>
            </a:r>
          </a:p>
        </p:txBody>
      </p:sp>
      <p:grpSp>
        <p:nvGrpSpPr>
          <p:cNvPr id="13" name="Group 12">
            <a:extLst>
              <a:ext uri="{FF2B5EF4-FFF2-40B4-BE49-F238E27FC236}">
                <a16:creationId xmlns:a16="http://schemas.microsoft.com/office/drawing/2014/main" id="{721284DE-6244-C65D-AD28-A474A557D67E}"/>
              </a:ext>
            </a:extLst>
          </p:cNvPr>
          <p:cNvGrpSpPr/>
          <p:nvPr/>
        </p:nvGrpSpPr>
        <p:grpSpPr>
          <a:xfrm>
            <a:off x="1162590" y="1895700"/>
            <a:ext cx="4475498" cy="3818380"/>
            <a:chOff x="685800" y="2205318"/>
            <a:chExt cx="3388659" cy="2891117"/>
          </a:xfrm>
        </p:grpSpPr>
        <p:sp>
          <p:nvSpPr>
            <p:cNvPr id="4" name="Rectangle: Rounded Corners 3">
              <a:extLst>
                <a:ext uri="{FF2B5EF4-FFF2-40B4-BE49-F238E27FC236}">
                  <a16:creationId xmlns:a16="http://schemas.microsoft.com/office/drawing/2014/main" id="{CE9A6A8C-4E79-DE37-68CF-5AB1618973EE}"/>
                </a:ext>
              </a:extLst>
            </p:cNvPr>
            <p:cNvSpPr/>
            <p:nvPr/>
          </p:nvSpPr>
          <p:spPr>
            <a:xfrm>
              <a:off x="685800" y="2205318"/>
              <a:ext cx="3388659" cy="2891117"/>
            </a:xfrm>
            <a:prstGeom prst="roundRect">
              <a:avLst>
                <a:gd name="adj" fmla="val 68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E36CC2D3-ED29-E41B-3F77-E24C56ED1EC3}"/>
                </a:ext>
              </a:extLst>
            </p:cNvPr>
            <p:cNvCxnSpPr>
              <a:cxnSpLocks/>
            </p:cNvCxnSpPr>
            <p:nvPr/>
          </p:nvCxnSpPr>
          <p:spPr>
            <a:xfrm flipV="1">
              <a:off x="1016433" y="2504863"/>
              <a:ext cx="0" cy="240747"/>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C2F1291D-680E-9E50-8265-2D46DA183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089" y="3261318"/>
            <a:ext cx="2984500" cy="1308100"/>
          </a:xfrm>
          <a:prstGeom prst="rect">
            <a:avLst/>
          </a:prstGeom>
        </p:spPr>
      </p:pic>
      <p:sp>
        <p:nvSpPr>
          <p:cNvPr id="22" name="TextBox 21">
            <a:extLst>
              <a:ext uri="{FF2B5EF4-FFF2-40B4-BE49-F238E27FC236}">
                <a16:creationId xmlns:a16="http://schemas.microsoft.com/office/drawing/2014/main" id="{58D2EAB1-3464-407F-C0F7-C9424E74150E}"/>
              </a:ext>
            </a:extLst>
          </p:cNvPr>
          <p:cNvSpPr txBox="1"/>
          <p:nvPr/>
        </p:nvSpPr>
        <p:spPr>
          <a:xfrm>
            <a:off x="1683837" y="2219465"/>
            <a:ext cx="2239808" cy="461665"/>
          </a:xfrm>
          <a:prstGeom prst="rect">
            <a:avLst/>
          </a:prstGeom>
          <a:noFill/>
        </p:spPr>
        <p:txBody>
          <a:bodyPr wrap="square">
            <a:spAutoFit/>
          </a:bodyPr>
          <a:lstStyle/>
          <a:p>
            <a:r>
              <a:rPr lang="en-US" sz="2400" dirty="0">
                <a:solidFill>
                  <a:schemeClr val="tx1">
                    <a:lumMod val="65000"/>
                    <a:lumOff val="35000"/>
                  </a:schemeClr>
                </a:solidFill>
                <a:latin typeface="Roboto" panose="02000000000000000000" pitchFamily="2" charset="0"/>
                <a:ea typeface="Roboto" panose="02000000000000000000" pitchFamily="2" charset="0"/>
              </a:rPr>
              <a:t>LLC</a:t>
            </a:r>
          </a:p>
        </p:txBody>
      </p:sp>
      <p:grpSp>
        <p:nvGrpSpPr>
          <p:cNvPr id="27" name="Group 26">
            <a:extLst>
              <a:ext uri="{FF2B5EF4-FFF2-40B4-BE49-F238E27FC236}">
                <a16:creationId xmlns:a16="http://schemas.microsoft.com/office/drawing/2014/main" id="{8A311BAE-6216-DE30-4245-F77F54F92471}"/>
              </a:ext>
            </a:extLst>
          </p:cNvPr>
          <p:cNvGrpSpPr/>
          <p:nvPr/>
        </p:nvGrpSpPr>
        <p:grpSpPr>
          <a:xfrm>
            <a:off x="6159335" y="1895700"/>
            <a:ext cx="4475498" cy="3818380"/>
            <a:chOff x="685800" y="2205318"/>
            <a:chExt cx="3388659" cy="2891117"/>
          </a:xfrm>
        </p:grpSpPr>
        <p:sp>
          <p:nvSpPr>
            <p:cNvPr id="28" name="Rectangle: Rounded Corners 3">
              <a:extLst>
                <a:ext uri="{FF2B5EF4-FFF2-40B4-BE49-F238E27FC236}">
                  <a16:creationId xmlns:a16="http://schemas.microsoft.com/office/drawing/2014/main" id="{D78587A0-7D64-3D35-E9ED-11F079319BCC}"/>
                </a:ext>
              </a:extLst>
            </p:cNvPr>
            <p:cNvSpPr/>
            <p:nvPr/>
          </p:nvSpPr>
          <p:spPr>
            <a:xfrm>
              <a:off x="685800" y="2205318"/>
              <a:ext cx="3388659" cy="2891117"/>
            </a:xfrm>
            <a:prstGeom prst="roundRect">
              <a:avLst>
                <a:gd name="adj" fmla="val 68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C078582D-2099-716B-9BB5-F2995B13FDCD}"/>
                </a:ext>
              </a:extLst>
            </p:cNvPr>
            <p:cNvCxnSpPr>
              <a:cxnSpLocks/>
            </p:cNvCxnSpPr>
            <p:nvPr/>
          </p:nvCxnSpPr>
          <p:spPr>
            <a:xfrm flipV="1">
              <a:off x="1016433" y="2504863"/>
              <a:ext cx="0" cy="240747"/>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D6D532DE-66A9-2B9F-2F40-AEA9452A0E83}"/>
              </a:ext>
            </a:extLst>
          </p:cNvPr>
          <p:cNvSpPr txBox="1"/>
          <p:nvPr/>
        </p:nvSpPr>
        <p:spPr>
          <a:xfrm>
            <a:off x="6680582" y="2219465"/>
            <a:ext cx="2239808" cy="461665"/>
          </a:xfrm>
          <a:prstGeom prst="rect">
            <a:avLst/>
          </a:prstGeom>
          <a:noFill/>
        </p:spPr>
        <p:txBody>
          <a:bodyPr wrap="square">
            <a:spAutoFit/>
          </a:bodyPr>
          <a:lstStyle/>
          <a:p>
            <a:r>
              <a:rPr lang="en-US" sz="2400" dirty="0">
                <a:solidFill>
                  <a:schemeClr val="tx1">
                    <a:lumMod val="65000"/>
                    <a:lumOff val="35000"/>
                  </a:schemeClr>
                </a:solidFill>
                <a:latin typeface="Roboto" panose="02000000000000000000" pitchFamily="2" charset="0"/>
                <a:ea typeface="Roboto" panose="02000000000000000000" pitchFamily="2" charset="0"/>
              </a:rPr>
              <a:t>Corporation</a:t>
            </a:r>
          </a:p>
        </p:txBody>
      </p:sp>
      <p:pic>
        <p:nvPicPr>
          <p:cNvPr id="21" name="Picture 20">
            <a:extLst>
              <a:ext uri="{FF2B5EF4-FFF2-40B4-BE49-F238E27FC236}">
                <a16:creationId xmlns:a16="http://schemas.microsoft.com/office/drawing/2014/main" id="{7F7CC07F-2301-FD5C-5653-D46E4041F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2542" y="2835170"/>
            <a:ext cx="1915668" cy="2410598"/>
          </a:xfrm>
          <a:prstGeom prst="rect">
            <a:avLst/>
          </a:prstGeom>
        </p:spPr>
      </p:pic>
    </p:spTree>
    <p:extLst>
      <p:ext uri="{BB962C8B-B14F-4D97-AF65-F5344CB8AC3E}">
        <p14:creationId xmlns:p14="http://schemas.microsoft.com/office/powerpoint/2010/main" val="3607439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6A25983F-4CDD-8B73-B90F-9AA73E7A7520}"/>
            </a:ext>
          </a:extLst>
        </p:cNvPr>
        <p:cNvGrpSpPr/>
        <p:nvPr/>
      </p:nvGrpSpPr>
      <p:grpSpPr>
        <a:xfrm>
          <a:off x="0" y="0"/>
          <a:ext cx="0" cy="0"/>
          <a:chOff x="0" y="0"/>
          <a:chExt cx="0" cy="0"/>
        </a:xfrm>
      </p:grpSpPr>
      <p:pic>
        <p:nvPicPr>
          <p:cNvPr id="47" name="Picture 46">
            <a:extLst>
              <a:ext uri="{FF2B5EF4-FFF2-40B4-BE49-F238E27FC236}">
                <a16:creationId xmlns:a16="http://schemas.microsoft.com/office/drawing/2014/main" id="{F3B675B0-C439-A5EE-DC0B-C61DC23BD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10376" y="2450298"/>
            <a:ext cx="7198828" cy="4635546"/>
          </a:xfrm>
          <a:prstGeom prst="rect">
            <a:avLst/>
          </a:prstGeom>
        </p:spPr>
      </p:pic>
      <p:sp>
        <p:nvSpPr>
          <p:cNvPr id="2" name="Slide Number Placeholder 1">
            <a:extLst>
              <a:ext uri="{FF2B5EF4-FFF2-40B4-BE49-F238E27FC236}">
                <a16:creationId xmlns:a16="http://schemas.microsoft.com/office/drawing/2014/main" id="{6ABFB793-99AA-F322-AAF8-4691A3FEE93A}"/>
              </a:ext>
            </a:extLst>
          </p:cNvPr>
          <p:cNvSpPr>
            <a:spLocks noGrp="1"/>
          </p:cNvSpPr>
          <p:nvPr>
            <p:ph type="sldNum" sz="quarter" idx="12"/>
          </p:nvPr>
        </p:nvSpPr>
        <p:spPr/>
        <p:txBody>
          <a:bodyPr/>
          <a:lstStyle/>
          <a:p>
            <a:fld id="{D92F42F6-3E29-46CD-8D6D-8779DDC56208}" type="slidenum">
              <a:rPr lang="en-US" smtClean="0"/>
              <a:t>8</a:t>
            </a:fld>
            <a:endParaRPr lang="en-US"/>
          </a:p>
        </p:txBody>
      </p:sp>
      <p:sp>
        <p:nvSpPr>
          <p:cNvPr id="3" name="TextBox 2">
            <a:extLst>
              <a:ext uri="{FF2B5EF4-FFF2-40B4-BE49-F238E27FC236}">
                <a16:creationId xmlns:a16="http://schemas.microsoft.com/office/drawing/2014/main" id="{0793762F-B7F1-4635-F042-278AFEF30B12}"/>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Taxation Options</a:t>
            </a:r>
          </a:p>
        </p:txBody>
      </p:sp>
      <p:grpSp>
        <p:nvGrpSpPr>
          <p:cNvPr id="13" name="Group 12">
            <a:extLst>
              <a:ext uri="{FF2B5EF4-FFF2-40B4-BE49-F238E27FC236}">
                <a16:creationId xmlns:a16="http://schemas.microsoft.com/office/drawing/2014/main" id="{F71D8E03-A9BC-4E51-8116-E7ADB91E37BA}"/>
              </a:ext>
            </a:extLst>
          </p:cNvPr>
          <p:cNvGrpSpPr/>
          <p:nvPr/>
        </p:nvGrpSpPr>
        <p:grpSpPr>
          <a:xfrm>
            <a:off x="1162590" y="1895700"/>
            <a:ext cx="4475498" cy="3818380"/>
            <a:chOff x="685800" y="2205318"/>
            <a:chExt cx="3388659" cy="2891117"/>
          </a:xfrm>
        </p:grpSpPr>
        <p:sp>
          <p:nvSpPr>
            <p:cNvPr id="4" name="Rectangle: Rounded Corners 3">
              <a:extLst>
                <a:ext uri="{FF2B5EF4-FFF2-40B4-BE49-F238E27FC236}">
                  <a16:creationId xmlns:a16="http://schemas.microsoft.com/office/drawing/2014/main" id="{5F6BBF24-379B-CD47-4E60-14AEE9D0A79C}"/>
                </a:ext>
              </a:extLst>
            </p:cNvPr>
            <p:cNvSpPr/>
            <p:nvPr/>
          </p:nvSpPr>
          <p:spPr>
            <a:xfrm>
              <a:off x="685800" y="2205318"/>
              <a:ext cx="3388659" cy="2891117"/>
            </a:xfrm>
            <a:prstGeom prst="roundRect">
              <a:avLst>
                <a:gd name="adj" fmla="val 68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631DC50-228B-9244-BDAE-9F36B0540FFA}"/>
                </a:ext>
              </a:extLst>
            </p:cNvPr>
            <p:cNvCxnSpPr>
              <a:cxnSpLocks/>
            </p:cNvCxnSpPr>
            <p:nvPr/>
          </p:nvCxnSpPr>
          <p:spPr>
            <a:xfrm flipV="1">
              <a:off x="1016433" y="2504863"/>
              <a:ext cx="0" cy="240747"/>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DD696862-2A81-DA26-D22A-1FF1180C3564}"/>
              </a:ext>
            </a:extLst>
          </p:cNvPr>
          <p:cNvSpPr txBox="1"/>
          <p:nvPr/>
        </p:nvSpPr>
        <p:spPr>
          <a:xfrm>
            <a:off x="1683837" y="2219465"/>
            <a:ext cx="2239808" cy="461665"/>
          </a:xfrm>
          <a:prstGeom prst="rect">
            <a:avLst/>
          </a:prstGeom>
          <a:noFill/>
        </p:spPr>
        <p:txBody>
          <a:bodyPr wrap="square">
            <a:spAutoFit/>
          </a:bodyPr>
          <a:lstStyle/>
          <a:p>
            <a:r>
              <a:rPr lang="en-US" sz="2400" dirty="0">
                <a:solidFill>
                  <a:schemeClr val="tx1">
                    <a:lumMod val="65000"/>
                    <a:lumOff val="35000"/>
                  </a:schemeClr>
                </a:solidFill>
                <a:latin typeface="Roboto" panose="02000000000000000000" pitchFamily="2" charset="0"/>
                <a:ea typeface="Roboto" panose="02000000000000000000" pitchFamily="2" charset="0"/>
              </a:rPr>
              <a:t>LLC</a:t>
            </a:r>
          </a:p>
        </p:txBody>
      </p:sp>
      <p:grpSp>
        <p:nvGrpSpPr>
          <p:cNvPr id="27" name="Group 26">
            <a:extLst>
              <a:ext uri="{FF2B5EF4-FFF2-40B4-BE49-F238E27FC236}">
                <a16:creationId xmlns:a16="http://schemas.microsoft.com/office/drawing/2014/main" id="{D6A9C5C6-54EC-889D-F32A-22CC5C31FF24}"/>
              </a:ext>
            </a:extLst>
          </p:cNvPr>
          <p:cNvGrpSpPr/>
          <p:nvPr/>
        </p:nvGrpSpPr>
        <p:grpSpPr>
          <a:xfrm>
            <a:off x="6159335" y="1895700"/>
            <a:ext cx="4475498" cy="3818380"/>
            <a:chOff x="685800" y="2205318"/>
            <a:chExt cx="3388659" cy="2891117"/>
          </a:xfrm>
        </p:grpSpPr>
        <p:sp>
          <p:nvSpPr>
            <p:cNvPr id="28" name="Rectangle: Rounded Corners 3">
              <a:extLst>
                <a:ext uri="{FF2B5EF4-FFF2-40B4-BE49-F238E27FC236}">
                  <a16:creationId xmlns:a16="http://schemas.microsoft.com/office/drawing/2014/main" id="{50635323-69CA-1DD0-0745-81B0E27EF1D8}"/>
                </a:ext>
              </a:extLst>
            </p:cNvPr>
            <p:cNvSpPr/>
            <p:nvPr/>
          </p:nvSpPr>
          <p:spPr>
            <a:xfrm>
              <a:off x="685800" y="2205318"/>
              <a:ext cx="3388659" cy="2891117"/>
            </a:xfrm>
            <a:prstGeom prst="roundRect">
              <a:avLst>
                <a:gd name="adj" fmla="val 684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3F69E2C0-0631-2FA8-0E36-7B590F3F5C02}"/>
                </a:ext>
              </a:extLst>
            </p:cNvPr>
            <p:cNvCxnSpPr>
              <a:cxnSpLocks/>
            </p:cNvCxnSpPr>
            <p:nvPr/>
          </p:nvCxnSpPr>
          <p:spPr>
            <a:xfrm flipV="1">
              <a:off x="1016433" y="2504863"/>
              <a:ext cx="0" cy="240747"/>
            </a:xfrm>
            <a:prstGeom prst="line">
              <a:avLst/>
            </a:prstGeom>
            <a:ln w="60325" cap="rnd">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A6E28397-D1CD-D88E-81D0-3A2E39A52D3C}"/>
              </a:ext>
            </a:extLst>
          </p:cNvPr>
          <p:cNvSpPr txBox="1"/>
          <p:nvPr/>
        </p:nvSpPr>
        <p:spPr>
          <a:xfrm>
            <a:off x="6680582" y="2219465"/>
            <a:ext cx="2239808" cy="461665"/>
          </a:xfrm>
          <a:prstGeom prst="rect">
            <a:avLst/>
          </a:prstGeom>
          <a:noFill/>
        </p:spPr>
        <p:txBody>
          <a:bodyPr wrap="square">
            <a:spAutoFit/>
          </a:bodyPr>
          <a:lstStyle/>
          <a:p>
            <a:r>
              <a:rPr lang="en-US" sz="2400" dirty="0">
                <a:solidFill>
                  <a:schemeClr val="tx1">
                    <a:lumMod val="65000"/>
                    <a:lumOff val="35000"/>
                  </a:schemeClr>
                </a:solidFill>
                <a:latin typeface="Roboto" panose="02000000000000000000" pitchFamily="2" charset="0"/>
                <a:ea typeface="Roboto" panose="02000000000000000000" pitchFamily="2" charset="0"/>
              </a:rPr>
              <a:t>Corporation</a:t>
            </a:r>
          </a:p>
        </p:txBody>
      </p:sp>
      <p:sp>
        <p:nvSpPr>
          <p:cNvPr id="5" name="TextBox 4">
            <a:extLst>
              <a:ext uri="{FF2B5EF4-FFF2-40B4-BE49-F238E27FC236}">
                <a16:creationId xmlns:a16="http://schemas.microsoft.com/office/drawing/2014/main" id="{6FBB3304-A710-B28B-29C9-F5E33D5FC70E}"/>
              </a:ext>
            </a:extLst>
          </p:cNvPr>
          <p:cNvSpPr txBox="1"/>
          <p:nvPr/>
        </p:nvSpPr>
        <p:spPr>
          <a:xfrm>
            <a:off x="1683837" y="2774062"/>
            <a:ext cx="3769512" cy="1569660"/>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1">
                    <a:lumMod val="65000"/>
                    <a:lumOff val="35000"/>
                  </a:schemeClr>
                </a:solidFill>
                <a:latin typeface="Roboto" panose="02000000000000000000" pitchFamily="2" charset="0"/>
                <a:ea typeface="Roboto" panose="02000000000000000000" pitchFamily="2" charset="0"/>
              </a:rPr>
              <a:t>Default disregarded entity</a:t>
            </a:r>
          </a:p>
          <a:p>
            <a:pPr marL="342900" indent="-342900">
              <a:buFont typeface="Arial" panose="020B0604020202020204" pitchFamily="34" charset="0"/>
              <a:buChar char="•"/>
            </a:pPr>
            <a:r>
              <a:rPr lang="en-US" sz="2400" dirty="0">
                <a:solidFill>
                  <a:schemeClr val="tx1">
                    <a:lumMod val="65000"/>
                    <a:lumOff val="35000"/>
                  </a:schemeClr>
                </a:solidFill>
                <a:latin typeface="Roboto" panose="02000000000000000000" pitchFamily="2" charset="0"/>
                <a:ea typeface="Roboto" panose="02000000000000000000" pitchFamily="2" charset="0"/>
              </a:rPr>
              <a:t>Can choose S-Corp or C-Corp status</a:t>
            </a:r>
          </a:p>
        </p:txBody>
      </p:sp>
      <p:sp>
        <p:nvSpPr>
          <p:cNvPr id="6" name="TextBox 5">
            <a:extLst>
              <a:ext uri="{FF2B5EF4-FFF2-40B4-BE49-F238E27FC236}">
                <a16:creationId xmlns:a16="http://schemas.microsoft.com/office/drawing/2014/main" id="{BC54812F-B9F6-778E-B013-D3313DA0B538}"/>
              </a:ext>
            </a:extLst>
          </p:cNvPr>
          <p:cNvSpPr txBox="1"/>
          <p:nvPr/>
        </p:nvSpPr>
        <p:spPr>
          <a:xfrm>
            <a:off x="6680582" y="2774062"/>
            <a:ext cx="3769512" cy="1200329"/>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tx1">
                    <a:lumMod val="65000"/>
                    <a:lumOff val="35000"/>
                  </a:schemeClr>
                </a:solidFill>
                <a:latin typeface="Roboto" panose="02000000000000000000" pitchFamily="2" charset="0"/>
                <a:ea typeface="Roboto" panose="02000000000000000000" pitchFamily="2" charset="0"/>
              </a:rPr>
              <a:t>Default C-Corp</a:t>
            </a:r>
          </a:p>
          <a:p>
            <a:pPr marL="342900" indent="-342900">
              <a:buFont typeface="Arial" panose="020B0604020202020204" pitchFamily="34" charset="0"/>
              <a:buChar char="•"/>
            </a:pPr>
            <a:r>
              <a:rPr lang="en-US" sz="2400" dirty="0">
                <a:solidFill>
                  <a:schemeClr val="tx1">
                    <a:lumMod val="65000"/>
                    <a:lumOff val="35000"/>
                  </a:schemeClr>
                </a:solidFill>
                <a:latin typeface="Roboto" panose="02000000000000000000" pitchFamily="2" charset="0"/>
                <a:ea typeface="Roboto" panose="02000000000000000000" pitchFamily="2" charset="0"/>
              </a:rPr>
              <a:t>Can choose S-Corp status</a:t>
            </a:r>
          </a:p>
        </p:txBody>
      </p:sp>
    </p:spTree>
    <p:extLst>
      <p:ext uri="{BB962C8B-B14F-4D97-AF65-F5344CB8AC3E}">
        <p14:creationId xmlns:p14="http://schemas.microsoft.com/office/powerpoint/2010/main" val="465806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0011C-588D-D5B0-7E0F-DD105D0F1B1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ECAFF4-352A-118C-4E26-7FBB6A8B1F7B}"/>
              </a:ext>
            </a:extLst>
          </p:cNvPr>
          <p:cNvSpPr>
            <a:spLocks noGrp="1"/>
          </p:cNvSpPr>
          <p:nvPr>
            <p:ph type="sldNum" sz="quarter" idx="12"/>
          </p:nvPr>
        </p:nvSpPr>
        <p:spPr/>
        <p:txBody>
          <a:bodyPr/>
          <a:lstStyle/>
          <a:p>
            <a:fld id="{D92F42F6-3E29-46CD-8D6D-8779DDC56208}" type="slidenum">
              <a:rPr lang="en-US" smtClean="0"/>
              <a:t>9</a:t>
            </a:fld>
            <a:endParaRPr lang="en-US"/>
          </a:p>
        </p:txBody>
      </p:sp>
      <p:sp>
        <p:nvSpPr>
          <p:cNvPr id="3" name="TextBox 2">
            <a:extLst>
              <a:ext uri="{FF2B5EF4-FFF2-40B4-BE49-F238E27FC236}">
                <a16:creationId xmlns:a16="http://schemas.microsoft.com/office/drawing/2014/main" id="{35A783F3-9066-9221-45D7-E40AE92FE4C2}"/>
              </a:ext>
            </a:extLst>
          </p:cNvPr>
          <p:cNvSpPr txBox="1"/>
          <p:nvPr/>
        </p:nvSpPr>
        <p:spPr>
          <a:xfrm>
            <a:off x="615364" y="435839"/>
            <a:ext cx="10967036" cy="646331"/>
          </a:xfrm>
          <a:prstGeom prst="rect">
            <a:avLst/>
          </a:prstGeom>
          <a:noFill/>
        </p:spPr>
        <p:txBody>
          <a:bodyPr wrap="square">
            <a:spAutoFit/>
          </a:bodyPr>
          <a:lstStyle/>
          <a:p>
            <a:pPr algn="ctr"/>
            <a:r>
              <a:rPr lang="en-US" sz="3600" b="1" dirty="0">
                <a:solidFill>
                  <a:schemeClr val="accent1"/>
                </a:solidFill>
                <a:latin typeface="+mj-lt"/>
              </a:rPr>
              <a:t>LLC vs. Corporation</a:t>
            </a:r>
          </a:p>
        </p:txBody>
      </p:sp>
      <p:grpSp>
        <p:nvGrpSpPr>
          <p:cNvPr id="387" name="Group 386">
            <a:extLst>
              <a:ext uri="{FF2B5EF4-FFF2-40B4-BE49-F238E27FC236}">
                <a16:creationId xmlns:a16="http://schemas.microsoft.com/office/drawing/2014/main" id="{DC1943FB-57B6-E229-EB5D-E53C3C382FF5}"/>
              </a:ext>
            </a:extLst>
          </p:cNvPr>
          <p:cNvGrpSpPr/>
          <p:nvPr/>
        </p:nvGrpSpPr>
        <p:grpSpPr>
          <a:xfrm>
            <a:off x="1639975" y="1360238"/>
            <a:ext cx="8912050" cy="4805484"/>
            <a:chOff x="1266093" y="1880246"/>
            <a:chExt cx="10011507" cy="5398325"/>
          </a:xfrm>
        </p:grpSpPr>
        <p:sp>
          <p:nvSpPr>
            <p:cNvPr id="4" name="Graphic 2">
              <a:extLst>
                <a:ext uri="{FF2B5EF4-FFF2-40B4-BE49-F238E27FC236}">
                  <a16:creationId xmlns:a16="http://schemas.microsoft.com/office/drawing/2014/main" id="{2DDE5CA3-6D10-C1B9-2EC1-F8898E9FD30E}"/>
                </a:ext>
              </a:extLst>
            </p:cNvPr>
            <p:cNvSpPr/>
            <p:nvPr/>
          </p:nvSpPr>
          <p:spPr>
            <a:xfrm>
              <a:off x="1266093" y="2160087"/>
              <a:ext cx="6296916" cy="5118484"/>
            </a:xfrm>
            <a:custGeom>
              <a:avLst/>
              <a:gdLst>
                <a:gd name="connsiteX0" fmla="*/ 5427182 w 7667976"/>
                <a:gd name="connsiteY0" fmla="*/ 6336673 h 6336672"/>
                <a:gd name="connsiteX1" fmla="*/ 708719 w 7667976"/>
                <a:gd name="connsiteY1" fmla="*/ 6336673 h 6336672"/>
                <a:gd name="connsiteX2" fmla="*/ 207739 w 7667976"/>
                <a:gd name="connsiteY2" fmla="*/ 6128934 h 6336672"/>
                <a:gd name="connsiteX3" fmla="*/ 0 w 7667976"/>
                <a:gd name="connsiteY3" fmla="*/ 5627321 h 6336672"/>
                <a:gd name="connsiteX4" fmla="*/ 0 w 7667976"/>
                <a:gd name="connsiteY4" fmla="*/ 2241428 h 6336672"/>
                <a:gd name="connsiteX5" fmla="*/ 207739 w 7667976"/>
                <a:gd name="connsiteY5" fmla="*/ 1740448 h 6336672"/>
                <a:gd name="connsiteX6" fmla="*/ 708719 w 7667976"/>
                <a:gd name="connsiteY6" fmla="*/ 1532709 h 6336672"/>
                <a:gd name="connsiteX7" fmla="*/ 4149714 w 7667976"/>
                <a:gd name="connsiteY7" fmla="*/ 1532709 h 6336672"/>
                <a:gd name="connsiteX8" fmla="*/ 4408121 w 7667976"/>
                <a:gd name="connsiteY8" fmla="*/ 1447839 h 6336672"/>
                <a:gd name="connsiteX9" fmla="*/ 4575959 w 7667976"/>
                <a:gd name="connsiteY9" fmla="*/ 1195766 h 6336672"/>
                <a:gd name="connsiteX10" fmla="*/ 4781164 w 7667976"/>
                <a:gd name="connsiteY10" fmla="*/ 719486 h 6336672"/>
                <a:gd name="connsiteX11" fmla="*/ 5124440 w 7667976"/>
                <a:gd name="connsiteY11" fmla="*/ 340743 h 6336672"/>
                <a:gd name="connsiteX12" fmla="*/ 5574753 w 7667976"/>
                <a:gd name="connsiteY12" fmla="*/ 90569 h 6336672"/>
                <a:gd name="connsiteX13" fmla="*/ 6100434 w 7667976"/>
                <a:gd name="connsiteY13" fmla="*/ 0 h 6336672"/>
                <a:gd name="connsiteX14" fmla="*/ 7200564 w 7667976"/>
                <a:gd name="connsiteY14" fmla="*/ 449679 h 6336672"/>
                <a:gd name="connsiteX15" fmla="*/ 7537506 w 7667976"/>
                <a:gd name="connsiteY15" fmla="*/ 939259 h 6336672"/>
                <a:gd name="connsiteX16" fmla="*/ 7667976 w 7667976"/>
                <a:gd name="connsiteY16" fmla="*/ 1540309 h 6336672"/>
                <a:gd name="connsiteX17" fmla="*/ 7667976 w 7667976"/>
                <a:gd name="connsiteY17" fmla="*/ 1568809 h 6336672"/>
                <a:gd name="connsiteX18" fmla="*/ 7577408 w 7667976"/>
                <a:gd name="connsiteY18" fmla="*/ 2094491 h 6336672"/>
                <a:gd name="connsiteX19" fmla="*/ 7327234 w 7667976"/>
                <a:gd name="connsiteY19" fmla="*/ 2544803 h 6336672"/>
                <a:gd name="connsiteX20" fmla="*/ 6948490 w 7667976"/>
                <a:gd name="connsiteY20" fmla="*/ 2888079 h 6336672"/>
                <a:gd name="connsiteX21" fmla="*/ 6472211 w 7667976"/>
                <a:gd name="connsiteY21" fmla="*/ 3093284 h 6336672"/>
                <a:gd name="connsiteX22" fmla="*/ 6200503 w 7667976"/>
                <a:gd name="connsiteY22" fmla="*/ 3290257 h 6336672"/>
                <a:gd name="connsiteX23" fmla="*/ 6150468 w 7667976"/>
                <a:gd name="connsiteY23" fmla="*/ 3302290 h 6336672"/>
                <a:gd name="connsiteX24" fmla="*/ 6138435 w 7667976"/>
                <a:gd name="connsiteY24" fmla="*/ 3252256 h 6336672"/>
                <a:gd name="connsiteX25" fmla="*/ 6454477 w 7667976"/>
                <a:gd name="connsiteY25" fmla="*/ 3022983 h 6336672"/>
                <a:gd name="connsiteX26" fmla="*/ 7595141 w 7667976"/>
                <a:gd name="connsiteY26" fmla="*/ 1569443 h 6336672"/>
                <a:gd name="connsiteX27" fmla="*/ 7595141 w 7667976"/>
                <a:gd name="connsiteY27" fmla="*/ 1542209 h 6336672"/>
                <a:gd name="connsiteX28" fmla="*/ 6099167 w 7667976"/>
                <a:gd name="connsiteY28" fmla="*/ 72835 h 6336672"/>
                <a:gd name="connsiteX29" fmla="*/ 4645627 w 7667976"/>
                <a:gd name="connsiteY29" fmla="*/ 1213500 h 6336672"/>
                <a:gd name="connsiteX30" fmla="*/ 4450555 w 7667976"/>
                <a:gd name="connsiteY30" fmla="*/ 1506741 h 6336672"/>
                <a:gd name="connsiteX31" fmla="*/ 4149714 w 7667976"/>
                <a:gd name="connsiteY31" fmla="*/ 1605544 h 6336672"/>
                <a:gd name="connsiteX32" fmla="*/ 708719 w 7667976"/>
                <a:gd name="connsiteY32" fmla="*/ 1605544 h 6336672"/>
                <a:gd name="connsiteX33" fmla="*/ 72202 w 7667976"/>
                <a:gd name="connsiteY33" fmla="*/ 2242061 h 6336672"/>
                <a:gd name="connsiteX34" fmla="*/ 72202 w 7667976"/>
                <a:gd name="connsiteY34" fmla="*/ 5628587 h 6336672"/>
                <a:gd name="connsiteX35" fmla="*/ 708719 w 7667976"/>
                <a:gd name="connsiteY35" fmla="*/ 6265105 h 6336672"/>
                <a:gd name="connsiteX36" fmla="*/ 5427182 w 7667976"/>
                <a:gd name="connsiteY36" fmla="*/ 6265105 h 6336672"/>
                <a:gd name="connsiteX37" fmla="*/ 5990864 w 7667976"/>
                <a:gd name="connsiteY37" fmla="*/ 5924995 h 6336672"/>
                <a:gd name="connsiteX38" fmla="*/ 6039632 w 7667976"/>
                <a:gd name="connsiteY38" fmla="*/ 5909795 h 6336672"/>
                <a:gd name="connsiteX39" fmla="*/ 6054832 w 7667976"/>
                <a:gd name="connsiteY39" fmla="*/ 5958563 h 6336672"/>
                <a:gd name="connsiteX40" fmla="*/ 5427182 w 7667976"/>
                <a:gd name="connsiteY40" fmla="*/ 6336673 h 633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667976" h="6336672">
                  <a:moveTo>
                    <a:pt x="5427182" y="6336673"/>
                  </a:moveTo>
                  <a:lnTo>
                    <a:pt x="708719" y="6336673"/>
                  </a:lnTo>
                  <a:cubicBezTo>
                    <a:pt x="519348" y="6336673"/>
                    <a:pt x="341376" y="6263204"/>
                    <a:pt x="207739" y="6128934"/>
                  </a:cubicBezTo>
                  <a:cubicBezTo>
                    <a:pt x="73469" y="5994664"/>
                    <a:pt x="0" y="5816692"/>
                    <a:pt x="0" y="5627321"/>
                  </a:cubicBezTo>
                  <a:lnTo>
                    <a:pt x="0" y="2241428"/>
                  </a:lnTo>
                  <a:cubicBezTo>
                    <a:pt x="0" y="2052056"/>
                    <a:pt x="73469" y="1874085"/>
                    <a:pt x="207739" y="1740448"/>
                  </a:cubicBezTo>
                  <a:cubicBezTo>
                    <a:pt x="341376" y="1606811"/>
                    <a:pt x="519348" y="1532709"/>
                    <a:pt x="708719" y="1532709"/>
                  </a:cubicBezTo>
                  <a:lnTo>
                    <a:pt x="4149714" y="1532709"/>
                  </a:lnTo>
                  <a:cubicBezTo>
                    <a:pt x="4243450" y="1532709"/>
                    <a:pt x="4332752" y="1503574"/>
                    <a:pt x="4408121" y="1447839"/>
                  </a:cubicBezTo>
                  <a:cubicBezTo>
                    <a:pt x="4491723" y="1386405"/>
                    <a:pt x="4551258" y="1297102"/>
                    <a:pt x="4575959" y="1195766"/>
                  </a:cubicBezTo>
                  <a:cubicBezTo>
                    <a:pt x="4617126" y="1026661"/>
                    <a:pt x="4686162" y="866424"/>
                    <a:pt x="4781164" y="719486"/>
                  </a:cubicBezTo>
                  <a:cubicBezTo>
                    <a:pt x="4874267" y="575082"/>
                    <a:pt x="4989537" y="447779"/>
                    <a:pt x="5124440" y="340743"/>
                  </a:cubicBezTo>
                  <a:cubicBezTo>
                    <a:pt x="5259977" y="232440"/>
                    <a:pt x="5411982" y="148204"/>
                    <a:pt x="5574753" y="90569"/>
                  </a:cubicBezTo>
                  <a:cubicBezTo>
                    <a:pt x="5743224" y="30401"/>
                    <a:pt x="5919929" y="0"/>
                    <a:pt x="6100434" y="0"/>
                  </a:cubicBezTo>
                  <a:cubicBezTo>
                    <a:pt x="6515278" y="0"/>
                    <a:pt x="6906056" y="159604"/>
                    <a:pt x="7200564" y="449679"/>
                  </a:cubicBezTo>
                  <a:cubicBezTo>
                    <a:pt x="7343701" y="590916"/>
                    <a:pt x="7457704" y="755587"/>
                    <a:pt x="7537506" y="939259"/>
                  </a:cubicBezTo>
                  <a:cubicBezTo>
                    <a:pt x="7620475" y="1129264"/>
                    <a:pt x="7664809" y="1331303"/>
                    <a:pt x="7667976" y="1540309"/>
                  </a:cubicBezTo>
                  <a:cubicBezTo>
                    <a:pt x="7667976" y="1548542"/>
                    <a:pt x="7667976" y="1558043"/>
                    <a:pt x="7667976" y="1568809"/>
                  </a:cubicBezTo>
                  <a:cubicBezTo>
                    <a:pt x="7667976" y="1749314"/>
                    <a:pt x="7637576" y="1926019"/>
                    <a:pt x="7577408" y="2094491"/>
                  </a:cubicBezTo>
                  <a:cubicBezTo>
                    <a:pt x="7519773" y="2257262"/>
                    <a:pt x="7435537" y="2408633"/>
                    <a:pt x="7327234" y="2544803"/>
                  </a:cubicBezTo>
                  <a:cubicBezTo>
                    <a:pt x="7220198" y="2679073"/>
                    <a:pt x="7092894" y="2794976"/>
                    <a:pt x="6948490" y="2888079"/>
                  </a:cubicBezTo>
                  <a:cubicBezTo>
                    <a:pt x="6801553" y="2983082"/>
                    <a:pt x="6641315" y="3051483"/>
                    <a:pt x="6472211" y="3093284"/>
                  </a:cubicBezTo>
                  <a:cubicBezTo>
                    <a:pt x="6358208" y="3121152"/>
                    <a:pt x="6261305" y="3191454"/>
                    <a:pt x="6200503" y="3290257"/>
                  </a:cubicBezTo>
                  <a:cubicBezTo>
                    <a:pt x="6189736" y="3307357"/>
                    <a:pt x="6167569" y="3312424"/>
                    <a:pt x="6150468" y="3302290"/>
                  </a:cubicBezTo>
                  <a:cubicBezTo>
                    <a:pt x="6133368" y="3291523"/>
                    <a:pt x="6128301" y="3269356"/>
                    <a:pt x="6138435" y="3252256"/>
                  </a:cubicBezTo>
                  <a:cubicBezTo>
                    <a:pt x="6210003" y="3136353"/>
                    <a:pt x="6322107" y="3055283"/>
                    <a:pt x="6454477" y="3022983"/>
                  </a:cubicBezTo>
                  <a:cubicBezTo>
                    <a:pt x="7125828" y="2858945"/>
                    <a:pt x="7595141" y="2261695"/>
                    <a:pt x="7595141" y="1569443"/>
                  </a:cubicBezTo>
                  <a:cubicBezTo>
                    <a:pt x="7595141" y="1559309"/>
                    <a:pt x="7595141" y="1550442"/>
                    <a:pt x="7595141" y="1542209"/>
                  </a:cubicBezTo>
                  <a:cubicBezTo>
                    <a:pt x="7580574" y="732153"/>
                    <a:pt x="6909856" y="72835"/>
                    <a:pt x="6099167" y="72835"/>
                  </a:cubicBezTo>
                  <a:cubicBezTo>
                    <a:pt x="5406915" y="72835"/>
                    <a:pt x="4809032" y="541515"/>
                    <a:pt x="4645627" y="1213500"/>
                  </a:cubicBezTo>
                  <a:cubicBezTo>
                    <a:pt x="4617126" y="1331303"/>
                    <a:pt x="4547458" y="1435172"/>
                    <a:pt x="4450555" y="1506741"/>
                  </a:cubicBezTo>
                  <a:cubicBezTo>
                    <a:pt x="4362519" y="1571343"/>
                    <a:pt x="4258650" y="1605544"/>
                    <a:pt x="4149714" y="1605544"/>
                  </a:cubicBezTo>
                  <a:lnTo>
                    <a:pt x="708719" y="1605544"/>
                  </a:lnTo>
                  <a:cubicBezTo>
                    <a:pt x="357843" y="1605544"/>
                    <a:pt x="72202" y="1891185"/>
                    <a:pt x="72202" y="2242061"/>
                  </a:cubicBezTo>
                  <a:lnTo>
                    <a:pt x="72202" y="5628587"/>
                  </a:lnTo>
                  <a:cubicBezTo>
                    <a:pt x="72202" y="5979463"/>
                    <a:pt x="357843" y="6265105"/>
                    <a:pt x="708719" y="6265105"/>
                  </a:cubicBezTo>
                  <a:lnTo>
                    <a:pt x="5427182" y="6265105"/>
                  </a:lnTo>
                  <a:cubicBezTo>
                    <a:pt x="5664055" y="6265105"/>
                    <a:pt x="5880028" y="6134634"/>
                    <a:pt x="5990864" y="5924995"/>
                  </a:cubicBezTo>
                  <a:cubicBezTo>
                    <a:pt x="6000364" y="5907262"/>
                    <a:pt x="6021898" y="5900295"/>
                    <a:pt x="6039632" y="5909795"/>
                  </a:cubicBezTo>
                  <a:cubicBezTo>
                    <a:pt x="6057366" y="5919295"/>
                    <a:pt x="6064333" y="5940829"/>
                    <a:pt x="6054832" y="5958563"/>
                  </a:cubicBezTo>
                  <a:cubicBezTo>
                    <a:pt x="5931329" y="6191002"/>
                    <a:pt x="5691289" y="6336673"/>
                    <a:pt x="5427182" y="6336673"/>
                  </a:cubicBezTo>
                  <a:close/>
                </a:path>
              </a:pathLst>
            </a:custGeom>
            <a:solidFill>
              <a:schemeClr val="accent3"/>
            </a:solidFill>
            <a:ln w="6334" cap="flat">
              <a:noFill/>
              <a:prstDash val="solid"/>
              <a:miter/>
            </a:ln>
          </p:spPr>
          <p:txBody>
            <a:bodyPr rtlCol="0" anchor="ctr"/>
            <a:lstStyle/>
            <a:p>
              <a:endParaRPr lang="en-PK"/>
            </a:p>
          </p:txBody>
        </p:sp>
        <p:sp>
          <p:nvSpPr>
            <p:cNvPr id="5" name="Graphic 2">
              <a:extLst>
                <a:ext uri="{FF2B5EF4-FFF2-40B4-BE49-F238E27FC236}">
                  <a16:creationId xmlns:a16="http://schemas.microsoft.com/office/drawing/2014/main" id="{72A73895-ED95-E834-FDAF-0AAB4850751D}"/>
                </a:ext>
              </a:extLst>
            </p:cNvPr>
            <p:cNvSpPr/>
            <p:nvPr/>
          </p:nvSpPr>
          <p:spPr>
            <a:xfrm>
              <a:off x="4980165" y="3323866"/>
              <a:ext cx="6297435" cy="3954705"/>
            </a:xfrm>
            <a:custGeom>
              <a:avLst/>
              <a:gdLst>
                <a:gd name="connsiteX0" fmla="*/ 6959257 w 7668609"/>
                <a:gd name="connsiteY0" fmla="*/ 4895917 h 4895916"/>
                <a:gd name="connsiteX1" fmla="*/ 2240795 w 7668609"/>
                <a:gd name="connsiteY1" fmla="*/ 4895917 h 4895916"/>
                <a:gd name="connsiteX2" fmla="*/ 1613144 w 7668609"/>
                <a:gd name="connsiteY2" fmla="*/ 4517174 h 4895916"/>
                <a:gd name="connsiteX3" fmla="*/ 1532075 w 7668609"/>
                <a:gd name="connsiteY3" fmla="*/ 4187198 h 4895916"/>
                <a:gd name="connsiteX4" fmla="*/ 1532075 w 7668609"/>
                <a:gd name="connsiteY4" fmla="*/ 2078140 h 4895916"/>
                <a:gd name="connsiteX5" fmla="*/ 1467474 w 7668609"/>
                <a:gd name="connsiteY5" fmla="*/ 1849501 h 4895916"/>
                <a:gd name="connsiteX6" fmla="*/ 1195766 w 7668609"/>
                <a:gd name="connsiteY6" fmla="*/ 1652528 h 4895916"/>
                <a:gd name="connsiteX7" fmla="*/ 719487 w 7668609"/>
                <a:gd name="connsiteY7" fmla="*/ 1447323 h 4895916"/>
                <a:gd name="connsiteX8" fmla="*/ 340743 w 7668609"/>
                <a:gd name="connsiteY8" fmla="*/ 1104047 h 4895916"/>
                <a:gd name="connsiteX9" fmla="*/ 90569 w 7668609"/>
                <a:gd name="connsiteY9" fmla="*/ 653734 h 4895916"/>
                <a:gd name="connsiteX10" fmla="*/ 0 w 7668609"/>
                <a:gd name="connsiteY10" fmla="*/ 128053 h 4895916"/>
                <a:gd name="connsiteX11" fmla="*/ 0 w 7668609"/>
                <a:gd name="connsiteY11" fmla="*/ 99553 h 4895916"/>
                <a:gd name="connsiteX12" fmla="*/ 36735 w 7668609"/>
                <a:gd name="connsiteY12" fmla="*/ 64085 h 4895916"/>
                <a:gd name="connsiteX13" fmla="*/ 72202 w 7668609"/>
                <a:gd name="connsiteY13" fmla="*/ 100819 h 4895916"/>
                <a:gd name="connsiteX14" fmla="*/ 72202 w 7668609"/>
                <a:gd name="connsiteY14" fmla="*/ 128053 h 4895916"/>
                <a:gd name="connsiteX15" fmla="*/ 1212867 w 7668609"/>
                <a:gd name="connsiteY15" fmla="*/ 1581593 h 4895916"/>
                <a:gd name="connsiteX16" fmla="*/ 1528909 w 7668609"/>
                <a:gd name="connsiteY16" fmla="*/ 1810866 h 4895916"/>
                <a:gd name="connsiteX17" fmla="*/ 1604278 w 7668609"/>
                <a:gd name="connsiteY17" fmla="*/ 2077507 h 4895916"/>
                <a:gd name="connsiteX18" fmla="*/ 1604278 w 7668609"/>
                <a:gd name="connsiteY18" fmla="*/ 4186564 h 4895916"/>
                <a:gd name="connsiteX19" fmla="*/ 1677113 w 7668609"/>
                <a:gd name="connsiteY19" fmla="*/ 4482973 h 4895916"/>
                <a:gd name="connsiteX20" fmla="*/ 2240795 w 7668609"/>
                <a:gd name="connsiteY20" fmla="*/ 4823081 h 4895916"/>
                <a:gd name="connsiteX21" fmla="*/ 6959257 w 7668609"/>
                <a:gd name="connsiteY21" fmla="*/ 4823081 h 4895916"/>
                <a:gd name="connsiteX22" fmla="*/ 7595775 w 7668609"/>
                <a:gd name="connsiteY22" fmla="*/ 4186564 h 4895916"/>
                <a:gd name="connsiteX23" fmla="*/ 7595775 w 7668609"/>
                <a:gd name="connsiteY23" fmla="*/ 800672 h 4895916"/>
                <a:gd name="connsiteX24" fmla="*/ 6959257 w 7668609"/>
                <a:gd name="connsiteY24" fmla="*/ 164154 h 4895916"/>
                <a:gd name="connsiteX25" fmla="*/ 3518263 w 7668609"/>
                <a:gd name="connsiteY25" fmla="*/ 164154 h 4895916"/>
                <a:gd name="connsiteX26" fmla="*/ 3217421 w 7668609"/>
                <a:gd name="connsiteY26" fmla="*/ 65352 h 4895916"/>
                <a:gd name="connsiteX27" fmla="*/ 3209822 w 7668609"/>
                <a:gd name="connsiteY27" fmla="*/ 14684 h 4895916"/>
                <a:gd name="connsiteX28" fmla="*/ 3260490 w 7668609"/>
                <a:gd name="connsiteY28" fmla="*/ 7083 h 4895916"/>
                <a:gd name="connsiteX29" fmla="*/ 3518896 w 7668609"/>
                <a:gd name="connsiteY29" fmla="*/ 91953 h 4895916"/>
                <a:gd name="connsiteX30" fmla="*/ 6959891 w 7668609"/>
                <a:gd name="connsiteY30" fmla="*/ 91953 h 4895916"/>
                <a:gd name="connsiteX31" fmla="*/ 7460871 w 7668609"/>
                <a:gd name="connsiteY31" fmla="*/ 299691 h 4895916"/>
                <a:gd name="connsiteX32" fmla="*/ 7668610 w 7668609"/>
                <a:gd name="connsiteY32" fmla="*/ 800672 h 4895916"/>
                <a:gd name="connsiteX33" fmla="*/ 7668610 w 7668609"/>
                <a:gd name="connsiteY33" fmla="*/ 4187198 h 4895916"/>
                <a:gd name="connsiteX34" fmla="*/ 7460871 w 7668609"/>
                <a:gd name="connsiteY34" fmla="*/ 4688178 h 4895916"/>
                <a:gd name="connsiteX35" fmla="*/ 6959257 w 7668609"/>
                <a:gd name="connsiteY35" fmla="*/ 4895917 h 48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68609" h="4895916">
                  <a:moveTo>
                    <a:pt x="6959257" y="4895917"/>
                  </a:moveTo>
                  <a:lnTo>
                    <a:pt x="2240795" y="4895917"/>
                  </a:lnTo>
                  <a:cubicBezTo>
                    <a:pt x="1976687" y="4895917"/>
                    <a:pt x="1736648" y="4750880"/>
                    <a:pt x="1613144" y="4517174"/>
                  </a:cubicBezTo>
                  <a:cubicBezTo>
                    <a:pt x="1559943" y="4415838"/>
                    <a:pt x="1532075" y="4301834"/>
                    <a:pt x="1532075" y="4187198"/>
                  </a:cubicBezTo>
                  <a:lnTo>
                    <a:pt x="1532075" y="2078140"/>
                  </a:lnTo>
                  <a:cubicBezTo>
                    <a:pt x="1532075" y="1997071"/>
                    <a:pt x="1509908" y="1918536"/>
                    <a:pt x="1467474" y="1849501"/>
                  </a:cubicBezTo>
                  <a:cubicBezTo>
                    <a:pt x="1406039" y="1750064"/>
                    <a:pt x="1309770" y="1680396"/>
                    <a:pt x="1195766" y="1652528"/>
                  </a:cubicBezTo>
                  <a:cubicBezTo>
                    <a:pt x="1026662" y="1611360"/>
                    <a:pt x="866424" y="1542325"/>
                    <a:pt x="719487" y="1447323"/>
                  </a:cubicBezTo>
                  <a:cubicBezTo>
                    <a:pt x="575083" y="1354220"/>
                    <a:pt x="447779" y="1238950"/>
                    <a:pt x="340743" y="1104047"/>
                  </a:cubicBezTo>
                  <a:cubicBezTo>
                    <a:pt x="232440" y="968510"/>
                    <a:pt x="148204" y="816506"/>
                    <a:pt x="90569" y="653734"/>
                  </a:cubicBezTo>
                  <a:cubicBezTo>
                    <a:pt x="30401" y="485263"/>
                    <a:pt x="0" y="308558"/>
                    <a:pt x="0" y="128053"/>
                  </a:cubicBezTo>
                  <a:cubicBezTo>
                    <a:pt x="0" y="117287"/>
                    <a:pt x="0" y="107786"/>
                    <a:pt x="0" y="99553"/>
                  </a:cubicBezTo>
                  <a:cubicBezTo>
                    <a:pt x="634" y="79286"/>
                    <a:pt x="17101" y="63452"/>
                    <a:pt x="36735" y="64085"/>
                  </a:cubicBezTo>
                  <a:cubicBezTo>
                    <a:pt x="57002" y="64718"/>
                    <a:pt x="72835" y="81185"/>
                    <a:pt x="72202" y="100819"/>
                  </a:cubicBezTo>
                  <a:cubicBezTo>
                    <a:pt x="72202" y="109053"/>
                    <a:pt x="72202" y="117920"/>
                    <a:pt x="72202" y="128053"/>
                  </a:cubicBezTo>
                  <a:cubicBezTo>
                    <a:pt x="72202" y="820306"/>
                    <a:pt x="540882" y="1418189"/>
                    <a:pt x="1212867" y="1581593"/>
                  </a:cubicBezTo>
                  <a:cubicBezTo>
                    <a:pt x="1345870" y="1613894"/>
                    <a:pt x="1457973" y="1695596"/>
                    <a:pt x="1528909" y="1810866"/>
                  </a:cubicBezTo>
                  <a:cubicBezTo>
                    <a:pt x="1578310" y="1890668"/>
                    <a:pt x="1604278" y="1983137"/>
                    <a:pt x="1604278" y="2077507"/>
                  </a:cubicBezTo>
                  <a:lnTo>
                    <a:pt x="1604278" y="4186564"/>
                  </a:lnTo>
                  <a:cubicBezTo>
                    <a:pt x="1604278" y="4289801"/>
                    <a:pt x="1629612" y="4392403"/>
                    <a:pt x="1677113" y="4482973"/>
                  </a:cubicBezTo>
                  <a:cubicBezTo>
                    <a:pt x="1787949" y="4692611"/>
                    <a:pt x="2003922" y="4823081"/>
                    <a:pt x="2240795" y="4823081"/>
                  </a:cubicBezTo>
                  <a:lnTo>
                    <a:pt x="6959257" y="4823081"/>
                  </a:lnTo>
                  <a:cubicBezTo>
                    <a:pt x="7310134" y="4823081"/>
                    <a:pt x="7595775" y="4537441"/>
                    <a:pt x="7595775" y="4186564"/>
                  </a:cubicBezTo>
                  <a:lnTo>
                    <a:pt x="7595775" y="800672"/>
                  </a:lnTo>
                  <a:cubicBezTo>
                    <a:pt x="7595775" y="449796"/>
                    <a:pt x="7310134" y="164154"/>
                    <a:pt x="6959257" y="164154"/>
                  </a:cubicBezTo>
                  <a:lnTo>
                    <a:pt x="3518263" y="164154"/>
                  </a:lnTo>
                  <a:cubicBezTo>
                    <a:pt x="3409327" y="164154"/>
                    <a:pt x="3304824" y="129954"/>
                    <a:pt x="3217421" y="65352"/>
                  </a:cubicBezTo>
                  <a:cubicBezTo>
                    <a:pt x="3201588" y="53318"/>
                    <a:pt x="3197788" y="31151"/>
                    <a:pt x="3209822" y="14684"/>
                  </a:cubicBezTo>
                  <a:cubicBezTo>
                    <a:pt x="3221855" y="-1150"/>
                    <a:pt x="3244023" y="-4950"/>
                    <a:pt x="3260490" y="7083"/>
                  </a:cubicBezTo>
                  <a:cubicBezTo>
                    <a:pt x="3335858" y="62818"/>
                    <a:pt x="3425161" y="91953"/>
                    <a:pt x="3518896" y="91953"/>
                  </a:cubicBezTo>
                  <a:lnTo>
                    <a:pt x="6959891" y="91953"/>
                  </a:lnTo>
                  <a:cubicBezTo>
                    <a:pt x="7149263" y="91953"/>
                    <a:pt x="7327234" y="165421"/>
                    <a:pt x="7460871" y="299691"/>
                  </a:cubicBezTo>
                  <a:cubicBezTo>
                    <a:pt x="7594508" y="433328"/>
                    <a:pt x="7668610" y="611300"/>
                    <a:pt x="7668610" y="800672"/>
                  </a:cubicBezTo>
                  <a:lnTo>
                    <a:pt x="7668610" y="4187198"/>
                  </a:lnTo>
                  <a:cubicBezTo>
                    <a:pt x="7668610" y="4376570"/>
                    <a:pt x="7595142" y="4554541"/>
                    <a:pt x="7460871" y="4688178"/>
                  </a:cubicBezTo>
                  <a:cubicBezTo>
                    <a:pt x="7326601" y="4821815"/>
                    <a:pt x="7148629" y="4895917"/>
                    <a:pt x="6959257" y="4895917"/>
                  </a:cubicBezTo>
                  <a:close/>
                </a:path>
              </a:pathLst>
            </a:custGeom>
            <a:solidFill>
              <a:schemeClr val="accent2"/>
            </a:solidFill>
            <a:ln w="6334" cap="flat">
              <a:noFill/>
              <a:prstDash val="solid"/>
              <a:miter/>
            </a:ln>
          </p:spPr>
          <p:txBody>
            <a:bodyPr rtlCol="0" anchor="ctr"/>
            <a:lstStyle/>
            <a:p>
              <a:endParaRPr lang="en-PK"/>
            </a:p>
          </p:txBody>
        </p:sp>
        <p:sp>
          <p:nvSpPr>
            <p:cNvPr id="6" name="Graphic 2">
              <a:extLst>
                <a:ext uri="{FF2B5EF4-FFF2-40B4-BE49-F238E27FC236}">
                  <a16:creationId xmlns:a16="http://schemas.microsoft.com/office/drawing/2014/main" id="{8D714840-7BE3-32B2-FCE8-0E162BAB0CC3}"/>
                </a:ext>
              </a:extLst>
            </p:cNvPr>
            <p:cNvSpPr/>
            <p:nvPr/>
          </p:nvSpPr>
          <p:spPr>
            <a:xfrm>
              <a:off x="6376648" y="1880757"/>
              <a:ext cx="1422488" cy="1174616"/>
            </a:xfrm>
            <a:custGeom>
              <a:avLst/>
              <a:gdLst>
                <a:gd name="connsiteX0" fmla="*/ 1636578 w 1732214"/>
                <a:gd name="connsiteY0" fmla="*/ 1167265 h 1454172"/>
                <a:gd name="connsiteX1" fmla="*/ 1225534 w 1732214"/>
                <a:gd name="connsiteY1" fmla="*/ 557349 h 1454172"/>
                <a:gd name="connsiteX2" fmla="*/ 615617 w 1732214"/>
                <a:gd name="connsiteY2" fmla="*/ 146304 h 1454172"/>
                <a:gd name="connsiteX3" fmla="*/ 0 w 1732214"/>
                <a:gd name="connsiteY3" fmla="*/ 0 h 1454172"/>
                <a:gd name="connsiteX4" fmla="*/ 0 w 1732214"/>
                <a:gd name="connsiteY4" fmla="*/ 264107 h 1454172"/>
                <a:gd name="connsiteX5" fmla="*/ 1459240 w 1732214"/>
                <a:gd name="connsiteY5" fmla="*/ 1454173 h 1454172"/>
                <a:gd name="connsiteX6" fmla="*/ 1732214 w 1732214"/>
                <a:gd name="connsiteY6" fmla="*/ 1454173 h 1454172"/>
                <a:gd name="connsiteX7" fmla="*/ 1636578 w 1732214"/>
                <a:gd name="connsiteY7" fmla="*/ 1167265 h 145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214" h="1454172">
                  <a:moveTo>
                    <a:pt x="1636578" y="1167265"/>
                  </a:moveTo>
                  <a:cubicBezTo>
                    <a:pt x="1539675" y="938626"/>
                    <a:pt x="1401605" y="733420"/>
                    <a:pt x="1225534" y="557349"/>
                  </a:cubicBezTo>
                  <a:cubicBezTo>
                    <a:pt x="1049463" y="381277"/>
                    <a:pt x="844257" y="242573"/>
                    <a:pt x="615617" y="146304"/>
                  </a:cubicBezTo>
                  <a:cubicBezTo>
                    <a:pt x="419279" y="63335"/>
                    <a:pt x="212806" y="13934"/>
                    <a:pt x="0" y="0"/>
                  </a:cubicBezTo>
                  <a:lnTo>
                    <a:pt x="0" y="264107"/>
                  </a:lnTo>
                  <a:cubicBezTo>
                    <a:pt x="695419" y="319209"/>
                    <a:pt x="1271135" y="804989"/>
                    <a:pt x="1459240" y="1454173"/>
                  </a:cubicBezTo>
                  <a:lnTo>
                    <a:pt x="1732214" y="1454173"/>
                  </a:lnTo>
                  <a:cubicBezTo>
                    <a:pt x="1707513" y="1356004"/>
                    <a:pt x="1675846" y="1260368"/>
                    <a:pt x="1636578" y="1167265"/>
                  </a:cubicBezTo>
                  <a:close/>
                </a:path>
              </a:pathLst>
            </a:custGeom>
            <a:solidFill>
              <a:schemeClr val="accent2"/>
            </a:solidFill>
            <a:ln w="6334" cap="flat">
              <a:noFill/>
              <a:prstDash val="solid"/>
              <a:miter/>
            </a:ln>
          </p:spPr>
          <p:txBody>
            <a:bodyPr rtlCol="0" anchor="ctr"/>
            <a:lstStyle/>
            <a:p>
              <a:endParaRPr lang="en-PK"/>
            </a:p>
          </p:txBody>
        </p:sp>
        <p:sp>
          <p:nvSpPr>
            <p:cNvPr id="7" name="Graphic 2">
              <a:extLst>
                <a:ext uri="{FF2B5EF4-FFF2-40B4-BE49-F238E27FC236}">
                  <a16:creationId xmlns:a16="http://schemas.microsoft.com/office/drawing/2014/main" id="{27298AC5-80BB-EC39-590C-9382C1AE1B86}"/>
                </a:ext>
              </a:extLst>
            </p:cNvPr>
            <p:cNvSpPr/>
            <p:nvPr/>
          </p:nvSpPr>
          <p:spPr>
            <a:xfrm>
              <a:off x="4738316" y="1880246"/>
              <a:ext cx="1421968" cy="1174105"/>
            </a:xfrm>
            <a:custGeom>
              <a:avLst/>
              <a:gdLst>
                <a:gd name="connsiteX0" fmla="*/ 1115964 w 1731580"/>
                <a:gd name="connsiteY0" fmla="*/ 146304 h 1453539"/>
                <a:gd name="connsiteX1" fmla="*/ 506047 w 1731580"/>
                <a:gd name="connsiteY1" fmla="*/ 557349 h 1453539"/>
                <a:gd name="connsiteX2" fmla="*/ 95003 w 1731580"/>
                <a:gd name="connsiteY2" fmla="*/ 1167265 h 1453539"/>
                <a:gd name="connsiteX3" fmla="*/ 0 w 1731580"/>
                <a:gd name="connsiteY3" fmla="*/ 1453540 h 1453539"/>
                <a:gd name="connsiteX4" fmla="*/ 272974 w 1731580"/>
                <a:gd name="connsiteY4" fmla="*/ 1453540 h 1453539"/>
                <a:gd name="connsiteX5" fmla="*/ 1731581 w 1731580"/>
                <a:gd name="connsiteY5" fmla="*/ 264107 h 1453539"/>
                <a:gd name="connsiteX6" fmla="*/ 1731581 w 1731580"/>
                <a:gd name="connsiteY6" fmla="*/ 0 h 1453539"/>
                <a:gd name="connsiteX7" fmla="*/ 1115964 w 1731580"/>
                <a:gd name="connsiteY7" fmla="*/ 146304 h 145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1580" h="1453539">
                  <a:moveTo>
                    <a:pt x="1115964" y="146304"/>
                  </a:moveTo>
                  <a:cubicBezTo>
                    <a:pt x="887325" y="243207"/>
                    <a:pt x="682119" y="381277"/>
                    <a:pt x="506047" y="557349"/>
                  </a:cubicBezTo>
                  <a:cubicBezTo>
                    <a:pt x="329976" y="733420"/>
                    <a:pt x="191272" y="938626"/>
                    <a:pt x="95003" y="1167265"/>
                  </a:cubicBezTo>
                  <a:cubicBezTo>
                    <a:pt x="55735" y="1260368"/>
                    <a:pt x="24068" y="1356004"/>
                    <a:pt x="0" y="1453540"/>
                  </a:cubicBezTo>
                  <a:lnTo>
                    <a:pt x="272974" y="1453540"/>
                  </a:lnTo>
                  <a:cubicBezTo>
                    <a:pt x="460446" y="804989"/>
                    <a:pt x="1036162" y="318575"/>
                    <a:pt x="1731581" y="264107"/>
                  </a:cubicBezTo>
                  <a:lnTo>
                    <a:pt x="1731581" y="0"/>
                  </a:lnTo>
                  <a:cubicBezTo>
                    <a:pt x="1518775" y="14567"/>
                    <a:pt x="1312303" y="63335"/>
                    <a:pt x="1115964" y="146304"/>
                  </a:cubicBezTo>
                  <a:close/>
                </a:path>
              </a:pathLst>
            </a:custGeom>
            <a:solidFill>
              <a:schemeClr val="accent3"/>
            </a:solidFill>
            <a:ln w="6334" cap="flat">
              <a:noFill/>
              <a:prstDash val="solid"/>
              <a:miter/>
            </a:ln>
          </p:spPr>
          <p:txBody>
            <a:bodyPr rtlCol="0" anchor="ctr"/>
            <a:lstStyle/>
            <a:p>
              <a:endParaRPr lang="en-PK"/>
            </a:p>
          </p:txBody>
        </p:sp>
        <p:sp>
          <p:nvSpPr>
            <p:cNvPr id="8" name="Graphic 2">
              <a:extLst>
                <a:ext uri="{FF2B5EF4-FFF2-40B4-BE49-F238E27FC236}">
                  <a16:creationId xmlns:a16="http://schemas.microsoft.com/office/drawing/2014/main" id="{780AFA80-2E69-FC55-CF3D-C70D24FC4B13}"/>
                </a:ext>
              </a:extLst>
            </p:cNvPr>
            <p:cNvSpPr/>
            <p:nvPr/>
          </p:nvSpPr>
          <p:spPr>
            <a:xfrm rot="18900000">
              <a:off x="5124192" y="2300438"/>
              <a:ext cx="2294683" cy="2257125"/>
            </a:xfrm>
            <a:custGeom>
              <a:avLst/>
              <a:gdLst>
                <a:gd name="connsiteX0" fmla="*/ 2794316 w 2794316"/>
                <a:gd name="connsiteY0" fmla="*/ 1397158 h 2794316"/>
                <a:gd name="connsiteX1" fmla="*/ 1397158 w 2794316"/>
                <a:gd name="connsiteY1" fmla="*/ 2794316 h 2794316"/>
                <a:gd name="connsiteX2" fmla="*/ 0 w 2794316"/>
                <a:gd name="connsiteY2" fmla="*/ 1397158 h 2794316"/>
                <a:gd name="connsiteX3" fmla="*/ 1397158 w 2794316"/>
                <a:gd name="connsiteY3" fmla="*/ 0 h 2794316"/>
                <a:gd name="connsiteX4" fmla="*/ 2794316 w 2794316"/>
                <a:gd name="connsiteY4" fmla="*/ 1397158 h 279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4316" h="2794316">
                  <a:moveTo>
                    <a:pt x="2794316" y="1397158"/>
                  </a:moveTo>
                  <a:cubicBezTo>
                    <a:pt x="2794316" y="2168787"/>
                    <a:pt x="2168787" y="2794316"/>
                    <a:pt x="1397158" y="2794316"/>
                  </a:cubicBezTo>
                  <a:cubicBezTo>
                    <a:pt x="625529" y="2794316"/>
                    <a:pt x="0" y="2168787"/>
                    <a:pt x="0" y="1397158"/>
                  </a:cubicBezTo>
                  <a:cubicBezTo>
                    <a:pt x="0" y="625529"/>
                    <a:pt x="625529" y="0"/>
                    <a:pt x="1397158" y="0"/>
                  </a:cubicBezTo>
                  <a:cubicBezTo>
                    <a:pt x="2168787" y="0"/>
                    <a:pt x="2794316" y="625529"/>
                    <a:pt x="2794316" y="1397158"/>
                  </a:cubicBezTo>
                  <a:close/>
                </a:path>
              </a:pathLst>
            </a:custGeom>
            <a:solidFill>
              <a:schemeClr val="bg2"/>
            </a:solidFill>
            <a:ln w="6334" cap="flat">
              <a:noFill/>
              <a:prstDash val="solid"/>
              <a:miter/>
            </a:ln>
          </p:spPr>
          <p:txBody>
            <a:bodyPr rtlCol="0" anchor="ctr"/>
            <a:lstStyle/>
            <a:p>
              <a:endParaRPr lang="en-PK"/>
            </a:p>
          </p:txBody>
        </p:sp>
        <p:sp>
          <p:nvSpPr>
            <p:cNvPr id="9" name="Graphic 2">
              <a:extLst>
                <a:ext uri="{FF2B5EF4-FFF2-40B4-BE49-F238E27FC236}">
                  <a16:creationId xmlns:a16="http://schemas.microsoft.com/office/drawing/2014/main" id="{30EE57EA-2E55-8193-CD0B-7D3BD59B9C57}"/>
                </a:ext>
              </a:extLst>
            </p:cNvPr>
            <p:cNvSpPr/>
            <p:nvPr/>
          </p:nvSpPr>
          <p:spPr>
            <a:xfrm rot="18900000">
              <a:off x="5293225" y="2466704"/>
              <a:ext cx="1956617" cy="1924593"/>
            </a:xfrm>
            <a:custGeom>
              <a:avLst/>
              <a:gdLst>
                <a:gd name="connsiteX0" fmla="*/ 2382642 w 2382642"/>
                <a:gd name="connsiteY0" fmla="*/ 1191321 h 2382642"/>
                <a:gd name="connsiteX1" fmla="*/ 1191321 w 2382642"/>
                <a:gd name="connsiteY1" fmla="*/ 2382642 h 2382642"/>
                <a:gd name="connsiteX2" fmla="*/ 0 w 2382642"/>
                <a:gd name="connsiteY2" fmla="*/ 1191321 h 2382642"/>
                <a:gd name="connsiteX3" fmla="*/ 1191321 w 2382642"/>
                <a:gd name="connsiteY3" fmla="*/ 0 h 2382642"/>
                <a:gd name="connsiteX4" fmla="*/ 2382642 w 2382642"/>
                <a:gd name="connsiteY4" fmla="*/ 1191321 h 2382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642" h="2382642">
                  <a:moveTo>
                    <a:pt x="2382642" y="1191321"/>
                  </a:moveTo>
                  <a:cubicBezTo>
                    <a:pt x="2382642" y="1849270"/>
                    <a:pt x="1849270" y="2382642"/>
                    <a:pt x="1191321" y="2382642"/>
                  </a:cubicBezTo>
                  <a:cubicBezTo>
                    <a:pt x="533373" y="2382642"/>
                    <a:pt x="0" y="1849270"/>
                    <a:pt x="0" y="1191321"/>
                  </a:cubicBezTo>
                  <a:cubicBezTo>
                    <a:pt x="0" y="533373"/>
                    <a:pt x="533373" y="0"/>
                    <a:pt x="1191321" y="0"/>
                  </a:cubicBezTo>
                  <a:cubicBezTo>
                    <a:pt x="1849270" y="0"/>
                    <a:pt x="2382642" y="533373"/>
                    <a:pt x="2382642" y="1191321"/>
                  </a:cubicBezTo>
                  <a:close/>
                </a:path>
              </a:pathLst>
            </a:custGeom>
            <a:solidFill>
              <a:srgbClr val="F4F8F9"/>
            </a:solidFill>
            <a:ln w="6334" cap="flat">
              <a:noFill/>
              <a:prstDash val="solid"/>
              <a:miter/>
            </a:ln>
            <a:effectLst/>
          </p:spPr>
          <p:txBody>
            <a:bodyPr rtlCol="0" anchor="ctr"/>
            <a:lstStyle/>
            <a:p>
              <a:endParaRPr lang="en-PK"/>
            </a:p>
          </p:txBody>
        </p:sp>
      </p:grpSp>
      <p:grpSp>
        <p:nvGrpSpPr>
          <p:cNvPr id="390" name="Group 389">
            <a:extLst>
              <a:ext uri="{FF2B5EF4-FFF2-40B4-BE49-F238E27FC236}">
                <a16:creationId xmlns:a16="http://schemas.microsoft.com/office/drawing/2014/main" id="{26103D16-94C7-AFB2-CB34-D3CF31CF0750}"/>
              </a:ext>
            </a:extLst>
          </p:cNvPr>
          <p:cNvGrpSpPr/>
          <p:nvPr/>
        </p:nvGrpSpPr>
        <p:grpSpPr>
          <a:xfrm>
            <a:off x="1850472" y="3839580"/>
            <a:ext cx="3373156" cy="1761299"/>
            <a:chOff x="1850472" y="3790366"/>
            <a:chExt cx="3373156" cy="1761299"/>
          </a:xfrm>
        </p:grpSpPr>
        <p:sp>
          <p:nvSpPr>
            <p:cNvPr id="388" name="TextBox 387">
              <a:extLst>
                <a:ext uri="{FF2B5EF4-FFF2-40B4-BE49-F238E27FC236}">
                  <a16:creationId xmlns:a16="http://schemas.microsoft.com/office/drawing/2014/main" id="{69281A70-2B4E-E05E-F071-372EE8A67890}"/>
                </a:ext>
              </a:extLst>
            </p:cNvPr>
            <p:cNvSpPr txBox="1"/>
            <p:nvPr/>
          </p:nvSpPr>
          <p:spPr>
            <a:xfrm>
              <a:off x="1850472" y="3790366"/>
              <a:ext cx="2812675" cy="461665"/>
            </a:xfrm>
            <a:prstGeom prst="rect">
              <a:avLst/>
            </a:prstGeom>
            <a:noFill/>
          </p:spPr>
          <p:txBody>
            <a:bodyPr wrap="square">
              <a:spAutoFit/>
            </a:bodyPr>
            <a:lstStyle/>
            <a:p>
              <a:r>
                <a:rPr lang="en-US" sz="2400" b="1" dirty="0">
                  <a:solidFill>
                    <a:schemeClr val="accent3"/>
                  </a:solidFill>
                  <a:latin typeface="+mj-lt"/>
                </a:rPr>
                <a:t>Corporation</a:t>
              </a:r>
            </a:p>
          </p:txBody>
        </p:sp>
        <p:sp>
          <p:nvSpPr>
            <p:cNvPr id="389" name="TextBox 388">
              <a:extLst>
                <a:ext uri="{FF2B5EF4-FFF2-40B4-BE49-F238E27FC236}">
                  <a16:creationId xmlns:a16="http://schemas.microsoft.com/office/drawing/2014/main" id="{EE333D6C-EF74-F425-5BD8-7AE260DE659F}"/>
                </a:ext>
              </a:extLst>
            </p:cNvPr>
            <p:cNvSpPr txBox="1"/>
            <p:nvPr/>
          </p:nvSpPr>
          <p:spPr>
            <a:xfrm>
              <a:off x="1850472" y="4320559"/>
              <a:ext cx="3373156" cy="1231106"/>
            </a:xfrm>
            <a:prstGeom prst="rect">
              <a:avLst/>
            </a:prstGeom>
            <a:noFill/>
          </p:spPr>
          <p:txBody>
            <a:bodyPr wrap="square">
              <a:spAutoFit/>
            </a:bodyPr>
            <a:lstStyle/>
            <a:p>
              <a:pPr>
                <a:spcBef>
                  <a:spcPts val="1200"/>
                </a:spcBef>
              </a:pPr>
              <a:r>
                <a:rPr lang="en-US" sz="1600" dirty="0">
                  <a:solidFill>
                    <a:schemeClr val="tx1">
                      <a:lumMod val="65000"/>
                      <a:lumOff val="35000"/>
                    </a:schemeClr>
                  </a:solidFill>
                  <a:latin typeface="Roboto" panose="02000000000000000000" pitchFamily="2" charset="0"/>
                  <a:ea typeface="Roboto" panose="02000000000000000000" pitchFamily="2" charset="0"/>
                </a:rPr>
                <a:t>Startup seeking to attract venture capital funding</a:t>
              </a:r>
            </a:p>
            <a:p>
              <a:pPr>
                <a:spcBef>
                  <a:spcPts val="1200"/>
                </a:spcBef>
              </a:pPr>
              <a:r>
                <a:rPr lang="en-US" sz="1600" dirty="0">
                  <a:solidFill>
                    <a:schemeClr val="tx1">
                      <a:lumMod val="65000"/>
                      <a:lumOff val="35000"/>
                    </a:schemeClr>
                  </a:solidFill>
                  <a:latin typeface="Roboto" panose="02000000000000000000" pitchFamily="2" charset="0"/>
                  <a:ea typeface="Roboto" panose="02000000000000000000" pitchFamily="2" charset="0"/>
                </a:rPr>
                <a:t>Business aiming to go public in the near future</a:t>
              </a:r>
            </a:p>
          </p:txBody>
        </p:sp>
      </p:grpSp>
      <p:grpSp>
        <p:nvGrpSpPr>
          <p:cNvPr id="391" name="Group 390">
            <a:extLst>
              <a:ext uri="{FF2B5EF4-FFF2-40B4-BE49-F238E27FC236}">
                <a16:creationId xmlns:a16="http://schemas.microsoft.com/office/drawing/2014/main" id="{FDF3F79E-3FC9-932B-0064-F739D78EC553}"/>
              </a:ext>
            </a:extLst>
          </p:cNvPr>
          <p:cNvGrpSpPr/>
          <p:nvPr/>
        </p:nvGrpSpPr>
        <p:grpSpPr>
          <a:xfrm>
            <a:off x="6967814" y="3839580"/>
            <a:ext cx="3373156" cy="2069076"/>
            <a:chOff x="1850472" y="3790366"/>
            <a:chExt cx="3373156" cy="2069076"/>
          </a:xfrm>
        </p:grpSpPr>
        <p:sp>
          <p:nvSpPr>
            <p:cNvPr id="392" name="TextBox 391">
              <a:extLst>
                <a:ext uri="{FF2B5EF4-FFF2-40B4-BE49-F238E27FC236}">
                  <a16:creationId xmlns:a16="http://schemas.microsoft.com/office/drawing/2014/main" id="{3B93CA6D-A188-00F8-E480-C27AFF0BC145}"/>
                </a:ext>
              </a:extLst>
            </p:cNvPr>
            <p:cNvSpPr txBox="1"/>
            <p:nvPr/>
          </p:nvSpPr>
          <p:spPr>
            <a:xfrm>
              <a:off x="2410953" y="3790366"/>
              <a:ext cx="2812675" cy="461665"/>
            </a:xfrm>
            <a:prstGeom prst="rect">
              <a:avLst/>
            </a:prstGeom>
            <a:noFill/>
          </p:spPr>
          <p:txBody>
            <a:bodyPr wrap="square">
              <a:spAutoFit/>
            </a:bodyPr>
            <a:lstStyle/>
            <a:p>
              <a:pPr algn="r"/>
              <a:r>
                <a:rPr lang="en-US" sz="2400" b="1" dirty="0">
                  <a:solidFill>
                    <a:schemeClr val="accent2"/>
                  </a:solidFill>
                  <a:latin typeface="+mj-lt"/>
                </a:rPr>
                <a:t>LLC</a:t>
              </a:r>
            </a:p>
          </p:txBody>
        </p:sp>
        <p:sp>
          <p:nvSpPr>
            <p:cNvPr id="393" name="TextBox 392">
              <a:extLst>
                <a:ext uri="{FF2B5EF4-FFF2-40B4-BE49-F238E27FC236}">
                  <a16:creationId xmlns:a16="http://schemas.microsoft.com/office/drawing/2014/main" id="{71717928-D8D4-B0E0-EF0F-55E7752DE793}"/>
                </a:ext>
              </a:extLst>
            </p:cNvPr>
            <p:cNvSpPr txBox="1"/>
            <p:nvPr/>
          </p:nvSpPr>
          <p:spPr>
            <a:xfrm>
              <a:off x="1850472" y="4320559"/>
              <a:ext cx="3373156" cy="1538883"/>
            </a:xfrm>
            <a:prstGeom prst="rect">
              <a:avLst/>
            </a:prstGeom>
            <a:noFill/>
          </p:spPr>
          <p:txBody>
            <a:bodyPr wrap="square">
              <a:spAutoFit/>
            </a:bodyPr>
            <a:lstStyle/>
            <a:p>
              <a:pPr algn="r">
                <a:spcBef>
                  <a:spcPts val="1200"/>
                </a:spcBef>
              </a:pPr>
              <a:r>
                <a:rPr lang="en-US" sz="1600" dirty="0">
                  <a:solidFill>
                    <a:schemeClr val="tx1">
                      <a:lumMod val="65000"/>
                      <a:lumOff val="35000"/>
                    </a:schemeClr>
                  </a:solidFill>
                  <a:latin typeface="Roboto" panose="02000000000000000000" pitchFamily="2" charset="0"/>
                  <a:ea typeface="Roboto" panose="02000000000000000000" pitchFamily="2" charset="0"/>
                </a:rPr>
                <a:t>Small Business or Side Hustle</a:t>
              </a:r>
            </a:p>
            <a:p>
              <a:pPr algn="r">
                <a:spcBef>
                  <a:spcPts val="1200"/>
                </a:spcBef>
              </a:pPr>
              <a:r>
                <a:rPr lang="en-US" sz="1600" dirty="0">
                  <a:solidFill>
                    <a:schemeClr val="tx1">
                      <a:lumMod val="65000"/>
                      <a:lumOff val="35000"/>
                    </a:schemeClr>
                  </a:solidFill>
                  <a:latin typeface="Roboto" panose="02000000000000000000" pitchFamily="2" charset="0"/>
                  <a:ea typeface="Roboto" panose="02000000000000000000" pitchFamily="2" charset="0"/>
                </a:rPr>
                <a:t>Real Estate Investment</a:t>
              </a:r>
            </a:p>
            <a:p>
              <a:pPr algn="r">
                <a:spcBef>
                  <a:spcPts val="1200"/>
                </a:spcBef>
              </a:pPr>
              <a:r>
                <a:rPr lang="en-US" sz="1600" dirty="0">
                  <a:solidFill>
                    <a:schemeClr val="tx1">
                      <a:lumMod val="65000"/>
                      <a:lumOff val="35000"/>
                    </a:schemeClr>
                  </a:solidFill>
                  <a:latin typeface="Roboto" panose="02000000000000000000" pitchFamily="2" charset="0"/>
                  <a:ea typeface="Roboto" panose="02000000000000000000" pitchFamily="2" charset="0"/>
                </a:rPr>
                <a:t>Family-Owned Business</a:t>
              </a:r>
            </a:p>
            <a:p>
              <a:pPr algn="r">
                <a:spcBef>
                  <a:spcPts val="1200"/>
                </a:spcBef>
              </a:pPr>
              <a:r>
                <a:rPr lang="en-US" sz="1600" dirty="0">
                  <a:solidFill>
                    <a:schemeClr val="tx1">
                      <a:lumMod val="65000"/>
                      <a:lumOff val="35000"/>
                    </a:schemeClr>
                  </a:solidFill>
                  <a:latin typeface="Roboto" panose="02000000000000000000" pitchFamily="2" charset="0"/>
                  <a:ea typeface="Roboto" panose="02000000000000000000" pitchFamily="2" charset="0"/>
                </a:rPr>
                <a:t>Freelancer or Consultant</a:t>
              </a:r>
            </a:p>
          </p:txBody>
        </p:sp>
      </p:grpSp>
      <p:pic>
        <p:nvPicPr>
          <p:cNvPr id="1026" name="Picture 2" descr="Is not equal to mathematical symbol ">
            <a:extLst>
              <a:ext uri="{FF2B5EF4-FFF2-40B4-BE49-F238E27FC236}">
                <a16:creationId xmlns:a16="http://schemas.microsoft.com/office/drawing/2014/main" id="{A872FCD5-287C-91B2-4335-D96A765CBE36}"/>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46398" y="2217145"/>
            <a:ext cx="854529" cy="85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47232"/>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EF0F2"/>
      </a:lt2>
      <a:accent1>
        <a:srgbClr val="141B41"/>
      </a:accent1>
      <a:accent2>
        <a:srgbClr val="7EBDC2"/>
      </a:accent2>
      <a:accent3>
        <a:srgbClr val="FBB040"/>
      </a:accent3>
      <a:accent4>
        <a:srgbClr val="306BAC"/>
      </a:accent4>
      <a:accent5>
        <a:srgbClr val="5B9BD5"/>
      </a:accent5>
      <a:accent6>
        <a:srgbClr val="70AD47"/>
      </a:accent6>
      <a:hlink>
        <a:srgbClr val="0563C1"/>
      </a:hlink>
      <a:folHlink>
        <a:srgbClr val="954F72"/>
      </a:folHlink>
    </a:clrScheme>
    <a:fontScheme name="Custom 79">
      <a:majorFont>
        <a:latin typeface="Brother 1816"/>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697</TotalTime>
  <Words>3398</Words>
  <Application>Microsoft Macintosh PowerPoint</Application>
  <PresentationFormat>Widescreen</PresentationFormat>
  <Paragraphs>469</Paragraphs>
  <Slides>42</Slides>
  <Notes>41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Brother 1816</vt:lpstr>
      <vt:lpstr>Google Sans Text</vt:lpstr>
      <vt:lpstr>Roboto Flex</vt:lpstr>
      <vt:lpstr>Slack-Lato</vt:lpstr>
      <vt:lpstr>Arial</vt:lpstr>
      <vt:lpstr>Calibri</vt:lpstr>
      <vt:lpstr>Questrial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Nargis Nadeem</dc:creator>
  <cp:lastModifiedBy>Maggie Pierce</cp:lastModifiedBy>
  <cp:revision>37</cp:revision>
  <dcterms:created xsi:type="dcterms:W3CDTF">2024-12-02T17:00:43Z</dcterms:created>
  <dcterms:modified xsi:type="dcterms:W3CDTF">2024-12-10T18:22:11Z</dcterms:modified>
</cp:coreProperties>
</file>