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Roboto"/>
      <p:regular r:id="rId35"/>
      <p:bold r:id="rId36"/>
      <p:italic r:id="rId37"/>
      <p:boldItalic r:id="rId38"/>
    </p:embeddedFont>
    <p:embeddedFont>
      <p:font typeface="Inter"/>
      <p:bold r:id="rId39"/>
      <p:boldItalic r:id="rId40"/>
    </p:embeddedFont>
    <p:embeddedFont>
      <p:font typeface="Poppins"/>
      <p:bold r:id="rId41"/>
      <p:boldItalic r:id="rId42"/>
    </p:embeddedFont>
    <p:embeddedFont>
      <p:font typeface="Montserrat"/>
      <p:regular r:id="rId43"/>
      <p:bold r:id="rId44"/>
      <p:italic r:id="rId45"/>
      <p:boldItalic r:id="rId46"/>
    </p:embeddedFont>
    <p:embeddedFont>
      <p:font typeface="Lora"/>
      <p:regular r:id="rId47"/>
      <p:bold r:id="rId48"/>
      <p:italic r:id="rId49"/>
      <p:boldItalic r:id="rId50"/>
    </p:embeddedFont>
    <p:embeddedFont>
      <p:font typeface="Bodoni"/>
      <p:regular r:id="rId51"/>
      <p:bold r:id="rId52"/>
      <p:italic r:id="rId53"/>
      <p:boldItalic r:id="rId54"/>
    </p:embeddedFont>
    <p:embeddedFont>
      <p:font typeface="Poppins SemiBold"/>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oldItalic.fntdata"/><Relationship Id="rId42" Type="http://schemas.openxmlformats.org/officeDocument/2006/relationships/font" Target="fonts/Poppins-boldItalic.fntdata"/><Relationship Id="rId41" Type="http://schemas.openxmlformats.org/officeDocument/2006/relationships/font" Target="fonts/Poppins-bold.fntdata"/><Relationship Id="rId44" Type="http://schemas.openxmlformats.org/officeDocument/2006/relationships/font" Target="fonts/Montserrat-bold.fntdata"/><Relationship Id="rId43" Type="http://schemas.openxmlformats.org/officeDocument/2006/relationships/font" Target="fonts/Montserrat-regular.fntdata"/><Relationship Id="rId46" Type="http://schemas.openxmlformats.org/officeDocument/2006/relationships/font" Target="fonts/Montserrat-boldItalic.fntdata"/><Relationship Id="rId45" Type="http://schemas.openxmlformats.org/officeDocument/2006/relationships/font" Target="fonts/Montserra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ora-bold.fntdata"/><Relationship Id="rId47" Type="http://schemas.openxmlformats.org/officeDocument/2006/relationships/font" Target="fonts/Lora-regular.fntdata"/><Relationship Id="rId49" Type="http://schemas.openxmlformats.org/officeDocument/2006/relationships/font" Target="fonts/Lora-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oboto-regular.fntdata"/><Relationship Id="rId34" Type="http://schemas.openxmlformats.org/officeDocument/2006/relationships/slide" Target="slides/slide28.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Inter-bold.fntdata"/><Relationship Id="rId38"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odoni-regular.fntdata"/><Relationship Id="rId50" Type="http://schemas.openxmlformats.org/officeDocument/2006/relationships/font" Target="fonts/Lora-boldItalic.fntdata"/><Relationship Id="rId53" Type="http://schemas.openxmlformats.org/officeDocument/2006/relationships/font" Target="fonts/Bodoni-italic.fntdata"/><Relationship Id="rId52" Type="http://schemas.openxmlformats.org/officeDocument/2006/relationships/font" Target="fonts/Bodoni-bold.fntdata"/><Relationship Id="rId11" Type="http://schemas.openxmlformats.org/officeDocument/2006/relationships/slide" Target="slides/slide5.xml"/><Relationship Id="rId55" Type="http://schemas.openxmlformats.org/officeDocument/2006/relationships/font" Target="fonts/PoppinsSemiBold-regular.fntdata"/><Relationship Id="rId10" Type="http://schemas.openxmlformats.org/officeDocument/2006/relationships/slide" Target="slides/slide4.xml"/><Relationship Id="rId54" Type="http://schemas.openxmlformats.org/officeDocument/2006/relationships/font" Target="fonts/Bodoni-boldItalic.fntdata"/><Relationship Id="rId13" Type="http://schemas.openxmlformats.org/officeDocument/2006/relationships/slide" Target="slides/slide7.xml"/><Relationship Id="rId57" Type="http://schemas.openxmlformats.org/officeDocument/2006/relationships/font" Target="fonts/PoppinsSemiBold-italic.fntdata"/><Relationship Id="rId12" Type="http://schemas.openxmlformats.org/officeDocument/2006/relationships/slide" Target="slides/slide6.xml"/><Relationship Id="rId56" Type="http://schemas.openxmlformats.org/officeDocument/2006/relationships/font" Target="fonts/PoppinsSemiBold-bold.fntdata"/><Relationship Id="rId15" Type="http://schemas.openxmlformats.org/officeDocument/2006/relationships/slide" Target="slides/slide9.xml"/><Relationship Id="rId14" Type="http://schemas.openxmlformats.org/officeDocument/2006/relationships/slide" Target="slides/slide8.xml"/><Relationship Id="rId58" Type="http://schemas.openxmlformats.org/officeDocument/2006/relationships/font" Target="fonts/PoppinsSemiBold-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layfi.com/100k-profit-club" TargetMode="External"/><Relationship Id="rId3" Type="http://schemas.openxmlformats.org/officeDocument/2006/relationships/hyperlink" Target="https://relayfi.com/100k-profit-club" TargetMode="External"/><Relationship Id="rId4" Type="http://schemas.openxmlformats.org/officeDocument/2006/relationships/hyperlink" Target="https://trustpilot.com/review/relayfi.com" TargetMode="External"/><Relationship Id="rId5" Type="http://schemas.openxmlformats.org/officeDocument/2006/relationships/hyperlink" Target="https://trustpilot.com/review/relayfi.com"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in.relayfi.com/promo/get-50-ulumkswykjzwi4dqsm?referralcode=CloudPeakLaw&amp;utm_source=partnership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335c8537af_3_0: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3335c8537af_3_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335c8537af_3_2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36" name="Google Shape;336;g3335c8537af_3_2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37" name="Google Shape;337;g3335c8537af_3_26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3335c8537af_3_2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3335c8537af_3_2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40" name="Google Shape;340;g3335c8537af_3_2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3572d6480e_0_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53" name="Google Shape;353;g33572d6480e_0_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54" name="Google Shape;354;g33572d6480e_0_21: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33572d6480e_0_2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33572d6480e_0_21: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57" name="Google Shape;357;g33572d6480e_0_21: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3572d6480e_0_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71" name="Google Shape;371;g33572d6480e_0_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72" name="Google Shape;372;g33572d6480e_0_3: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33572d6480e_0_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33572d6480e_0_3: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75" name="Google Shape;375;g33572d6480e_0_3: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335c8537af_3_30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88" name="Google Shape;388;g3335c8537af_3_30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89" name="Google Shape;389;g3335c8537af_3_30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3335c8537af_3_30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3335c8537af_3_30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92" name="Google Shape;392;g3335c8537af_3_30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335c8537af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3335c8537af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BFAF6"/>
                </a:highlight>
              </a:rPr>
              <a:t>Gain more understanding of where your money is going by using multiple accounts to separate your finances. </a:t>
            </a:r>
            <a:endParaRPr>
              <a:solidFill>
                <a:schemeClr val="dk1"/>
              </a:solidFill>
              <a:highlight>
                <a:srgbClr val="FBFAF6"/>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rgbClr val="FBFAF6"/>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BFAF6"/>
                </a:highlight>
              </a:rPr>
              <a:t>This allows you to:</a:t>
            </a:r>
            <a:endParaRPr>
              <a:solidFill>
                <a:schemeClr val="dk1"/>
              </a:solidFill>
              <a:highlight>
                <a:srgbClr val="FBFAF6"/>
              </a:highlight>
            </a:endParaRPr>
          </a:p>
          <a:p>
            <a:pPr indent="-298450" lvl="0" marL="457200" rtl="0" algn="l">
              <a:lnSpc>
                <a:spcPct val="100000"/>
              </a:lnSpc>
              <a:spcBef>
                <a:spcPts val="0"/>
              </a:spcBef>
              <a:spcAft>
                <a:spcPts val="0"/>
              </a:spcAft>
              <a:buClr>
                <a:schemeClr val="dk1"/>
              </a:buClr>
              <a:buSzPts val="1100"/>
              <a:buChar char="●"/>
            </a:pPr>
            <a:r>
              <a:rPr b="1" lang="en">
                <a:solidFill>
                  <a:schemeClr val="dk1"/>
                </a:solidFill>
                <a:highlight>
                  <a:srgbClr val="FBFAF6"/>
                </a:highlight>
              </a:rPr>
              <a:t>Know exactly how much money is allocated</a:t>
            </a:r>
            <a:r>
              <a:rPr lang="en">
                <a:solidFill>
                  <a:schemeClr val="dk1"/>
                </a:solidFill>
                <a:highlight>
                  <a:srgbClr val="FBFAF6"/>
                </a:highlight>
              </a:rPr>
              <a:t> for various expenses while still prioritizing saving for important things like taxes and company profits, </a:t>
            </a:r>
            <a:r>
              <a:rPr b="1" lang="en">
                <a:solidFill>
                  <a:schemeClr val="dk1"/>
                </a:solidFill>
                <a:highlight>
                  <a:srgbClr val="FBFAF6"/>
                </a:highlight>
              </a:rPr>
              <a:t>giving you control</a:t>
            </a:r>
            <a:r>
              <a:rPr lang="en">
                <a:solidFill>
                  <a:schemeClr val="dk1"/>
                </a:solidFill>
                <a:highlight>
                  <a:srgbClr val="FBFAF6"/>
                </a:highlight>
              </a:rPr>
              <a:t> over your finances.</a:t>
            </a:r>
            <a:endParaRPr>
              <a:solidFill>
                <a:schemeClr val="dk1"/>
              </a:solidFill>
              <a:highlight>
                <a:srgbClr val="FBFAF6"/>
              </a:highlight>
            </a:endParaRPr>
          </a:p>
          <a:p>
            <a:pPr indent="-298450" lvl="0" marL="457200" rtl="0" algn="l">
              <a:lnSpc>
                <a:spcPct val="100000"/>
              </a:lnSpc>
              <a:spcBef>
                <a:spcPts val="0"/>
              </a:spcBef>
              <a:spcAft>
                <a:spcPts val="0"/>
              </a:spcAft>
              <a:buClr>
                <a:schemeClr val="dk1"/>
              </a:buClr>
              <a:buSzPts val="1100"/>
              <a:buChar char="●"/>
            </a:pPr>
            <a:r>
              <a:rPr b="1" lang="en">
                <a:solidFill>
                  <a:schemeClr val="dk1"/>
                </a:solidFill>
                <a:highlight>
                  <a:srgbClr val="FBFAF6"/>
                </a:highlight>
              </a:rPr>
              <a:t>Keep financially stable by avoiding overspending</a:t>
            </a:r>
            <a:r>
              <a:rPr lang="en">
                <a:solidFill>
                  <a:schemeClr val="dk1"/>
                </a:solidFill>
                <a:highlight>
                  <a:srgbClr val="FBFAF6"/>
                </a:highlight>
              </a:rPr>
              <a:t> in areas you can’t actually afford, while will </a:t>
            </a:r>
            <a:r>
              <a:rPr b="1" lang="en">
                <a:solidFill>
                  <a:schemeClr val="dk1"/>
                </a:solidFill>
                <a:highlight>
                  <a:srgbClr val="FBFAF6"/>
                </a:highlight>
              </a:rPr>
              <a:t>reduce your stress</a:t>
            </a:r>
            <a:r>
              <a:rPr lang="en">
                <a:solidFill>
                  <a:schemeClr val="dk1"/>
                </a:solidFill>
                <a:highlight>
                  <a:srgbClr val="FBFAF6"/>
                </a:highlight>
              </a:rPr>
              <a:t> and </a:t>
            </a:r>
            <a:r>
              <a:rPr b="1" lang="en">
                <a:solidFill>
                  <a:schemeClr val="dk1"/>
                </a:solidFill>
                <a:highlight>
                  <a:srgbClr val="FBFAF6"/>
                </a:highlight>
              </a:rPr>
              <a:t>ensure you’re prepared for upcoming expenses</a:t>
            </a:r>
            <a:r>
              <a:rPr lang="en">
                <a:solidFill>
                  <a:schemeClr val="dk1"/>
                </a:solidFill>
                <a:highlight>
                  <a:srgbClr val="FBFAF6"/>
                </a:highlight>
              </a:rPr>
              <a:t> or even unexpected costs.</a:t>
            </a:r>
            <a:endParaRPr>
              <a:solidFill>
                <a:schemeClr val="dk1"/>
              </a:solidFill>
              <a:highlight>
                <a:srgbClr val="FBFAF6"/>
              </a:highlight>
            </a:endParaRPr>
          </a:p>
          <a:p>
            <a:pPr indent="-298450" lvl="0" marL="457200" rtl="0" algn="l">
              <a:lnSpc>
                <a:spcPct val="100000"/>
              </a:lnSpc>
              <a:spcBef>
                <a:spcPts val="0"/>
              </a:spcBef>
              <a:spcAft>
                <a:spcPts val="0"/>
              </a:spcAft>
              <a:buClr>
                <a:schemeClr val="dk1"/>
              </a:buClr>
              <a:buSzPts val="1100"/>
              <a:buChar char="●"/>
            </a:pPr>
            <a:r>
              <a:rPr lang="en">
                <a:solidFill>
                  <a:schemeClr val="dk1"/>
                </a:solidFill>
                <a:highlight>
                  <a:srgbClr val="FBFAF6"/>
                </a:highlight>
              </a:rPr>
              <a:t>We’d suggest to </a:t>
            </a:r>
            <a:r>
              <a:rPr b="1" lang="en">
                <a:solidFill>
                  <a:schemeClr val="dk1"/>
                </a:solidFill>
                <a:highlight>
                  <a:srgbClr val="FBFAF6"/>
                </a:highlight>
              </a:rPr>
              <a:t>follow a proven money management system</a:t>
            </a:r>
            <a:r>
              <a:rPr lang="en">
                <a:solidFill>
                  <a:schemeClr val="dk1"/>
                </a:solidFill>
                <a:highlight>
                  <a:srgbClr val="FBFAF6"/>
                </a:highlight>
              </a:rPr>
              <a:t> to help you manage your money. </a:t>
            </a:r>
            <a:r>
              <a:rPr b="1" lang="en">
                <a:solidFill>
                  <a:schemeClr val="dk1"/>
                </a:solidFill>
                <a:highlight>
                  <a:srgbClr val="FBFAF6"/>
                </a:highlight>
              </a:rPr>
              <a:t>The Profit First method</a:t>
            </a:r>
            <a:r>
              <a:rPr lang="en">
                <a:solidFill>
                  <a:schemeClr val="dk1"/>
                </a:solidFill>
                <a:highlight>
                  <a:srgbClr val="FBFAF6"/>
                </a:highlight>
              </a:rPr>
              <a:t> has helped thousands of other business owners build a profitable, scalable business. If you’re interested, a </a:t>
            </a:r>
            <a:r>
              <a:rPr b="1" lang="en">
                <a:solidFill>
                  <a:schemeClr val="dk1"/>
                </a:solidFill>
                <a:highlight>
                  <a:srgbClr val="FBFAF6"/>
                </a:highlight>
              </a:rPr>
              <a:t>Profit First Professional can help you get started</a:t>
            </a:r>
            <a:r>
              <a:rPr lang="en">
                <a:solidFill>
                  <a:schemeClr val="dk1"/>
                </a:solidFill>
                <a:highlight>
                  <a:srgbClr val="FBFAF6"/>
                </a:highlight>
              </a:rPr>
              <a:t>, or, if you stay on, we’ll be </a:t>
            </a:r>
            <a:r>
              <a:rPr b="1" lang="en">
                <a:solidFill>
                  <a:schemeClr val="dk1"/>
                </a:solidFill>
                <a:highlight>
                  <a:srgbClr val="FBFAF6"/>
                </a:highlight>
              </a:rPr>
              <a:t>offering a chance to win a free Profit First book</a:t>
            </a:r>
            <a:r>
              <a:rPr lang="en">
                <a:solidFill>
                  <a:schemeClr val="dk1"/>
                </a:solidFill>
                <a:highlight>
                  <a:srgbClr val="FBFAF6"/>
                </a:highlight>
              </a:rPr>
              <a:t> at the end of this session!</a:t>
            </a:r>
            <a:endParaRPr>
              <a:solidFill>
                <a:schemeClr val="dk1"/>
              </a:solidFill>
              <a:highlight>
                <a:srgbClr val="FBFAF6"/>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335c8537a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3335c8537af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Many of our customers have found that the multiple accounts structure is a game-changer, for both small business owners and accountants &amp; bookkeepers alike!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335c8537af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3335c8537af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highlight>
                  <a:srgbClr val="FBFAF6"/>
                </a:highlight>
              </a:rPr>
              <a:t>To make the most of the multiple account structure, make sure you:</a:t>
            </a:r>
            <a:endParaRPr sz="1000">
              <a:solidFill>
                <a:schemeClr val="dk1"/>
              </a:solidFill>
              <a:highlight>
                <a:srgbClr val="FBFAF6"/>
              </a:highlight>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highlight>
                <a:srgbClr val="FBFAF6"/>
              </a:highlight>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highlight>
                  <a:srgbClr val="FBFAF6"/>
                </a:highlight>
              </a:rPr>
              <a:t>Connect your bank to your accounting software</a:t>
            </a:r>
            <a:r>
              <a:rPr lang="en">
                <a:solidFill>
                  <a:schemeClr val="dk1"/>
                </a:solidFill>
                <a:highlight>
                  <a:srgbClr val="FBFAF6"/>
                </a:highlight>
              </a:rPr>
              <a:t> - </a:t>
            </a:r>
            <a:r>
              <a:rPr b="1" lang="en">
                <a:solidFill>
                  <a:schemeClr val="dk1"/>
                </a:solidFill>
                <a:highlight>
                  <a:srgbClr val="FBFAF6"/>
                </a:highlight>
              </a:rPr>
              <a:t>Relay has direct API integrations</a:t>
            </a:r>
            <a:r>
              <a:rPr lang="en">
                <a:solidFill>
                  <a:schemeClr val="dk1"/>
                </a:solidFill>
                <a:highlight>
                  <a:srgbClr val="FBFAF6"/>
                </a:highlight>
              </a:rPr>
              <a:t> to various money money management systems like Xero or QuickBooks Online to allow automatic transaction syncing for easy tracking and reconciliation.</a:t>
            </a:r>
            <a:endParaRPr>
              <a:solidFill>
                <a:schemeClr val="dk1"/>
              </a:solidFill>
              <a:highlight>
                <a:srgbClr val="FBFAF6"/>
              </a:highlight>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highlight>
                  <a:srgbClr val="FBFAF6"/>
                </a:highlight>
              </a:rPr>
              <a:t>Don’t manually split your income into each account</a:t>
            </a:r>
            <a:r>
              <a:rPr lang="en">
                <a:solidFill>
                  <a:schemeClr val="dk1"/>
                </a:solidFill>
                <a:highlight>
                  <a:srgbClr val="FBFAF6"/>
                </a:highlight>
              </a:rPr>
              <a:t> - that’s just painful. Instead</a:t>
            </a:r>
            <a:r>
              <a:rPr b="1" lang="en">
                <a:solidFill>
                  <a:schemeClr val="dk1"/>
                </a:solidFill>
                <a:highlight>
                  <a:srgbClr val="FBFAF6"/>
                </a:highlight>
              </a:rPr>
              <a:t>, set up automatic transfers </a:t>
            </a:r>
            <a:r>
              <a:rPr lang="en">
                <a:solidFill>
                  <a:schemeClr val="dk1"/>
                </a:solidFill>
                <a:highlight>
                  <a:srgbClr val="FBFAF6"/>
                </a:highlight>
              </a:rPr>
              <a:t>based on fixed amounts or percentages to</a:t>
            </a:r>
            <a:r>
              <a:rPr b="1" lang="en">
                <a:solidFill>
                  <a:schemeClr val="dk1"/>
                </a:solidFill>
                <a:highlight>
                  <a:srgbClr val="FBFAF6"/>
                </a:highlight>
              </a:rPr>
              <a:t> distribute your funds easily.</a:t>
            </a:r>
            <a:r>
              <a:rPr lang="en">
                <a:solidFill>
                  <a:schemeClr val="dk1"/>
                </a:solidFill>
                <a:highlight>
                  <a:srgbClr val="FBFAF6"/>
                </a:highlight>
              </a:rPr>
              <a:t> Whether you prefer daily, weekly, or monthly transfers, it’s all about what works best for your business. </a:t>
            </a:r>
            <a:endParaRPr>
              <a:solidFill>
                <a:schemeClr val="dk1"/>
              </a:solidFill>
              <a:highlight>
                <a:srgbClr val="FBFAF6"/>
              </a:highlight>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rgbClr val="FBFAF6"/>
                </a:highlight>
              </a:rPr>
              <a:t>And lastly, it’s super important to make sure that your bank isn’t going to be charging you to have multiple accounts. </a:t>
            </a:r>
            <a:r>
              <a:rPr b="1" lang="en">
                <a:solidFill>
                  <a:schemeClr val="dk1"/>
                </a:solidFill>
                <a:highlight>
                  <a:srgbClr val="FBFAF6"/>
                </a:highlight>
              </a:rPr>
              <a:t>Many traditional banks charge you just to have multiple accounts or require high balance minimums</a:t>
            </a:r>
            <a:r>
              <a:rPr lang="en">
                <a:solidFill>
                  <a:schemeClr val="dk1"/>
                </a:solidFill>
                <a:highlight>
                  <a:srgbClr val="FBFAF6"/>
                </a:highlight>
              </a:rPr>
              <a:t> - </a:t>
            </a:r>
            <a:r>
              <a:rPr b="1" lang="en">
                <a:solidFill>
                  <a:schemeClr val="dk1"/>
                </a:solidFill>
                <a:highlight>
                  <a:srgbClr val="FBFAF6"/>
                </a:highlight>
              </a:rPr>
              <a:t>that’s money better spent growing your business</a:t>
            </a:r>
            <a:r>
              <a:rPr lang="en">
                <a:solidFill>
                  <a:schemeClr val="dk1"/>
                </a:solidFill>
                <a:highlight>
                  <a:srgbClr val="FBFAF6"/>
                </a:highlight>
              </a:rPr>
              <a:t>. Make sure your bank supports a multiple accounts structure without extra costs or restrictions.</a:t>
            </a:r>
            <a:endParaRPr>
              <a:solidFill>
                <a:schemeClr val="dk1"/>
              </a:solidFill>
              <a:highlight>
                <a:srgbClr val="FBFAF6"/>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BFAF6"/>
                </a:highlight>
              </a:rPr>
              <a:t>				</a:t>
            </a:r>
            <a:endParaRPr>
              <a:solidFill>
                <a:schemeClr val="dk1"/>
              </a:solidFill>
              <a:highlight>
                <a:srgbClr val="FBFAF6"/>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BFAF6"/>
                </a:highlight>
              </a:rPr>
              <a:t>			</a:t>
            </a:r>
            <a:endParaRPr>
              <a:solidFill>
                <a:schemeClr val="dk1"/>
              </a:solidFill>
              <a:highlight>
                <a:srgbClr val="FBFAF6"/>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BFAF6"/>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BFAF6"/>
                </a:highlight>
              </a:rPr>
              <a:t>			</a:t>
            </a:r>
            <a:endParaRPr>
              <a:solidFill>
                <a:schemeClr val="dk1"/>
              </a:solidFill>
              <a:highlight>
                <a:srgbClr val="FBFAF6"/>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BFAF6"/>
                </a:highlight>
              </a:rPr>
              <a:t>	</a:t>
            </a:r>
            <a:endParaRPr>
              <a:solidFill>
                <a:schemeClr val="dk1"/>
              </a:solidFill>
              <a:highlight>
                <a:srgbClr val="FBFAF6"/>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BFAF6"/>
                </a:highlight>
              </a:rPr>
              <a:t>				</a:t>
            </a:r>
            <a:endParaRPr>
              <a:solidFill>
                <a:schemeClr val="dk1"/>
              </a:solidFill>
              <a:highlight>
                <a:srgbClr val="FBFAF6"/>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rgbClr val="FBFAF6"/>
                </a:highlight>
              </a:rPr>
              <a:t>			</a:t>
            </a:r>
            <a:endParaRPr>
              <a:solidFill>
                <a:schemeClr val="dk1"/>
              </a:solidFill>
              <a:highlight>
                <a:srgbClr val="FBFAF6"/>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335c8537af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g3335c8537af_0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chemeClr val="dk1"/>
                </a:solidFill>
              </a:rPr>
              <a:t>Stark Industries</a:t>
            </a:r>
            <a:endParaRPr b="1" sz="1500">
              <a:solidFill>
                <a:schemeClr val="dk1"/>
              </a:solidFill>
            </a:endParaRPr>
          </a:p>
          <a:p>
            <a:pPr indent="0" lvl="0" marL="0" rtl="0" algn="l">
              <a:lnSpc>
                <a:spcPct val="115000"/>
              </a:lnSpc>
              <a:spcBef>
                <a:spcPts val="0"/>
              </a:spcBef>
              <a:spcAft>
                <a:spcPts val="0"/>
              </a:spcAft>
              <a:buSzPts val="1100"/>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Home page:</a:t>
            </a:r>
            <a:endParaRPr sz="1000">
              <a:solidFill>
                <a:schemeClr val="dk1"/>
              </a:solidFill>
            </a:endParaRPr>
          </a:p>
          <a:p>
            <a:pPr indent="-292100" lvl="0" marL="457200" rtl="0" algn="l">
              <a:lnSpc>
                <a:spcPct val="115000"/>
              </a:lnSpc>
              <a:spcBef>
                <a:spcPts val="1200"/>
              </a:spcBef>
              <a:spcAft>
                <a:spcPts val="0"/>
              </a:spcAft>
              <a:buClr>
                <a:schemeClr val="dk1"/>
              </a:buClr>
              <a:buSzPts val="1000"/>
              <a:buChar char="●"/>
            </a:pPr>
            <a:r>
              <a:rPr lang="en" sz="1000">
                <a:solidFill>
                  <a:schemeClr val="dk1"/>
                </a:solidFill>
              </a:rPr>
              <a:t>Available balance + total balance:</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Small but mighty feature</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Total balance is what we are used to seeing, it’s everything that’s been posted on your account.</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Available balance: </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Designed to help you a bit more. </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Read out description</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Really helpful tool for business owners. </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Running balance:</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Totalling your pending transactions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Point out pending vs. Posted below</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Go over transaction details as well</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rPr>
              <a:t>Accounts:</a:t>
            </a:r>
            <a:endParaRPr sz="1000">
              <a:solidFill>
                <a:schemeClr val="dk1"/>
              </a:solidFill>
            </a:endParaRPr>
          </a:p>
          <a:p>
            <a:pPr indent="-292100" lvl="0" marL="457200" rtl="0" algn="l">
              <a:lnSpc>
                <a:spcPct val="115000"/>
              </a:lnSpc>
              <a:spcBef>
                <a:spcPts val="1200"/>
              </a:spcBef>
              <a:spcAft>
                <a:spcPts val="0"/>
              </a:spcAft>
              <a:buClr>
                <a:schemeClr val="dk1"/>
              </a:buClr>
              <a:buSzPts val="1000"/>
              <a:buChar char="●"/>
            </a:pPr>
            <a:r>
              <a:rPr lang="en" sz="1000">
                <a:solidFill>
                  <a:schemeClr val="dk1"/>
                </a:solidFill>
              </a:rPr>
              <a:t>Have more than the 5 recommended accounts, which is great to see.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 few tips: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Payroll: </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Have an integration with Gusto. If you use Gusto to run your payroll, then you get a few more perks out of Relay. One of the most important is the insufficient funds warning. </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If you don’t have enough, gives you a warning</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Read warning</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Click review warning</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Ready out amount owed</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Really helpful to stay ahead of those cash flow issues instead of waiting until the problem happens. </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Profit First auto-transfer rules &gt;Accounts&gt; Move Money &gt; auto-transfer</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Explain flow of funds</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Create auto transfer rule</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Cards: </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Card Switching tool:</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Select travel expenses card from dashboard</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Click start switching</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Knot module will pop up, click continue</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Select the vendors you want knot to update. They will update your card details on file so you can manage payments all in once place. This will make it so that it’s added as your primary card, aka it will not replace your card details or delete past card details. </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Go to travel</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Select American Airlines</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Continue</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Enter credentials</a:t>
            </a:r>
            <a:endParaRPr sz="1000">
              <a:solidFill>
                <a:schemeClr val="dk1"/>
              </a:solidFill>
            </a:endParaRPr>
          </a:p>
          <a:p>
            <a:pPr indent="-292100" lvl="3" marL="1828800" rtl="0" algn="l">
              <a:lnSpc>
                <a:spcPct val="115000"/>
              </a:lnSpc>
              <a:spcBef>
                <a:spcPts val="0"/>
              </a:spcBef>
              <a:spcAft>
                <a:spcPts val="0"/>
              </a:spcAft>
              <a:buClr>
                <a:schemeClr val="dk1"/>
              </a:buClr>
              <a:buSzPts val="1000"/>
              <a:buChar char="●"/>
            </a:pPr>
            <a:r>
              <a:rPr lang="en" sz="1000">
                <a:solidFill>
                  <a:schemeClr val="dk1"/>
                </a:solidFill>
              </a:rPr>
              <a:t>If you want to add more vendors in the future but the switching tool module has disappeared, you can click the three dots and select switch business purchases to this card.</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Review: what cards are open on a regular basis</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Freeze: If you have a card that was lost or stolen, you can actually freeze it yourself. </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Set spend limits and withdrawal limits as well. </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Virtual cards: can be great to set up per subscription.</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Receipts: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Navigate to the </a:t>
            </a:r>
            <a:r>
              <a:rPr b="1" lang="en" sz="1000">
                <a:solidFill>
                  <a:schemeClr val="dk1"/>
                </a:solidFill>
              </a:rPr>
              <a:t>Cards</a:t>
            </a:r>
            <a:r>
              <a:rPr lang="en" sz="1000">
                <a:solidFill>
                  <a:schemeClr val="dk1"/>
                </a:solidFill>
              </a:rPr>
              <a:t> tab and select </a:t>
            </a:r>
            <a:r>
              <a:rPr b="1" lang="en" sz="1000">
                <a:solidFill>
                  <a:schemeClr val="dk1"/>
                </a:solidFill>
              </a:rPr>
              <a:t>Receipts </a:t>
            </a:r>
            <a:r>
              <a:rPr lang="en" sz="1000">
                <a:solidFill>
                  <a:schemeClr val="dk1"/>
                </a:solidFill>
              </a:rPr>
              <a:t>from the dropdown menu.</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 On the right-hand side, under </a:t>
            </a:r>
            <a:r>
              <a:rPr b="1" lang="en" sz="1000">
                <a:solidFill>
                  <a:schemeClr val="dk1"/>
                </a:solidFill>
              </a:rPr>
              <a:t>Receipt policy settings</a:t>
            </a:r>
            <a:r>
              <a:rPr lang="en" sz="1000">
                <a:solidFill>
                  <a:schemeClr val="dk1"/>
                </a:solidFill>
              </a:rPr>
              <a:t>, click </a:t>
            </a:r>
            <a:r>
              <a:rPr b="1" lang="en" sz="1000">
                <a:solidFill>
                  <a:schemeClr val="dk1"/>
                </a:solidFill>
              </a:rPr>
              <a:t>Edit settings</a:t>
            </a:r>
            <a:r>
              <a:rPr lang="en" sz="1000">
                <a:solidFill>
                  <a:schemeClr val="dk1"/>
                </a:solidFill>
              </a:rPr>
              <a:t>.</a:t>
            </a:r>
            <a:endParaRPr sz="1000">
              <a:solidFill>
                <a:schemeClr val="dk1"/>
              </a:solidFill>
            </a:endParaRPr>
          </a:p>
          <a:p>
            <a:pPr indent="-285750" lvl="1" marL="914400" rtl="0" algn="l">
              <a:lnSpc>
                <a:spcPct val="115000"/>
              </a:lnSpc>
              <a:spcBef>
                <a:spcPts val="0"/>
              </a:spcBef>
              <a:spcAft>
                <a:spcPts val="0"/>
              </a:spcAft>
              <a:buClr>
                <a:schemeClr val="dk1"/>
              </a:buClr>
              <a:buSzPts val="900"/>
              <a:buChar char="●"/>
            </a:pPr>
            <a:r>
              <a:rPr lang="en" sz="900">
                <a:solidFill>
                  <a:schemeClr val="dk1"/>
                </a:solidFill>
              </a:rPr>
              <a:t>Go over receipt feature.</a:t>
            </a:r>
            <a:endParaRPr sz="900">
              <a:solidFill>
                <a:schemeClr val="dk1"/>
              </a:solidFill>
            </a:endParaRPr>
          </a:p>
          <a:p>
            <a:pPr indent="-285750" lvl="1" marL="914400" rtl="0" algn="l">
              <a:lnSpc>
                <a:spcPct val="115000"/>
              </a:lnSpc>
              <a:spcBef>
                <a:spcPts val="0"/>
              </a:spcBef>
              <a:spcAft>
                <a:spcPts val="0"/>
              </a:spcAft>
              <a:buClr>
                <a:schemeClr val="dk1"/>
              </a:buClr>
              <a:buSzPts val="900"/>
              <a:buChar char="●"/>
            </a:pPr>
            <a:r>
              <a:rPr lang="en" sz="900">
                <a:solidFill>
                  <a:schemeClr val="dk1"/>
                </a:solidFill>
              </a:rPr>
              <a:t>Expenses &gt; Receipt Inbox</a:t>
            </a:r>
            <a:endParaRPr sz="9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strike="sngStrike">
                <a:solidFill>
                  <a:schemeClr val="dk1"/>
                </a:solidFill>
              </a:rPr>
              <a:t>Cash at Relay:</a:t>
            </a:r>
            <a:endParaRPr sz="1000" strike="sngStrike">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strike="sngStrike">
                <a:solidFill>
                  <a:schemeClr val="dk1"/>
                </a:solidFill>
              </a:rPr>
              <a:t>Green Dot Network:</a:t>
            </a:r>
            <a:endParaRPr sz="1000" strike="sngStrike">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strike="sngStrike">
                <a:solidFill>
                  <a:schemeClr val="dk1"/>
                </a:solidFill>
              </a:rPr>
              <a:t>Customers were only able to deposit cash at AllPoint+ ATMs. With our new partnership with Green Dot, customers can deposit cash at over 90k retail locations including Walmart, Walgreens, CVS, 7-Eleven, and more. A fee will be charged by the retailer but will not exceed 4.95</a:t>
            </a:r>
            <a:endParaRPr sz="1000" strike="sngStrike">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strike="sngStrike">
                <a:solidFill>
                  <a:schemeClr val="dk1"/>
                </a:solidFill>
              </a:rPr>
              <a:t>You can still deposit cash at AllPoint+ ATMs for free. </a:t>
            </a:r>
            <a:endParaRPr sz="1000" strike="sngStrike">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strike="sngStrike">
                <a:solidFill>
                  <a:schemeClr val="dk1"/>
                </a:solidFill>
              </a:rPr>
              <a:t>Sweep program:</a:t>
            </a:r>
            <a:endParaRPr sz="1000" strike="sngStrike">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strike="sngStrike">
                <a:solidFill>
                  <a:schemeClr val="dk1"/>
                </a:solidFill>
              </a:rPr>
              <a:t>Up to 3 million</a:t>
            </a:r>
            <a:endParaRPr sz="1000" strike="sngStrike">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Payments: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W-9 feature</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New Payment flow</a:t>
            </a:r>
            <a:endParaRPr sz="1000">
              <a:solidFill>
                <a:schemeClr val="dk1"/>
              </a:solidFill>
            </a:endParaRPr>
          </a:p>
          <a:p>
            <a:pPr indent="-292100" lvl="2" marL="1371600" rtl="0" algn="l">
              <a:lnSpc>
                <a:spcPct val="115000"/>
              </a:lnSpc>
              <a:spcBef>
                <a:spcPts val="0"/>
              </a:spcBef>
              <a:spcAft>
                <a:spcPts val="0"/>
              </a:spcAft>
              <a:buClr>
                <a:schemeClr val="dk1"/>
              </a:buClr>
              <a:buSzPts val="1000"/>
              <a:buChar char="●"/>
            </a:pPr>
            <a:r>
              <a:rPr lang="en" sz="1000">
                <a:solidFill>
                  <a:schemeClr val="dk1"/>
                </a:solidFill>
              </a:rPr>
              <a:t>Books by Bessie as Payee</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Go through flow as normal</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Go back to Payees &gt; Run W9 Report</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Team permissions: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Probably obvious that you are going to set up different access levels for your team. Go over team permissions and advisor permissions.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But what you might not know, is how to get your advisor on the board.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Integrations: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Settings page, point how to integrate</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Settings &gt; Add a business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Show how to set up second business under same log-in</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0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Join the Profit Club now:</a:t>
            </a:r>
            <a:r>
              <a:rPr lang="en" sz="1000">
                <a:solidFill>
                  <a:schemeClr val="dk1"/>
                </a:solidFill>
                <a:uFill>
                  <a:noFill/>
                </a:uFill>
                <a:hlinkClick r:id="rId2">
                  <a:extLst>
                    <a:ext uri="{A12FA001-AC4F-418D-AE19-62706E023703}">
                      <ahyp:hlinkClr val="tx"/>
                    </a:ext>
                  </a:extLst>
                </a:hlinkClick>
              </a:rPr>
              <a:t> </a:t>
            </a:r>
            <a:r>
              <a:rPr lang="en" sz="1000" u="sng">
                <a:solidFill>
                  <a:schemeClr val="hlink"/>
                </a:solidFill>
                <a:hlinkClick r:id="rId3"/>
              </a:rPr>
              <a:t>https://relayfi.com/100k-profit-club</a:t>
            </a:r>
            <a:r>
              <a:rPr lang="en" sz="1000">
                <a:solidFill>
                  <a:schemeClr val="dk1"/>
                </a:solidFill>
              </a:rPr>
              <a:t>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Leave us a review for a chance to win a copy of Profit First:</a:t>
            </a:r>
            <a:r>
              <a:rPr lang="en" sz="1000">
                <a:solidFill>
                  <a:schemeClr val="dk1"/>
                </a:solidFill>
                <a:uFill>
                  <a:noFill/>
                </a:uFill>
                <a:hlinkClick r:id="rId4">
                  <a:extLst>
                    <a:ext uri="{A12FA001-AC4F-418D-AE19-62706E023703}">
                      <ahyp:hlinkClr val="tx"/>
                    </a:ext>
                  </a:extLst>
                </a:hlinkClick>
              </a:rPr>
              <a:t> </a:t>
            </a:r>
            <a:r>
              <a:rPr lang="en" sz="1000" u="sng">
                <a:solidFill>
                  <a:schemeClr val="hlink"/>
                </a:solidFill>
                <a:hlinkClick r:id="rId5"/>
              </a:rPr>
              <a:t>Https://trustpilot.com/review/relayfi.com</a:t>
            </a:r>
            <a:r>
              <a:rPr lang="en" sz="1000">
                <a:solidFill>
                  <a:schemeClr val="dk1"/>
                </a:solidFill>
              </a:rPr>
              <a:t>  </a:t>
            </a:r>
            <a:endParaRPr sz="10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3572d6480e_0_4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93" name="Google Shape;493;g33572d6480e_0_4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494" name="Google Shape;494;g33572d6480e_0_47: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33572d6480e_0_4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33572d6480e_0_47: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97" name="Google Shape;497;g33572d6480e_0_4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335c8537af_3_36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11" name="Google Shape;511;g3335c8537af_3_36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512" name="Google Shape;512;g3335c8537af_3_36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3335c8537af_3_36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What’s your business &amp; how long have you been running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work with so many different industries, professional services, salons, field service businesses, ecommerce, agencies, property managers, tech startups…. The list goes on and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interesting to learn who we have on the webinar!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BANTER</a:t>
            </a:r>
            <a:endParaRPr/>
          </a:p>
        </p:txBody>
      </p:sp>
      <p:sp>
        <p:nvSpPr>
          <p:cNvPr id="514" name="Google Shape;514;g3335c8537af_3_36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15" name="Google Shape;515;g3335c8537af_3_36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335c8537af_3_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2" name="Google Shape;122;g3335c8537af_3_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23" name="Google Shape;123;g3335c8537af_3_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3335c8537af_3_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What’s your business &amp; how long have you been running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work with so many different industries, professional services, salons, field service businesses, ecommerce, agencies, property managers, tech startups…. The list goes on and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interesting to learn who we have on the webinar!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BANTER</a:t>
            </a:r>
            <a:endParaRPr/>
          </a:p>
        </p:txBody>
      </p:sp>
      <p:sp>
        <p:nvSpPr>
          <p:cNvPr id="125" name="Google Shape;125;g3335c8537af_3_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6" name="Google Shape;126;g3335c8537af_3_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335c8537af_3_3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25" name="Google Shape;525;g3335c8537af_3_3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526" name="Google Shape;526;g3335c8537af_3_37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3335c8537af_3_37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What’s your business &amp; how long have you been running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work with so many different industries, professional services, salons, field service businesses, ecommerce, agencies, property managers, tech startups…. The list goes on and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interesting to learn who we have on the webinar!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BANTER</a:t>
            </a:r>
            <a:endParaRPr/>
          </a:p>
        </p:txBody>
      </p:sp>
      <p:sp>
        <p:nvSpPr>
          <p:cNvPr id="528" name="Google Shape;528;g3335c8537af_3_37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29" name="Google Shape;529;g3335c8537af_3_37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335c8537af_3_399: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3335c8537af_3_39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335c8537af_3_430: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335c8537af_3_4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335c8537af_3_452: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3335c8537af_3_4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335c8537af_3_4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91" name="Google Shape;591;g3335c8537af_3_4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592" name="Google Shape;592;g3335c8537af_3_46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3335c8537af_3_46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3335c8537af_3_46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95" name="Google Shape;595;g3335c8537af_3_46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414440a243_3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414440a243_3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Finally, a special Relay offer, when you sign up with a new account on Relay and fund it with $100 (and maintain that balance for 30 days) we will deposit $50 into your account. On us! Drop link in chat: </a:t>
            </a:r>
            <a:r>
              <a:rPr lang="en" sz="1000" u="sng">
                <a:solidFill>
                  <a:schemeClr val="hlink"/>
                </a:solidFill>
                <a:hlinkClick r:id="rId2"/>
              </a:rPr>
              <a:t>https://join.relayfi.com/promo/get-50-ulumkswykjzwi4dqsm?referralcode=CloudPeakLaw&amp;utm_source=partnerships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335c8537af_3_476: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3335c8537af_3_47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335c8537af_3_484: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3335c8537af_3_48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335c8537af_3_494: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3335c8537af_3_49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335c8537af_3_41:notes"/>
          <p:cNvSpPr txBox="1"/>
          <p:nvPr>
            <p:ph idx="1" type="body"/>
          </p:nvPr>
        </p:nvSpPr>
        <p:spPr>
          <a:xfrm>
            <a:off x="914400" y="3251200"/>
            <a:ext cx="7315200" cy="3081338"/>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3335c8537af_3_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335c8537af_3_6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1" name="Google Shape;171;g3335c8537af_3_6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72" name="Google Shape;172;g3335c8537af_3_6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3335c8537af_3_6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 few housekeeping items before we start: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if you have any questions, we will be answering everything at the end. But please don’t hesitate to ask them using the Q&amp;A button at the bottom of the zoom webinar window!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The session is being recorded, and you will receive the recording afterward!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finally, one of the beautiful things about a live webinar is that it’s interactive! So, we will ask you some questions, so be prepared to answer them in the chat box!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with that said, here’s our first question to you:</a:t>
            </a:r>
            <a:endParaRPr/>
          </a:p>
        </p:txBody>
      </p:sp>
      <p:sp>
        <p:nvSpPr>
          <p:cNvPr id="174" name="Google Shape;174;g3335c8537af_3_6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75" name="Google Shape;175;g3335c8537af_3_6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335c8537af_3_9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03" name="Google Shape;203;g3335c8537af_3_9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04" name="Google Shape;204;g3335c8537af_3_9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3335c8537af_3_9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We’ll dive more into the features shortly, but first: what’s Relay’s 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were founded in 2018 by co-founders with a long track record of working in payments, with small businesses, and with small business advisors.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serve all of the United States.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do not have physical branches.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we are partnered with Thread Bank — a bank that has been around since 1925. And through Thread, all of our accounts are FDIC insured.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Official banking partner for ProfitFirst</a:t>
            </a:r>
            <a:endParaRPr/>
          </a:p>
        </p:txBody>
      </p:sp>
      <p:sp>
        <p:nvSpPr>
          <p:cNvPr id="206" name="Google Shape;206;g3335c8537af_3_9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07" name="Google Shape;207;g3335c8537af_3_9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335c8537af_3_1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42" name="Google Shape;242;g3335c8537af_3_1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43" name="Google Shape;243;g3335c8537af_3_13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3335c8537af_3_1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We’ll dive more into the features shortly, but first: what’s Relay’s 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were founded in 2018 by co-founders with a long track record of working in payments, with small businesses, and with small business advisors.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serve all of the United States.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do not have physical branches.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we are partnered with Thread Bank — a bank that has been around since 1925. And through Thread, all of our accounts are FDIC insured.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Official banking partner for ProfitFirst</a:t>
            </a:r>
            <a:endParaRPr/>
          </a:p>
        </p:txBody>
      </p:sp>
      <p:sp>
        <p:nvSpPr>
          <p:cNvPr id="245" name="Google Shape;245;g3335c8537af_3_1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46" name="Google Shape;246;g3335c8537af_3_1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335c8537af_3_17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87" name="Google Shape;287;g3335c8537af_3_17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88" name="Google Shape;288;g3335c8537af_3_17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335c8537af_3_17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3335c8537af_3_17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91" name="Google Shape;291;g3335c8537af_3_17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335c8537af_3_18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97" name="Google Shape;297;g3335c8537af_3_18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298" name="Google Shape;298;g3335c8537af_3_18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3335c8537af_3_18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What’s your business &amp; how long have you been running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work with so many different industries, professional services, salons, field service businesses, ecommerce, agencies, property managers, tech startups…. The list goes on and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interesting to learn who we have on the webinar!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BANTER</a:t>
            </a:r>
            <a:endParaRPr/>
          </a:p>
        </p:txBody>
      </p:sp>
      <p:sp>
        <p:nvSpPr>
          <p:cNvPr id="300" name="Google Shape;300;g3335c8537af_3_18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01" name="Google Shape;301;g3335c8537af_3_18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3572d6480e_0_9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19" name="Google Shape;319;g33572d6480e_0_9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320" name="Google Shape;320;g33572d6480e_0_98: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3572d6480e_0_9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33572d6480e_0_9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23" name="Google Shape;323;g33572d6480e_0_9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jp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 name="Google Shape;56;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0" name="Google Shape;60;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0" name="Google Shape;70;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1" name="Google Shape;7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8" name="Google Shape;7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2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1" name="Google Shape;81;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5" name="Google Shape;85;p2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2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3">
  <p:cSld name="BLANK_1_2_3_2">
    <p:spTree>
      <p:nvGrpSpPr>
        <p:cNvPr id="95" name="Shape 95"/>
        <p:cNvGrpSpPr/>
        <p:nvPr/>
      </p:nvGrpSpPr>
      <p:grpSpPr>
        <a:xfrm>
          <a:off x="0" y="0"/>
          <a:ext cx="0" cy="0"/>
          <a:chOff x="0" y="0"/>
          <a:chExt cx="0" cy="0"/>
        </a:xfrm>
      </p:grpSpPr>
      <p:pic>
        <p:nvPicPr>
          <p:cNvPr id="96" name="Google Shape;96;p25"/>
          <p:cNvPicPr preferRelativeResize="0"/>
          <p:nvPr/>
        </p:nvPicPr>
        <p:blipFill rotWithShape="1">
          <a:blip r:embed="rId2">
            <a:alphaModFix/>
          </a:blip>
          <a:srcRect b="0" l="0" r="0" t="0"/>
          <a:stretch/>
        </p:blipFill>
        <p:spPr>
          <a:xfrm>
            <a:off x="0" y="0"/>
            <a:ext cx="9144003" cy="5143501"/>
          </a:xfrm>
          <a:prstGeom prst="rect">
            <a:avLst/>
          </a:prstGeom>
          <a:noFill/>
          <a:ln>
            <a:noFill/>
          </a:ln>
        </p:spPr>
      </p:pic>
      <p:pic>
        <p:nvPicPr>
          <p:cNvPr id="97" name="Google Shape;97;p25"/>
          <p:cNvPicPr preferRelativeResize="0"/>
          <p:nvPr/>
        </p:nvPicPr>
        <p:blipFill rotWithShape="1">
          <a:blip r:embed="rId3">
            <a:alphaModFix/>
          </a:blip>
          <a:srcRect b="0" l="0" r="0" t="0"/>
          <a:stretch/>
        </p:blipFill>
        <p:spPr>
          <a:xfrm>
            <a:off x="279606" y="308700"/>
            <a:ext cx="2212004" cy="286225"/>
          </a:xfrm>
          <a:prstGeom prst="rect">
            <a:avLst/>
          </a:prstGeom>
          <a:noFill/>
          <a:ln>
            <a:noFill/>
          </a:ln>
        </p:spPr>
      </p:pic>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5.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6.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6.pn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0.jpg"/><Relationship Id="rId4" Type="http://schemas.openxmlformats.org/officeDocument/2006/relationships/image" Target="../media/image27.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27.png"/><Relationship Id="rId5"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27.png"/><Relationship Id="rId7"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46.png"/><Relationship Id="rId5"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3.jpg"/><Relationship Id="rId4" Type="http://schemas.openxmlformats.org/officeDocument/2006/relationships/image" Target="../media/image5.png"/><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1.png"/><Relationship Id="rId5"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5.png"/><Relationship Id="rId5"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5.png"/><Relationship Id="rId5"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hyperlink" Target="https://join.relayfi.com/promo/get-50-ulumkswykjzwi4dqsm?referralcode=CloudPeakLaw&amp;utm_source=partnership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0.jp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3.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6.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grpSp>
        <p:nvGrpSpPr>
          <p:cNvPr id="103" name="Google Shape;103;p26"/>
          <p:cNvGrpSpPr/>
          <p:nvPr/>
        </p:nvGrpSpPr>
        <p:grpSpPr>
          <a:xfrm>
            <a:off x="6212398" y="0"/>
            <a:ext cx="2931602" cy="5143500"/>
            <a:chOff x="0" y="0"/>
            <a:chExt cx="1544218" cy="2709333"/>
          </a:xfrm>
        </p:grpSpPr>
        <p:sp>
          <p:nvSpPr>
            <p:cNvPr id="104" name="Google Shape;104;p26"/>
            <p:cNvSpPr/>
            <p:nvPr/>
          </p:nvSpPr>
          <p:spPr>
            <a:xfrm>
              <a:off x="0" y="0"/>
              <a:ext cx="1544218" cy="2709333"/>
            </a:xfrm>
            <a:custGeom>
              <a:rect b="b" l="l" r="r" t="t"/>
              <a:pathLst>
                <a:path extrusionOk="0" h="2709333" w="1544218">
                  <a:moveTo>
                    <a:pt x="0" y="0"/>
                  </a:moveTo>
                  <a:lnTo>
                    <a:pt x="1544218" y="0"/>
                  </a:lnTo>
                  <a:lnTo>
                    <a:pt x="1544218" y="2709333"/>
                  </a:lnTo>
                  <a:lnTo>
                    <a:pt x="0" y="2709333"/>
                  </a:lnTo>
                  <a:close/>
                </a:path>
              </a:pathLst>
            </a:custGeom>
            <a:solidFill>
              <a:srgbClr val="004822"/>
            </a:solidFill>
            <a:ln>
              <a:noFill/>
            </a:ln>
          </p:spPr>
        </p:sp>
        <p:sp>
          <p:nvSpPr>
            <p:cNvPr id="105" name="Google Shape;105;p26"/>
            <p:cNvSpPr txBox="1"/>
            <p:nvPr/>
          </p:nvSpPr>
          <p:spPr>
            <a:xfrm>
              <a:off x="0" y="0"/>
              <a:ext cx="1544218" cy="2709333"/>
            </a:xfrm>
            <a:prstGeom prst="rect">
              <a:avLst/>
            </a:prstGeom>
            <a:noFill/>
            <a:ln>
              <a:noFill/>
            </a:ln>
          </p:spPr>
          <p:txBody>
            <a:bodyPr anchorCtr="0" anchor="ctr" bIns="25400" lIns="25400" spcFirstLastPara="1" rIns="25400" wrap="square" tIns="25400">
              <a:noAutofit/>
            </a:bodyPr>
            <a:lstStyle/>
            <a:p>
              <a:pPr indent="0" lvl="0" marL="0" marR="0" rtl="0" algn="ctr">
                <a:lnSpc>
                  <a:spcPct val="174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6" name="Google Shape;106;p26"/>
          <p:cNvGrpSpPr/>
          <p:nvPr/>
        </p:nvGrpSpPr>
        <p:grpSpPr>
          <a:xfrm>
            <a:off x="6408464" y="1523286"/>
            <a:ext cx="2539470" cy="2530614"/>
            <a:chOff x="0" y="0"/>
            <a:chExt cx="6771921" cy="6748302"/>
          </a:xfrm>
        </p:grpSpPr>
        <p:sp>
          <p:nvSpPr>
            <p:cNvPr id="107" name="Google Shape;107;p26"/>
            <p:cNvSpPr/>
            <p:nvPr/>
          </p:nvSpPr>
          <p:spPr>
            <a:xfrm>
              <a:off x="0" y="868437"/>
              <a:ext cx="2271258" cy="227125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0" r="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26"/>
            <p:cNvSpPr/>
            <p:nvPr/>
          </p:nvSpPr>
          <p:spPr>
            <a:xfrm>
              <a:off x="0" y="4477044"/>
              <a:ext cx="2271258" cy="227125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11417" r="-20698"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9" name="Google Shape;109;p26"/>
            <p:cNvSpPr/>
            <p:nvPr/>
          </p:nvSpPr>
          <p:spPr>
            <a:xfrm>
              <a:off x="2046373" y="3608607"/>
              <a:ext cx="4725548" cy="1142723"/>
            </a:xfrm>
            <a:custGeom>
              <a:rect b="b" l="l" r="r" t="t"/>
              <a:pathLst>
                <a:path extrusionOk="0" h="1142723" w="4725548">
                  <a:moveTo>
                    <a:pt x="0" y="0"/>
                  </a:moveTo>
                  <a:lnTo>
                    <a:pt x="4725547" y="0"/>
                  </a:lnTo>
                  <a:lnTo>
                    <a:pt x="4725547" y="1142723"/>
                  </a:lnTo>
                  <a:lnTo>
                    <a:pt x="0" y="1142723"/>
                  </a:lnTo>
                  <a:lnTo>
                    <a:pt x="0" y="0"/>
                  </a:lnTo>
                  <a:close/>
                </a:path>
              </a:pathLst>
            </a:custGeom>
            <a:blipFill rotWithShape="1">
              <a:blip r:embed="rId5">
                <a:alphaModFix/>
              </a:blip>
              <a:stretch>
                <a:fillRect b="0" l="0" r="0" t="0"/>
              </a:stretch>
            </a:blipFill>
            <a:ln>
              <a:noFill/>
            </a:ln>
          </p:spPr>
        </p:sp>
        <p:sp>
          <p:nvSpPr>
            <p:cNvPr id="110" name="Google Shape;110;p26"/>
            <p:cNvSpPr/>
            <p:nvPr/>
          </p:nvSpPr>
          <p:spPr>
            <a:xfrm>
              <a:off x="2046373" y="0"/>
              <a:ext cx="4725548" cy="1142723"/>
            </a:xfrm>
            <a:custGeom>
              <a:rect b="b" l="l" r="r" t="t"/>
              <a:pathLst>
                <a:path extrusionOk="0" h="1142723" w="4725548">
                  <a:moveTo>
                    <a:pt x="0" y="0"/>
                  </a:moveTo>
                  <a:lnTo>
                    <a:pt x="4725547" y="0"/>
                  </a:lnTo>
                  <a:lnTo>
                    <a:pt x="4725547" y="1142723"/>
                  </a:lnTo>
                  <a:lnTo>
                    <a:pt x="0" y="1142723"/>
                  </a:lnTo>
                  <a:lnTo>
                    <a:pt x="0" y="0"/>
                  </a:lnTo>
                  <a:close/>
                </a:path>
              </a:pathLst>
            </a:custGeom>
            <a:blipFill rotWithShape="1">
              <a:blip r:embed="rId5">
                <a:alphaModFix/>
              </a:blip>
              <a:stretch>
                <a:fillRect b="0" l="0" r="0" t="0"/>
              </a:stretch>
            </a:blipFill>
            <a:ln>
              <a:noFill/>
            </a:ln>
          </p:spPr>
        </p:sp>
        <p:sp>
          <p:nvSpPr>
            <p:cNvPr id="111" name="Google Shape;111;p26"/>
            <p:cNvSpPr txBox="1"/>
            <p:nvPr/>
          </p:nvSpPr>
          <p:spPr>
            <a:xfrm>
              <a:off x="2986232" y="309637"/>
              <a:ext cx="2845830" cy="55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700" u="none" cap="none" strike="noStrike">
                  <a:solidFill>
                    <a:srgbClr val="000000"/>
                  </a:solidFill>
                  <a:latin typeface="Inter"/>
                  <a:ea typeface="Inter"/>
                  <a:cs typeface="Inter"/>
                  <a:sym typeface="Inter"/>
                </a:rPr>
                <a:t>Simrah Ali</a:t>
              </a:r>
              <a:endParaRPr sz="700"/>
            </a:p>
            <a:p>
              <a:pPr indent="0" lvl="0" marL="0" marR="0" rtl="0" algn="ctr">
                <a:lnSpc>
                  <a:spcPct val="120000"/>
                </a:lnSpc>
                <a:spcBef>
                  <a:spcPts val="0"/>
                </a:spcBef>
                <a:spcAft>
                  <a:spcPts val="0"/>
                </a:spcAft>
                <a:buNone/>
              </a:pPr>
              <a:r>
                <a:rPr b="0" i="0" lang="en" sz="700" u="none" cap="none" strike="noStrike">
                  <a:solidFill>
                    <a:srgbClr val="000000"/>
                  </a:solidFill>
                  <a:latin typeface="Inter"/>
                  <a:ea typeface="Inter"/>
                  <a:cs typeface="Inter"/>
                  <a:sym typeface="Inter"/>
                </a:rPr>
                <a:t>Account Executive, Relay</a:t>
              </a:r>
              <a:endParaRPr sz="700"/>
            </a:p>
          </p:txBody>
        </p:sp>
        <p:sp>
          <p:nvSpPr>
            <p:cNvPr id="112" name="Google Shape;112;p26"/>
            <p:cNvSpPr txBox="1"/>
            <p:nvPr/>
          </p:nvSpPr>
          <p:spPr>
            <a:xfrm>
              <a:off x="2698365" y="3900569"/>
              <a:ext cx="3421563" cy="55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700" u="none" cap="none" strike="noStrike">
                  <a:solidFill>
                    <a:srgbClr val="000000"/>
                  </a:solidFill>
                  <a:latin typeface="Inter"/>
                  <a:ea typeface="Inter"/>
                  <a:cs typeface="Inter"/>
                  <a:sym typeface="Inter"/>
                </a:rPr>
                <a:t>Jonathan Feniak</a:t>
              </a:r>
              <a:endParaRPr sz="700"/>
            </a:p>
            <a:p>
              <a:pPr indent="0" lvl="0" marL="0" marR="0" rtl="0" algn="ctr">
                <a:lnSpc>
                  <a:spcPct val="120000"/>
                </a:lnSpc>
                <a:spcBef>
                  <a:spcPts val="0"/>
                </a:spcBef>
                <a:spcAft>
                  <a:spcPts val="0"/>
                </a:spcAft>
                <a:buNone/>
              </a:pPr>
              <a:r>
                <a:rPr b="0" i="0" lang="en" sz="700" u="none" cap="none" strike="noStrike">
                  <a:solidFill>
                    <a:srgbClr val="000000"/>
                  </a:solidFill>
                  <a:latin typeface="Inter"/>
                  <a:ea typeface="Inter"/>
                  <a:cs typeface="Inter"/>
                  <a:sym typeface="Inter"/>
                </a:rPr>
                <a:t>Lead Attorney, LLC Attorney</a:t>
              </a:r>
              <a:endParaRPr sz="700"/>
            </a:p>
          </p:txBody>
        </p:sp>
      </p:grpSp>
      <p:grpSp>
        <p:nvGrpSpPr>
          <p:cNvPr id="113" name="Google Shape;113;p26"/>
          <p:cNvGrpSpPr/>
          <p:nvPr/>
        </p:nvGrpSpPr>
        <p:grpSpPr>
          <a:xfrm>
            <a:off x="514350" y="333400"/>
            <a:ext cx="3307812" cy="459727"/>
            <a:chOff x="0" y="0"/>
            <a:chExt cx="8820832" cy="1225940"/>
          </a:xfrm>
        </p:grpSpPr>
        <p:sp>
          <p:nvSpPr>
            <p:cNvPr id="114" name="Google Shape;114;p26"/>
            <p:cNvSpPr/>
            <p:nvPr/>
          </p:nvSpPr>
          <p:spPr>
            <a:xfrm>
              <a:off x="0" y="208199"/>
              <a:ext cx="5802523" cy="809542"/>
            </a:xfrm>
            <a:custGeom>
              <a:rect b="b" l="l" r="r" t="t"/>
              <a:pathLst>
                <a:path extrusionOk="0" h="809542" w="5802523">
                  <a:moveTo>
                    <a:pt x="0" y="0"/>
                  </a:moveTo>
                  <a:lnTo>
                    <a:pt x="5802523" y="0"/>
                  </a:lnTo>
                  <a:lnTo>
                    <a:pt x="5802523" y="809542"/>
                  </a:lnTo>
                  <a:lnTo>
                    <a:pt x="0" y="809542"/>
                  </a:lnTo>
                  <a:lnTo>
                    <a:pt x="0" y="0"/>
                  </a:lnTo>
                  <a:close/>
                </a:path>
              </a:pathLst>
            </a:custGeom>
            <a:blipFill rotWithShape="1">
              <a:blip r:embed="rId6">
                <a:alphaModFix/>
              </a:blip>
              <a:stretch>
                <a:fillRect b="0" l="0" r="0" t="0"/>
              </a:stretch>
            </a:blipFill>
            <a:ln>
              <a:noFill/>
            </a:ln>
          </p:spPr>
        </p:sp>
        <p:cxnSp>
          <p:nvCxnSpPr>
            <p:cNvPr id="115" name="Google Shape;115;p26"/>
            <p:cNvCxnSpPr/>
            <p:nvPr/>
          </p:nvCxnSpPr>
          <p:spPr>
            <a:xfrm>
              <a:off x="6234683" y="139781"/>
              <a:ext cx="0" cy="946379"/>
            </a:xfrm>
            <a:prstGeom prst="straightConnector1">
              <a:avLst/>
            </a:prstGeom>
            <a:noFill/>
            <a:ln cap="flat" cmpd="sng" w="50800">
              <a:solidFill>
                <a:srgbClr val="141B41"/>
              </a:solidFill>
              <a:prstDash val="solid"/>
              <a:round/>
              <a:headEnd len="sm" w="sm" type="none"/>
              <a:tailEnd len="sm" w="sm" type="none"/>
            </a:ln>
          </p:spPr>
        </p:cxnSp>
        <p:sp>
          <p:nvSpPr>
            <p:cNvPr id="116" name="Google Shape;116;p26"/>
            <p:cNvSpPr/>
            <p:nvPr/>
          </p:nvSpPr>
          <p:spPr>
            <a:xfrm>
              <a:off x="6666844" y="0"/>
              <a:ext cx="2153988" cy="1225940"/>
            </a:xfrm>
            <a:custGeom>
              <a:rect b="b" l="l" r="r" t="t"/>
              <a:pathLst>
                <a:path extrusionOk="0" h="1225940" w="2153988">
                  <a:moveTo>
                    <a:pt x="0" y="0"/>
                  </a:moveTo>
                  <a:lnTo>
                    <a:pt x="2153988" y="0"/>
                  </a:lnTo>
                  <a:lnTo>
                    <a:pt x="2153988" y="1225940"/>
                  </a:lnTo>
                  <a:lnTo>
                    <a:pt x="0" y="1225940"/>
                  </a:lnTo>
                  <a:lnTo>
                    <a:pt x="0" y="0"/>
                  </a:lnTo>
                  <a:close/>
                </a:path>
              </a:pathLst>
            </a:custGeom>
            <a:blipFill rotWithShape="1">
              <a:blip r:embed="rId7">
                <a:alphaModFix/>
              </a:blip>
              <a:stretch>
                <a:fillRect b="0" l="0" r="0" t="0"/>
              </a:stretch>
            </a:blipFill>
            <a:ln>
              <a:noFill/>
            </a:ln>
          </p:spPr>
        </p:sp>
      </p:grpSp>
      <p:sp>
        <p:nvSpPr>
          <p:cNvPr id="117" name="Google Shape;117;p26"/>
          <p:cNvSpPr txBox="1"/>
          <p:nvPr/>
        </p:nvSpPr>
        <p:spPr>
          <a:xfrm>
            <a:off x="514350" y="1723450"/>
            <a:ext cx="5224500" cy="926100"/>
          </a:xfrm>
          <a:prstGeom prst="rect">
            <a:avLst/>
          </a:prstGeom>
          <a:noFill/>
          <a:ln>
            <a:noFill/>
          </a:ln>
        </p:spPr>
        <p:txBody>
          <a:bodyPr anchorCtr="0" anchor="t" bIns="0" lIns="0" spcFirstLastPara="1" rIns="0" wrap="square" tIns="0">
            <a:spAutoFit/>
          </a:bodyPr>
          <a:lstStyle/>
          <a:p>
            <a:pPr indent="0" lvl="0" marL="0" marR="0" rtl="0" algn="l">
              <a:lnSpc>
                <a:spcPct val="94003"/>
              </a:lnSpc>
              <a:spcBef>
                <a:spcPts val="0"/>
              </a:spcBef>
              <a:spcAft>
                <a:spcPts val="0"/>
              </a:spcAft>
              <a:buNone/>
            </a:pPr>
            <a:r>
              <a:rPr b="1" i="0" lang="en" sz="3200" u="none" cap="none" strike="noStrike">
                <a:solidFill>
                  <a:srgbClr val="7EBDC2"/>
                </a:solidFill>
                <a:latin typeface="Roboto"/>
                <a:ea typeface="Roboto"/>
                <a:cs typeface="Roboto"/>
                <a:sym typeface="Roboto"/>
              </a:rPr>
              <a:t>Protect Your Assets &amp; Maximize Tax Savings:</a:t>
            </a:r>
            <a:endParaRPr sz="700">
              <a:latin typeface="Roboto"/>
              <a:ea typeface="Roboto"/>
              <a:cs typeface="Roboto"/>
              <a:sym typeface="Roboto"/>
            </a:endParaRPr>
          </a:p>
        </p:txBody>
      </p:sp>
      <p:sp>
        <p:nvSpPr>
          <p:cNvPr id="118" name="Google Shape;118;p26"/>
          <p:cNvSpPr txBox="1"/>
          <p:nvPr/>
        </p:nvSpPr>
        <p:spPr>
          <a:xfrm>
            <a:off x="6785933" y="396240"/>
            <a:ext cx="2021716" cy="2076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D5E27B"/>
                </a:solidFill>
                <a:latin typeface="Roboto"/>
                <a:ea typeface="Roboto"/>
                <a:cs typeface="Roboto"/>
                <a:sym typeface="Roboto"/>
              </a:rPr>
              <a:t>March 2025</a:t>
            </a:r>
            <a:endParaRPr sz="700"/>
          </a:p>
        </p:txBody>
      </p:sp>
      <p:sp>
        <p:nvSpPr>
          <p:cNvPr id="119" name="Google Shape;119;p26"/>
          <p:cNvSpPr txBox="1"/>
          <p:nvPr/>
        </p:nvSpPr>
        <p:spPr>
          <a:xfrm>
            <a:off x="514350" y="2649548"/>
            <a:ext cx="5386500" cy="10836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i="0" lang="en" sz="3200" u="none" cap="none" strike="noStrike">
                <a:solidFill>
                  <a:srgbClr val="000000"/>
                </a:solidFill>
                <a:latin typeface="Roboto"/>
                <a:ea typeface="Roboto"/>
                <a:cs typeface="Roboto"/>
                <a:sym typeface="Roboto"/>
              </a:rPr>
              <a:t>Essential LLC &amp; Banking Strategies for Entrepreneurs</a:t>
            </a:r>
            <a:endParaRPr sz="7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C"/>
        </a:solidFill>
      </p:bgPr>
    </p:bg>
    <p:spTree>
      <p:nvGrpSpPr>
        <p:cNvPr id="341" name="Shape 341"/>
        <p:cNvGrpSpPr/>
        <p:nvPr/>
      </p:nvGrpSpPr>
      <p:grpSpPr>
        <a:xfrm>
          <a:off x="0" y="0"/>
          <a:ext cx="0" cy="0"/>
          <a:chOff x="0" y="0"/>
          <a:chExt cx="0" cy="0"/>
        </a:xfrm>
      </p:grpSpPr>
      <p:sp>
        <p:nvSpPr>
          <p:cNvPr id="342" name="Google Shape;342;p35"/>
          <p:cNvSpPr/>
          <p:nvPr/>
        </p:nvSpPr>
        <p:spPr>
          <a:xfrm>
            <a:off x="3626900" y="2535410"/>
            <a:ext cx="3665485" cy="1300658"/>
          </a:xfrm>
          <a:custGeom>
            <a:rect b="b" l="l" r="r" t="t"/>
            <a:pathLst>
              <a:path extrusionOk="0" h="3468421" w="9774628">
                <a:moveTo>
                  <a:pt x="0" y="0"/>
                </a:moveTo>
                <a:lnTo>
                  <a:pt x="9774628" y="0"/>
                </a:lnTo>
                <a:lnTo>
                  <a:pt x="9774628" y="3468421"/>
                </a:lnTo>
                <a:lnTo>
                  <a:pt x="0" y="3468421"/>
                </a:lnTo>
                <a:close/>
              </a:path>
            </a:pathLst>
          </a:custGeom>
          <a:solidFill>
            <a:srgbClr val="000000">
              <a:alpha val="0"/>
            </a:srgbClr>
          </a:solidFill>
          <a:ln>
            <a:noFill/>
          </a:ln>
        </p:spPr>
      </p:sp>
      <p:sp>
        <p:nvSpPr>
          <p:cNvPr id="343" name="Google Shape;343;p35"/>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3">
              <a:alphaModFix/>
            </a:blip>
            <a:stretch>
              <a:fillRect b="0" l="0" r="0" t="0"/>
            </a:stretch>
          </a:blipFill>
          <a:ln>
            <a:noFill/>
          </a:ln>
        </p:spPr>
      </p:sp>
      <p:sp>
        <p:nvSpPr>
          <p:cNvPr id="344" name="Google Shape;344;p35"/>
          <p:cNvSpPr txBox="1"/>
          <p:nvPr/>
        </p:nvSpPr>
        <p:spPr>
          <a:xfrm>
            <a:off x="1670488" y="2185825"/>
            <a:ext cx="6375600" cy="6096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Clr>
                <a:schemeClr val="dk1"/>
              </a:buClr>
              <a:buFont typeface="Arial"/>
              <a:buNone/>
            </a:pPr>
            <a:r>
              <a:rPr lang="en" sz="1800">
                <a:solidFill>
                  <a:schemeClr val="dk1"/>
                </a:solidFill>
                <a:latin typeface="Roboto"/>
                <a:ea typeface="Roboto"/>
                <a:cs typeface="Roboto"/>
                <a:sym typeface="Roboto"/>
              </a:rPr>
              <a:t>Prevents creditors from reaching personal assets</a:t>
            </a:r>
            <a:endParaRPr sz="700"/>
          </a:p>
          <a:p>
            <a:pPr indent="0" lvl="0" marL="0" rtl="0" algn="l">
              <a:lnSpc>
                <a:spcPct val="120000"/>
              </a:lnSpc>
              <a:spcBef>
                <a:spcPts val="0"/>
              </a:spcBef>
              <a:spcAft>
                <a:spcPts val="0"/>
              </a:spcAft>
              <a:buClr>
                <a:schemeClr val="dk1"/>
              </a:buClr>
              <a:buFont typeface="Arial"/>
              <a:buNone/>
            </a:pPr>
            <a:r>
              <a:rPr lang="en" sz="1800">
                <a:solidFill>
                  <a:schemeClr val="dk1"/>
                </a:solidFill>
                <a:latin typeface="Roboto"/>
                <a:ea typeface="Roboto"/>
                <a:cs typeface="Roboto"/>
                <a:sym typeface="Roboto"/>
              </a:rPr>
              <a:t>Courts respect this separation ONLY when properly maintained</a:t>
            </a:r>
            <a:endParaRPr sz="1800">
              <a:solidFill>
                <a:schemeClr val="dk1"/>
              </a:solidFill>
              <a:latin typeface="Roboto"/>
              <a:ea typeface="Roboto"/>
              <a:cs typeface="Roboto"/>
              <a:sym typeface="Roboto"/>
            </a:endParaRPr>
          </a:p>
        </p:txBody>
      </p:sp>
      <p:sp>
        <p:nvSpPr>
          <p:cNvPr id="345" name="Google Shape;345;p35"/>
          <p:cNvSpPr txBox="1"/>
          <p:nvPr/>
        </p:nvSpPr>
        <p:spPr>
          <a:xfrm>
            <a:off x="1155150" y="911875"/>
            <a:ext cx="6833700" cy="5358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3600">
                <a:solidFill>
                  <a:srgbClr val="141B41"/>
                </a:solidFill>
                <a:latin typeface="Roboto"/>
                <a:ea typeface="Roboto"/>
                <a:cs typeface="Roboto"/>
                <a:sym typeface="Roboto"/>
              </a:rPr>
              <a:t>What is the Corporate Veil?</a:t>
            </a:r>
            <a:endParaRPr sz="700">
              <a:solidFill>
                <a:srgbClr val="141B41"/>
              </a:solidFill>
              <a:latin typeface="Roboto"/>
              <a:ea typeface="Roboto"/>
              <a:cs typeface="Roboto"/>
              <a:sym typeface="Roboto"/>
            </a:endParaRPr>
          </a:p>
        </p:txBody>
      </p:sp>
      <p:sp>
        <p:nvSpPr>
          <p:cNvPr id="346" name="Google Shape;346;p35"/>
          <p:cNvSpPr txBox="1"/>
          <p:nvPr/>
        </p:nvSpPr>
        <p:spPr>
          <a:xfrm>
            <a:off x="772050" y="1577050"/>
            <a:ext cx="7599900" cy="4794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2000">
                <a:solidFill>
                  <a:srgbClr val="7EBDC2"/>
                </a:solidFill>
                <a:latin typeface="Roboto"/>
                <a:ea typeface="Roboto"/>
                <a:cs typeface="Roboto"/>
                <a:sym typeface="Roboto"/>
              </a:rPr>
              <a:t>THE LEGAL </a:t>
            </a:r>
            <a:r>
              <a:rPr b="1" lang="en" sz="2000">
                <a:solidFill>
                  <a:srgbClr val="7EBDC2"/>
                </a:solidFill>
                <a:latin typeface="Roboto"/>
                <a:ea typeface="Roboto"/>
                <a:cs typeface="Roboto"/>
                <a:sym typeface="Roboto"/>
              </a:rPr>
              <a:t>SEPARATION</a:t>
            </a:r>
            <a:r>
              <a:rPr b="1" lang="en" sz="2000">
                <a:solidFill>
                  <a:srgbClr val="7EBDC2"/>
                </a:solidFill>
                <a:latin typeface="Roboto"/>
                <a:ea typeface="Roboto"/>
                <a:cs typeface="Roboto"/>
                <a:sym typeface="Roboto"/>
              </a:rPr>
              <a:t> BETWEEN YOU AND YOUR BUSINESS</a:t>
            </a:r>
            <a:endParaRPr sz="700">
              <a:solidFill>
                <a:srgbClr val="7EBDC2"/>
              </a:solidFill>
              <a:latin typeface="Roboto"/>
              <a:ea typeface="Roboto"/>
              <a:cs typeface="Roboto"/>
              <a:sym typeface="Roboto"/>
            </a:endParaRPr>
          </a:p>
        </p:txBody>
      </p:sp>
      <p:pic>
        <p:nvPicPr>
          <p:cNvPr id="347" name="Google Shape;347;p35" title="Untitled design (2) copy.png"/>
          <p:cNvPicPr preferRelativeResize="0"/>
          <p:nvPr/>
        </p:nvPicPr>
        <p:blipFill>
          <a:blip r:embed="rId4">
            <a:alphaModFix/>
          </a:blip>
          <a:stretch>
            <a:fillRect/>
          </a:stretch>
        </p:blipFill>
        <p:spPr>
          <a:xfrm>
            <a:off x="1292013" y="2185825"/>
            <a:ext cx="258852" cy="258852"/>
          </a:xfrm>
          <a:prstGeom prst="rect">
            <a:avLst/>
          </a:prstGeom>
          <a:noFill/>
          <a:ln>
            <a:noFill/>
          </a:ln>
        </p:spPr>
      </p:pic>
      <p:pic>
        <p:nvPicPr>
          <p:cNvPr id="348" name="Google Shape;348;p35" title="Untitled design (2) copy.png"/>
          <p:cNvPicPr preferRelativeResize="0"/>
          <p:nvPr/>
        </p:nvPicPr>
        <p:blipFill>
          <a:blip r:embed="rId4">
            <a:alphaModFix/>
          </a:blip>
          <a:stretch>
            <a:fillRect/>
          </a:stretch>
        </p:blipFill>
        <p:spPr>
          <a:xfrm>
            <a:off x="1292013" y="2546999"/>
            <a:ext cx="258852" cy="258852"/>
          </a:xfrm>
          <a:prstGeom prst="rect">
            <a:avLst/>
          </a:prstGeom>
          <a:noFill/>
          <a:ln>
            <a:noFill/>
          </a:ln>
        </p:spPr>
      </p:pic>
      <p:pic>
        <p:nvPicPr>
          <p:cNvPr id="349" name="Google Shape;349;p35" title="GRAPHIC 2.png"/>
          <p:cNvPicPr preferRelativeResize="0"/>
          <p:nvPr/>
        </p:nvPicPr>
        <p:blipFill>
          <a:blip r:embed="rId5">
            <a:alphaModFix/>
          </a:blip>
          <a:stretch>
            <a:fillRect/>
          </a:stretch>
        </p:blipFill>
        <p:spPr>
          <a:xfrm>
            <a:off x="2919861" y="2277600"/>
            <a:ext cx="3304279" cy="3304300"/>
          </a:xfrm>
          <a:prstGeom prst="rect">
            <a:avLst/>
          </a:prstGeom>
          <a:noFill/>
          <a:ln>
            <a:noFill/>
          </a:ln>
        </p:spPr>
      </p:pic>
      <p:sp>
        <p:nvSpPr>
          <p:cNvPr id="350" name="Google Shape;350;p35"/>
          <p:cNvSpPr txBox="1"/>
          <p:nvPr/>
        </p:nvSpPr>
        <p:spPr>
          <a:xfrm>
            <a:off x="4112400" y="4475675"/>
            <a:ext cx="1950300" cy="34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151314"/>
                </a:solidFill>
                <a:latin typeface="Roboto"/>
                <a:ea typeface="Roboto"/>
                <a:cs typeface="Roboto"/>
                <a:sym typeface="Roboto"/>
              </a:rPr>
              <a:t>Corporate Veil</a:t>
            </a:r>
            <a:endParaRPr sz="1500">
              <a:solidFill>
                <a:srgbClr val="151314"/>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9EC"/>
        </a:solidFill>
      </p:bgPr>
    </p:bg>
    <p:spTree>
      <p:nvGrpSpPr>
        <p:cNvPr id="358" name="Shape 358"/>
        <p:cNvGrpSpPr/>
        <p:nvPr/>
      </p:nvGrpSpPr>
      <p:grpSpPr>
        <a:xfrm>
          <a:off x="0" y="0"/>
          <a:ext cx="0" cy="0"/>
          <a:chOff x="0" y="0"/>
          <a:chExt cx="0" cy="0"/>
        </a:xfrm>
      </p:grpSpPr>
      <p:sp>
        <p:nvSpPr>
          <p:cNvPr id="359" name="Google Shape;359;p36"/>
          <p:cNvSpPr/>
          <p:nvPr/>
        </p:nvSpPr>
        <p:spPr>
          <a:xfrm>
            <a:off x="3626900" y="2535410"/>
            <a:ext cx="3665485" cy="1300658"/>
          </a:xfrm>
          <a:custGeom>
            <a:rect b="b" l="l" r="r" t="t"/>
            <a:pathLst>
              <a:path extrusionOk="0" h="3468421" w="9774628">
                <a:moveTo>
                  <a:pt x="0" y="0"/>
                </a:moveTo>
                <a:lnTo>
                  <a:pt x="9774628" y="0"/>
                </a:lnTo>
                <a:lnTo>
                  <a:pt x="9774628" y="3468421"/>
                </a:lnTo>
                <a:lnTo>
                  <a:pt x="0" y="3468421"/>
                </a:lnTo>
                <a:close/>
              </a:path>
            </a:pathLst>
          </a:custGeom>
          <a:solidFill>
            <a:srgbClr val="000000">
              <a:alpha val="0"/>
            </a:srgbClr>
          </a:solidFill>
          <a:ln>
            <a:noFill/>
          </a:ln>
        </p:spPr>
      </p:sp>
      <p:sp>
        <p:nvSpPr>
          <p:cNvPr id="360" name="Google Shape;360;p36"/>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3">
              <a:alphaModFix/>
            </a:blip>
            <a:stretch>
              <a:fillRect b="0" l="0" r="0" t="0"/>
            </a:stretch>
          </a:blipFill>
          <a:ln>
            <a:noFill/>
          </a:ln>
        </p:spPr>
      </p:sp>
      <p:sp>
        <p:nvSpPr>
          <p:cNvPr id="361" name="Google Shape;361;p36"/>
          <p:cNvSpPr txBox="1"/>
          <p:nvPr/>
        </p:nvSpPr>
        <p:spPr>
          <a:xfrm>
            <a:off x="2746775" y="2210575"/>
            <a:ext cx="5143800" cy="12744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en" sz="1800">
                <a:solidFill>
                  <a:schemeClr val="dk1"/>
                </a:solidFill>
                <a:latin typeface="Roboto"/>
                <a:ea typeface="Roboto"/>
                <a:cs typeface="Roboto"/>
                <a:sym typeface="Roboto"/>
              </a:rPr>
              <a:t>Commingling personal &amp; business funds</a:t>
            </a:r>
            <a:endParaRPr sz="700"/>
          </a:p>
          <a:p>
            <a:pPr indent="0" lvl="0" marL="0" rtl="0" algn="l">
              <a:lnSpc>
                <a:spcPct val="120000"/>
              </a:lnSpc>
              <a:spcBef>
                <a:spcPts val="0"/>
              </a:spcBef>
              <a:spcAft>
                <a:spcPts val="0"/>
              </a:spcAft>
              <a:buNone/>
            </a:pPr>
            <a:r>
              <a:rPr lang="en" sz="1800">
                <a:solidFill>
                  <a:schemeClr val="dk1"/>
                </a:solidFill>
                <a:latin typeface="Roboto"/>
                <a:ea typeface="Roboto"/>
                <a:cs typeface="Roboto"/>
                <a:sym typeface="Roboto"/>
              </a:rPr>
              <a:t>Undercapitalization (insufficient funds)</a:t>
            </a:r>
            <a:endParaRPr sz="700"/>
          </a:p>
          <a:p>
            <a:pPr indent="0" lvl="0" marL="0" rtl="0" algn="l">
              <a:lnSpc>
                <a:spcPct val="120000"/>
              </a:lnSpc>
              <a:spcBef>
                <a:spcPts val="0"/>
              </a:spcBef>
              <a:spcAft>
                <a:spcPts val="0"/>
              </a:spcAft>
              <a:buNone/>
            </a:pPr>
            <a:r>
              <a:rPr lang="en" sz="1800">
                <a:solidFill>
                  <a:schemeClr val="dk1"/>
                </a:solidFill>
                <a:latin typeface="Roboto"/>
                <a:ea typeface="Roboto"/>
                <a:cs typeface="Roboto"/>
                <a:sym typeface="Roboto"/>
              </a:rPr>
              <a:t>Missing or inadequate business records</a:t>
            </a:r>
            <a:endParaRPr sz="1800">
              <a:solidFill>
                <a:schemeClr val="dk1"/>
              </a:solidFill>
              <a:latin typeface="Roboto"/>
              <a:ea typeface="Roboto"/>
              <a:cs typeface="Roboto"/>
              <a:sym typeface="Roboto"/>
            </a:endParaRPr>
          </a:p>
          <a:p>
            <a:pPr indent="0" lvl="0" marL="0" rtl="0" algn="l">
              <a:lnSpc>
                <a:spcPct val="120000"/>
              </a:lnSpc>
              <a:spcBef>
                <a:spcPts val="0"/>
              </a:spcBef>
              <a:spcAft>
                <a:spcPts val="0"/>
              </a:spcAft>
              <a:buNone/>
            </a:pPr>
            <a:r>
              <a:rPr lang="en" sz="1800">
                <a:solidFill>
                  <a:schemeClr val="dk1"/>
                </a:solidFill>
                <a:latin typeface="Roboto"/>
                <a:ea typeface="Roboto"/>
                <a:cs typeface="Roboto"/>
                <a:sym typeface="Roboto"/>
              </a:rPr>
              <a:t>Failing to follow corporate formalities</a:t>
            </a:r>
            <a:endParaRPr sz="1800">
              <a:solidFill>
                <a:schemeClr val="dk1"/>
              </a:solidFill>
              <a:latin typeface="Roboto"/>
              <a:ea typeface="Roboto"/>
              <a:cs typeface="Roboto"/>
              <a:sym typeface="Roboto"/>
            </a:endParaRPr>
          </a:p>
        </p:txBody>
      </p:sp>
      <p:sp>
        <p:nvSpPr>
          <p:cNvPr id="362" name="Google Shape;362;p36"/>
          <p:cNvSpPr txBox="1"/>
          <p:nvPr/>
        </p:nvSpPr>
        <p:spPr>
          <a:xfrm>
            <a:off x="1463700" y="911875"/>
            <a:ext cx="6216600" cy="12987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3600">
                <a:solidFill>
                  <a:srgbClr val="141B41"/>
                </a:solidFill>
                <a:latin typeface="Roboto"/>
                <a:ea typeface="Roboto"/>
                <a:cs typeface="Roboto"/>
                <a:sym typeface="Roboto"/>
              </a:rPr>
              <a:t>Corporate Veil Pricing</a:t>
            </a:r>
            <a:endParaRPr sz="700">
              <a:solidFill>
                <a:srgbClr val="141B41"/>
              </a:solidFill>
              <a:latin typeface="Roboto"/>
              <a:ea typeface="Roboto"/>
              <a:cs typeface="Roboto"/>
              <a:sym typeface="Roboto"/>
            </a:endParaRPr>
          </a:p>
        </p:txBody>
      </p:sp>
      <p:sp>
        <p:nvSpPr>
          <p:cNvPr id="363" name="Google Shape;363;p36"/>
          <p:cNvSpPr txBox="1"/>
          <p:nvPr/>
        </p:nvSpPr>
        <p:spPr>
          <a:xfrm>
            <a:off x="1336650" y="1545838"/>
            <a:ext cx="6470700" cy="4794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2000">
                <a:solidFill>
                  <a:srgbClr val="306BAC"/>
                </a:solidFill>
                <a:latin typeface="Roboto"/>
                <a:ea typeface="Roboto"/>
                <a:cs typeface="Roboto"/>
                <a:sym typeface="Roboto"/>
              </a:rPr>
              <a:t>WHAT PUTS YOU AT RISK</a:t>
            </a:r>
            <a:endParaRPr sz="700">
              <a:solidFill>
                <a:srgbClr val="306BAC"/>
              </a:solidFill>
              <a:latin typeface="Roboto"/>
              <a:ea typeface="Roboto"/>
              <a:cs typeface="Roboto"/>
              <a:sym typeface="Roboto"/>
            </a:endParaRPr>
          </a:p>
        </p:txBody>
      </p:sp>
      <p:pic>
        <p:nvPicPr>
          <p:cNvPr id="364" name="Google Shape;364;p36" title="Untitled design (2).png"/>
          <p:cNvPicPr preferRelativeResize="0"/>
          <p:nvPr/>
        </p:nvPicPr>
        <p:blipFill>
          <a:blip r:embed="rId4">
            <a:alphaModFix/>
          </a:blip>
          <a:stretch>
            <a:fillRect/>
          </a:stretch>
        </p:blipFill>
        <p:spPr>
          <a:xfrm>
            <a:off x="2282000" y="2185825"/>
            <a:ext cx="285258" cy="285258"/>
          </a:xfrm>
          <a:prstGeom prst="rect">
            <a:avLst/>
          </a:prstGeom>
          <a:noFill/>
          <a:ln>
            <a:noFill/>
          </a:ln>
        </p:spPr>
      </p:pic>
      <p:pic>
        <p:nvPicPr>
          <p:cNvPr id="365" name="Google Shape;365;p36" title="Untitled design (2).png"/>
          <p:cNvPicPr preferRelativeResize="0"/>
          <p:nvPr/>
        </p:nvPicPr>
        <p:blipFill>
          <a:blip r:embed="rId4">
            <a:alphaModFix/>
          </a:blip>
          <a:stretch>
            <a:fillRect/>
          </a:stretch>
        </p:blipFill>
        <p:spPr>
          <a:xfrm>
            <a:off x="2282000" y="2515545"/>
            <a:ext cx="285258" cy="285258"/>
          </a:xfrm>
          <a:prstGeom prst="rect">
            <a:avLst/>
          </a:prstGeom>
          <a:noFill/>
          <a:ln>
            <a:noFill/>
          </a:ln>
        </p:spPr>
      </p:pic>
      <p:pic>
        <p:nvPicPr>
          <p:cNvPr id="366" name="Google Shape;366;p36" title="Untitled design (2).png"/>
          <p:cNvPicPr preferRelativeResize="0"/>
          <p:nvPr/>
        </p:nvPicPr>
        <p:blipFill>
          <a:blip r:embed="rId4">
            <a:alphaModFix/>
          </a:blip>
          <a:stretch>
            <a:fillRect/>
          </a:stretch>
        </p:blipFill>
        <p:spPr>
          <a:xfrm>
            <a:off x="2282000" y="2845254"/>
            <a:ext cx="285258" cy="285258"/>
          </a:xfrm>
          <a:prstGeom prst="rect">
            <a:avLst/>
          </a:prstGeom>
          <a:noFill/>
          <a:ln>
            <a:noFill/>
          </a:ln>
        </p:spPr>
      </p:pic>
      <p:pic>
        <p:nvPicPr>
          <p:cNvPr id="367" name="Google Shape;367;p36" title="Untitled design (2).png"/>
          <p:cNvPicPr preferRelativeResize="0"/>
          <p:nvPr/>
        </p:nvPicPr>
        <p:blipFill>
          <a:blip r:embed="rId4">
            <a:alphaModFix/>
          </a:blip>
          <a:stretch>
            <a:fillRect/>
          </a:stretch>
        </p:blipFill>
        <p:spPr>
          <a:xfrm>
            <a:off x="2282000" y="3174968"/>
            <a:ext cx="285258" cy="285258"/>
          </a:xfrm>
          <a:prstGeom prst="rect">
            <a:avLst/>
          </a:prstGeom>
          <a:noFill/>
          <a:ln>
            <a:noFill/>
          </a:ln>
        </p:spPr>
      </p:pic>
      <p:pic>
        <p:nvPicPr>
          <p:cNvPr id="368" name="Google Shape;368;p36" title="graphic 3.png"/>
          <p:cNvPicPr preferRelativeResize="0"/>
          <p:nvPr/>
        </p:nvPicPr>
        <p:blipFill>
          <a:blip r:embed="rId5">
            <a:alphaModFix/>
          </a:blip>
          <a:stretch>
            <a:fillRect/>
          </a:stretch>
        </p:blipFill>
        <p:spPr>
          <a:xfrm>
            <a:off x="3098500" y="2800800"/>
            <a:ext cx="2947000" cy="294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9EC"/>
        </a:solidFill>
      </p:bgPr>
    </p:bg>
    <p:spTree>
      <p:nvGrpSpPr>
        <p:cNvPr id="376" name="Shape 376"/>
        <p:cNvGrpSpPr/>
        <p:nvPr/>
      </p:nvGrpSpPr>
      <p:grpSpPr>
        <a:xfrm>
          <a:off x="0" y="0"/>
          <a:ext cx="0" cy="0"/>
          <a:chOff x="0" y="0"/>
          <a:chExt cx="0" cy="0"/>
        </a:xfrm>
      </p:grpSpPr>
      <p:sp>
        <p:nvSpPr>
          <p:cNvPr id="377" name="Google Shape;377;p37"/>
          <p:cNvSpPr/>
          <p:nvPr/>
        </p:nvSpPr>
        <p:spPr>
          <a:xfrm>
            <a:off x="3626900" y="2535410"/>
            <a:ext cx="3665485" cy="1300658"/>
          </a:xfrm>
          <a:custGeom>
            <a:rect b="b" l="l" r="r" t="t"/>
            <a:pathLst>
              <a:path extrusionOk="0" h="3468421" w="9774628">
                <a:moveTo>
                  <a:pt x="0" y="0"/>
                </a:moveTo>
                <a:lnTo>
                  <a:pt x="9774628" y="0"/>
                </a:lnTo>
                <a:lnTo>
                  <a:pt x="9774628" y="3468421"/>
                </a:lnTo>
                <a:lnTo>
                  <a:pt x="0" y="3468421"/>
                </a:lnTo>
                <a:close/>
              </a:path>
            </a:pathLst>
          </a:custGeom>
          <a:solidFill>
            <a:srgbClr val="000000">
              <a:alpha val="0"/>
            </a:srgbClr>
          </a:solidFill>
          <a:ln>
            <a:noFill/>
          </a:ln>
        </p:spPr>
      </p:sp>
      <p:sp>
        <p:nvSpPr>
          <p:cNvPr id="378" name="Google Shape;378;p37"/>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3">
              <a:alphaModFix/>
            </a:blip>
            <a:stretch>
              <a:fillRect b="0" l="0" r="0" t="0"/>
            </a:stretch>
          </a:blipFill>
          <a:ln>
            <a:noFill/>
          </a:ln>
        </p:spPr>
      </p:sp>
      <p:sp>
        <p:nvSpPr>
          <p:cNvPr id="379" name="Google Shape;379;p37"/>
          <p:cNvSpPr txBox="1"/>
          <p:nvPr/>
        </p:nvSpPr>
        <p:spPr>
          <a:xfrm>
            <a:off x="2232475" y="2210575"/>
            <a:ext cx="5143800" cy="1108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000000"/>
                </a:solidFill>
                <a:latin typeface="Roboto"/>
                <a:ea typeface="Roboto"/>
                <a:cs typeface="Roboto"/>
                <a:sym typeface="Roboto"/>
              </a:rPr>
              <a:t>Courts may "pierce the veil" if funds are mixed</a:t>
            </a:r>
            <a:endParaRPr sz="700"/>
          </a:p>
          <a:p>
            <a:pPr indent="0" lvl="0" marL="0" marR="0" rtl="0" algn="l">
              <a:lnSpc>
                <a:spcPct val="150000"/>
              </a:lnSpc>
              <a:spcBef>
                <a:spcPts val="0"/>
              </a:spcBef>
              <a:spcAft>
                <a:spcPts val="0"/>
              </a:spcAft>
              <a:buNone/>
            </a:pPr>
            <a:r>
              <a:rPr b="0" i="0" lang="en" sz="1800" u="none" cap="none" strike="noStrike">
                <a:solidFill>
                  <a:srgbClr val="000000"/>
                </a:solidFill>
                <a:latin typeface="Roboto"/>
                <a:ea typeface="Roboto"/>
                <a:cs typeface="Roboto"/>
                <a:sym typeface="Roboto"/>
              </a:rPr>
              <a:t>Commingling erases the legal separation you need</a:t>
            </a:r>
            <a:endParaRPr sz="700"/>
          </a:p>
          <a:p>
            <a:pPr indent="0" lvl="0" marL="0" marR="0" rtl="0" algn="l">
              <a:lnSpc>
                <a:spcPct val="150000"/>
              </a:lnSpc>
              <a:spcBef>
                <a:spcPts val="0"/>
              </a:spcBef>
              <a:spcAft>
                <a:spcPts val="0"/>
              </a:spcAft>
              <a:buNone/>
            </a:pPr>
            <a:r>
              <a:rPr b="0" i="0" lang="en" sz="1800" u="none" cap="none" strike="noStrike">
                <a:solidFill>
                  <a:srgbClr val="000000"/>
                </a:solidFill>
                <a:latin typeface="Roboto"/>
                <a:ea typeface="Roboto"/>
                <a:cs typeface="Roboto"/>
                <a:sym typeface="Roboto"/>
              </a:rPr>
              <a:t>Separate accounts = stronger legal protection</a:t>
            </a:r>
            <a:endParaRPr sz="700"/>
          </a:p>
        </p:txBody>
      </p:sp>
      <p:sp>
        <p:nvSpPr>
          <p:cNvPr id="380" name="Google Shape;380;p37"/>
          <p:cNvSpPr txBox="1"/>
          <p:nvPr/>
        </p:nvSpPr>
        <p:spPr>
          <a:xfrm>
            <a:off x="2202300" y="911875"/>
            <a:ext cx="4739400" cy="12987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3600">
                <a:solidFill>
                  <a:srgbClr val="141B41"/>
                </a:solidFill>
                <a:latin typeface="Roboto"/>
                <a:ea typeface="Roboto"/>
                <a:cs typeface="Roboto"/>
                <a:sym typeface="Roboto"/>
              </a:rPr>
              <a:t>Fund Commingling</a:t>
            </a:r>
            <a:endParaRPr sz="700">
              <a:solidFill>
                <a:srgbClr val="141B41"/>
              </a:solidFill>
              <a:latin typeface="Roboto"/>
              <a:ea typeface="Roboto"/>
              <a:cs typeface="Roboto"/>
              <a:sym typeface="Roboto"/>
            </a:endParaRPr>
          </a:p>
        </p:txBody>
      </p:sp>
      <p:sp>
        <p:nvSpPr>
          <p:cNvPr id="381" name="Google Shape;381;p37"/>
          <p:cNvSpPr txBox="1"/>
          <p:nvPr/>
        </p:nvSpPr>
        <p:spPr>
          <a:xfrm>
            <a:off x="1336650" y="1545838"/>
            <a:ext cx="6470700" cy="4794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2000">
                <a:solidFill>
                  <a:srgbClr val="306BAC"/>
                </a:solidFill>
                <a:latin typeface="Roboto"/>
                <a:ea typeface="Roboto"/>
                <a:cs typeface="Roboto"/>
                <a:sym typeface="Roboto"/>
              </a:rPr>
              <a:t>THE #1 THREAT TO YOUR ASSET PROTECTION</a:t>
            </a:r>
            <a:endParaRPr sz="700">
              <a:solidFill>
                <a:srgbClr val="306BAC"/>
              </a:solidFill>
              <a:latin typeface="Roboto"/>
              <a:ea typeface="Roboto"/>
              <a:cs typeface="Roboto"/>
              <a:sym typeface="Roboto"/>
            </a:endParaRPr>
          </a:p>
        </p:txBody>
      </p:sp>
      <p:pic>
        <p:nvPicPr>
          <p:cNvPr id="382" name="Google Shape;382;p37" title="Untitled design (2).png"/>
          <p:cNvPicPr preferRelativeResize="0"/>
          <p:nvPr/>
        </p:nvPicPr>
        <p:blipFill>
          <a:blip r:embed="rId4">
            <a:alphaModFix/>
          </a:blip>
          <a:stretch>
            <a:fillRect/>
          </a:stretch>
        </p:blipFill>
        <p:spPr>
          <a:xfrm>
            <a:off x="1882725" y="2210575"/>
            <a:ext cx="285258" cy="285258"/>
          </a:xfrm>
          <a:prstGeom prst="rect">
            <a:avLst/>
          </a:prstGeom>
          <a:noFill/>
          <a:ln>
            <a:noFill/>
          </a:ln>
        </p:spPr>
      </p:pic>
      <p:pic>
        <p:nvPicPr>
          <p:cNvPr id="383" name="Google Shape;383;p37" title="Untitled design (2).png"/>
          <p:cNvPicPr preferRelativeResize="0"/>
          <p:nvPr/>
        </p:nvPicPr>
        <p:blipFill>
          <a:blip r:embed="rId4">
            <a:alphaModFix/>
          </a:blip>
          <a:stretch>
            <a:fillRect/>
          </a:stretch>
        </p:blipFill>
        <p:spPr>
          <a:xfrm>
            <a:off x="1882725" y="2622050"/>
            <a:ext cx="285258" cy="285258"/>
          </a:xfrm>
          <a:prstGeom prst="rect">
            <a:avLst/>
          </a:prstGeom>
          <a:noFill/>
          <a:ln>
            <a:noFill/>
          </a:ln>
        </p:spPr>
      </p:pic>
      <p:pic>
        <p:nvPicPr>
          <p:cNvPr id="384" name="Google Shape;384;p37" title="Untitled design (2).png"/>
          <p:cNvPicPr preferRelativeResize="0"/>
          <p:nvPr/>
        </p:nvPicPr>
        <p:blipFill>
          <a:blip r:embed="rId4">
            <a:alphaModFix/>
          </a:blip>
          <a:stretch>
            <a:fillRect/>
          </a:stretch>
        </p:blipFill>
        <p:spPr>
          <a:xfrm>
            <a:off x="1882725" y="3033525"/>
            <a:ext cx="285258" cy="285258"/>
          </a:xfrm>
          <a:prstGeom prst="rect">
            <a:avLst/>
          </a:prstGeom>
          <a:noFill/>
          <a:ln>
            <a:noFill/>
          </a:ln>
        </p:spPr>
      </p:pic>
      <p:pic>
        <p:nvPicPr>
          <p:cNvPr id="385" name="Google Shape;385;p37" title="graphic 4.png"/>
          <p:cNvPicPr preferRelativeResize="0"/>
          <p:nvPr/>
        </p:nvPicPr>
        <p:blipFill>
          <a:blip r:embed="rId5">
            <a:alphaModFix/>
          </a:blip>
          <a:stretch>
            <a:fillRect/>
          </a:stretch>
        </p:blipFill>
        <p:spPr>
          <a:xfrm>
            <a:off x="1800213" y="2681150"/>
            <a:ext cx="5543578" cy="3118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C"/>
        </a:solidFill>
      </p:bgPr>
    </p:bg>
    <p:spTree>
      <p:nvGrpSpPr>
        <p:cNvPr id="393" name="Shape 393"/>
        <p:cNvGrpSpPr/>
        <p:nvPr/>
      </p:nvGrpSpPr>
      <p:grpSpPr>
        <a:xfrm>
          <a:off x="0" y="0"/>
          <a:ext cx="0" cy="0"/>
          <a:chOff x="0" y="0"/>
          <a:chExt cx="0" cy="0"/>
        </a:xfrm>
      </p:grpSpPr>
      <p:sp>
        <p:nvSpPr>
          <p:cNvPr id="394" name="Google Shape;394;p38"/>
          <p:cNvSpPr/>
          <p:nvPr/>
        </p:nvSpPr>
        <p:spPr>
          <a:xfrm>
            <a:off x="311700" y="1446834"/>
            <a:ext cx="3665486" cy="1300658"/>
          </a:xfrm>
          <a:custGeom>
            <a:rect b="b" l="l" r="r" t="t"/>
            <a:pathLst>
              <a:path extrusionOk="0" h="3468421" w="9774628">
                <a:moveTo>
                  <a:pt x="0" y="0"/>
                </a:moveTo>
                <a:lnTo>
                  <a:pt x="9774628" y="0"/>
                </a:lnTo>
                <a:lnTo>
                  <a:pt x="9774628" y="3468421"/>
                </a:lnTo>
                <a:lnTo>
                  <a:pt x="0" y="3468421"/>
                </a:lnTo>
                <a:close/>
              </a:path>
            </a:pathLst>
          </a:custGeom>
          <a:solidFill>
            <a:srgbClr val="000000">
              <a:alpha val="0"/>
            </a:srgbClr>
          </a:solidFill>
          <a:ln>
            <a:noFill/>
          </a:ln>
        </p:spPr>
      </p:sp>
      <p:sp>
        <p:nvSpPr>
          <p:cNvPr id="395" name="Google Shape;395;p38"/>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3">
              <a:alphaModFix/>
            </a:blip>
            <a:stretch>
              <a:fillRect b="0" l="0" r="0" t="0"/>
            </a:stretch>
          </a:blipFill>
          <a:ln>
            <a:noFill/>
          </a:ln>
        </p:spPr>
      </p:sp>
      <p:grpSp>
        <p:nvGrpSpPr>
          <p:cNvPr id="396" name="Google Shape;396;p38"/>
          <p:cNvGrpSpPr/>
          <p:nvPr/>
        </p:nvGrpSpPr>
        <p:grpSpPr>
          <a:xfrm>
            <a:off x="4182171" y="1052471"/>
            <a:ext cx="1909516" cy="596354"/>
            <a:chOff x="0" y="-9525"/>
            <a:chExt cx="5092041" cy="1590278"/>
          </a:xfrm>
        </p:grpSpPr>
        <p:grpSp>
          <p:nvGrpSpPr>
            <p:cNvPr id="397" name="Google Shape;397;p38"/>
            <p:cNvGrpSpPr/>
            <p:nvPr/>
          </p:nvGrpSpPr>
          <p:grpSpPr>
            <a:xfrm>
              <a:off x="1082441" y="-9525"/>
              <a:ext cx="4009600" cy="1590278"/>
              <a:chOff x="0" y="-9525"/>
              <a:chExt cx="4009600" cy="1590278"/>
            </a:xfrm>
          </p:grpSpPr>
          <p:sp>
            <p:nvSpPr>
              <p:cNvPr id="398" name="Google Shape;398;p38"/>
              <p:cNvSpPr/>
              <p:nvPr/>
            </p:nvSpPr>
            <p:spPr>
              <a:xfrm>
                <a:off x="0" y="0"/>
                <a:ext cx="4009600" cy="1580753"/>
              </a:xfrm>
              <a:custGeom>
                <a:rect b="b" l="l" r="r" t="t"/>
                <a:pathLst>
                  <a:path extrusionOk="0" h="1580753" w="4009600">
                    <a:moveTo>
                      <a:pt x="0" y="0"/>
                    </a:moveTo>
                    <a:lnTo>
                      <a:pt x="4009600" y="0"/>
                    </a:lnTo>
                    <a:lnTo>
                      <a:pt x="4009600" y="1580753"/>
                    </a:lnTo>
                    <a:lnTo>
                      <a:pt x="0" y="1580753"/>
                    </a:lnTo>
                    <a:close/>
                  </a:path>
                </a:pathLst>
              </a:custGeom>
              <a:solidFill>
                <a:srgbClr val="000000">
                  <a:alpha val="0"/>
                </a:srgbClr>
              </a:solidFill>
              <a:ln>
                <a:noFill/>
              </a:ln>
            </p:spPr>
          </p:sp>
          <p:sp>
            <p:nvSpPr>
              <p:cNvPr id="399" name="Google Shape;399;p38"/>
              <p:cNvSpPr txBox="1"/>
              <p:nvPr/>
            </p:nvSpPr>
            <p:spPr>
              <a:xfrm>
                <a:off x="0" y="-9525"/>
                <a:ext cx="4009600" cy="1590278"/>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000000"/>
                    </a:solidFill>
                    <a:latin typeface="Roboto"/>
                    <a:ea typeface="Roboto"/>
                    <a:cs typeface="Roboto"/>
                    <a:sym typeface="Roboto"/>
                  </a:rPr>
                  <a:t>File with the right state for your specific needs</a:t>
                </a:r>
                <a:endParaRPr sz="700"/>
              </a:p>
            </p:txBody>
          </p:sp>
        </p:grpSp>
        <p:sp>
          <p:nvSpPr>
            <p:cNvPr id="400" name="Google Shape;400;p38"/>
            <p:cNvSpPr/>
            <p:nvPr/>
          </p:nvSpPr>
          <p:spPr>
            <a:xfrm>
              <a:off x="0" y="166189"/>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1" name="Google Shape;401;p38"/>
            <p:cNvSpPr/>
            <p:nvPr/>
          </p:nvSpPr>
          <p:spPr>
            <a:xfrm>
              <a:off x="156598" y="350131"/>
              <a:ext cx="492204" cy="437514"/>
            </a:xfrm>
            <a:custGeom>
              <a:rect b="b" l="l" r="r" t="t"/>
              <a:pathLst>
                <a:path extrusionOk="0" h="437514" w="492204">
                  <a:moveTo>
                    <a:pt x="0" y="0"/>
                  </a:moveTo>
                  <a:lnTo>
                    <a:pt x="492204" y="0"/>
                  </a:lnTo>
                  <a:lnTo>
                    <a:pt x="492204" y="437515"/>
                  </a:lnTo>
                  <a:lnTo>
                    <a:pt x="0" y="437515"/>
                  </a:lnTo>
                  <a:lnTo>
                    <a:pt x="0" y="0"/>
                  </a:lnTo>
                  <a:close/>
                </a:path>
              </a:pathLst>
            </a:custGeom>
            <a:blipFill rotWithShape="1">
              <a:blip r:embed="rId4">
                <a:alphaModFix/>
              </a:blip>
              <a:stretch>
                <a:fillRect b="0" l="0" r="0" t="0"/>
              </a:stretch>
            </a:blipFill>
            <a:ln>
              <a:noFill/>
            </a:ln>
          </p:spPr>
        </p:sp>
      </p:grpSp>
      <p:grpSp>
        <p:nvGrpSpPr>
          <p:cNvPr id="402" name="Google Shape;402;p38"/>
          <p:cNvGrpSpPr/>
          <p:nvPr/>
        </p:nvGrpSpPr>
        <p:grpSpPr>
          <a:xfrm>
            <a:off x="4182171" y="2358315"/>
            <a:ext cx="2231432" cy="415379"/>
            <a:chOff x="0" y="-9525"/>
            <a:chExt cx="5950485" cy="1107678"/>
          </a:xfrm>
        </p:grpSpPr>
        <p:grpSp>
          <p:nvGrpSpPr>
            <p:cNvPr id="403" name="Google Shape;403;p38"/>
            <p:cNvGrpSpPr/>
            <p:nvPr/>
          </p:nvGrpSpPr>
          <p:grpSpPr>
            <a:xfrm>
              <a:off x="1082441" y="-9525"/>
              <a:ext cx="4868044" cy="1107678"/>
              <a:chOff x="0" y="-9525"/>
              <a:chExt cx="4868044" cy="1107678"/>
            </a:xfrm>
          </p:grpSpPr>
          <p:sp>
            <p:nvSpPr>
              <p:cNvPr id="404" name="Google Shape;404;p38"/>
              <p:cNvSpPr/>
              <p:nvPr/>
            </p:nvSpPr>
            <p:spPr>
              <a:xfrm>
                <a:off x="0" y="0"/>
                <a:ext cx="4868044" cy="1098153"/>
              </a:xfrm>
              <a:custGeom>
                <a:rect b="b" l="l" r="r" t="t"/>
                <a:pathLst>
                  <a:path extrusionOk="0" h="1098153" w="4868044">
                    <a:moveTo>
                      <a:pt x="0" y="0"/>
                    </a:moveTo>
                    <a:lnTo>
                      <a:pt x="4868044" y="0"/>
                    </a:lnTo>
                    <a:lnTo>
                      <a:pt x="4868044" y="1098153"/>
                    </a:lnTo>
                    <a:lnTo>
                      <a:pt x="0" y="1098153"/>
                    </a:lnTo>
                    <a:close/>
                  </a:path>
                </a:pathLst>
              </a:custGeom>
              <a:solidFill>
                <a:srgbClr val="000000">
                  <a:alpha val="0"/>
                </a:srgbClr>
              </a:solidFill>
              <a:ln>
                <a:noFill/>
              </a:ln>
            </p:spPr>
          </p:sp>
          <p:sp>
            <p:nvSpPr>
              <p:cNvPr id="405" name="Google Shape;405;p38"/>
              <p:cNvSpPr txBox="1"/>
              <p:nvPr/>
            </p:nvSpPr>
            <p:spPr>
              <a:xfrm>
                <a:off x="0" y="-9525"/>
                <a:ext cx="4868044" cy="1107678"/>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000000"/>
                    </a:solidFill>
                    <a:latin typeface="Roboto"/>
                    <a:ea typeface="Roboto"/>
                    <a:cs typeface="Roboto"/>
                    <a:sym typeface="Roboto"/>
                  </a:rPr>
                  <a:t>Create comprehensive operating agreement</a:t>
                </a:r>
                <a:endParaRPr sz="700"/>
              </a:p>
            </p:txBody>
          </p:sp>
        </p:grpSp>
        <p:sp>
          <p:nvSpPr>
            <p:cNvPr id="406" name="Google Shape;406;p38"/>
            <p:cNvSpPr/>
            <p:nvPr/>
          </p:nvSpPr>
          <p:spPr>
            <a:xfrm>
              <a:off x="0" y="146377"/>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7" name="Google Shape;407;p38"/>
            <p:cNvSpPr/>
            <p:nvPr/>
          </p:nvSpPr>
          <p:spPr>
            <a:xfrm>
              <a:off x="221713" y="307467"/>
              <a:ext cx="361975" cy="483219"/>
            </a:xfrm>
            <a:custGeom>
              <a:rect b="b" l="l" r="r" t="t"/>
              <a:pathLst>
                <a:path extrusionOk="0" h="483219" w="361975">
                  <a:moveTo>
                    <a:pt x="0" y="0"/>
                  </a:moveTo>
                  <a:lnTo>
                    <a:pt x="361974" y="0"/>
                  </a:lnTo>
                  <a:lnTo>
                    <a:pt x="361974" y="483219"/>
                  </a:lnTo>
                  <a:lnTo>
                    <a:pt x="0" y="483219"/>
                  </a:lnTo>
                  <a:lnTo>
                    <a:pt x="0" y="0"/>
                  </a:lnTo>
                  <a:close/>
                </a:path>
              </a:pathLst>
            </a:custGeom>
            <a:blipFill rotWithShape="1">
              <a:blip r:embed="rId5">
                <a:alphaModFix/>
              </a:blip>
              <a:stretch>
                <a:fillRect b="0" l="0" r="0" t="0"/>
              </a:stretch>
            </a:blipFill>
            <a:ln>
              <a:noFill/>
            </a:ln>
          </p:spPr>
        </p:sp>
      </p:grpSp>
      <p:grpSp>
        <p:nvGrpSpPr>
          <p:cNvPr id="408" name="Google Shape;408;p38"/>
          <p:cNvGrpSpPr/>
          <p:nvPr/>
        </p:nvGrpSpPr>
        <p:grpSpPr>
          <a:xfrm>
            <a:off x="4182171" y="3483184"/>
            <a:ext cx="2231432" cy="443063"/>
            <a:chOff x="0" y="-9525"/>
            <a:chExt cx="5950485" cy="1181502"/>
          </a:xfrm>
        </p:grpSpPr>
        <p:grpSp>
          <p:nvGrpSpPr>
            <p:cNvPr id="409" name="Google Shape;409;p38"/>
            <p:cNvGrpSpPr/>
            <p:nvPr/>
          </p:nvGrpSpPr>
          <p:grpSpPr>
            <a:xfrm>
              <a:off x="1082441" y="-9525"/>
              <a:ext cx="4868044" cy="1181502"/>
              <a:chOff x="0" y="-9525"/>
              <a:chExt cx="4868044" cy="1181502"/>
            </a:xfrm>
          </p:grpSpPr>
          <p:sp>
            <p:nvSpPr>
              <p:cNvPr id="410" name="Google Shape;410;p38"/>
              <p:cNvSpPr/>
              <p:nvPr/>
            </p:nvSpPr>
            <p:spPr>
              <a:xfrm>
                <a:off x="0" y="0"/>
                <a:ext cx="4868044" cy="1171977"/>
              </a:xfrm>
              <a:custGeom>
                <a:rect b="b" l="l" r="r" t="t"/>
                <a:pathLst>
                  <a:path extrusionOk="0" h="1171977" w="4868044">
                    <a:moveTo>
                      <a:pt x="0" y="0"/>
                    </a:moveTo>
                    <a:lnTo>
                      <a:pt x="4868044" y="0"/>
                    </a:lnTo>
                    <a:lnTo>
                      <a:pt x="4868044" y="1171977"/>
                    </a:lnTo>
                    <a:lnTo>
                      <a:pt x="0" y="1171977"/>
                    </a:lnTo>
                    <a:close/>
                  </a:path>
                </a:pathLst>
              </a:custGeom>
              <a:solidFill>
                <a:srgbClr val="000000">
                  <a:alpha val="0"/>
                </a:srgbClr>
              </a:solidFill>
              <a:ln>
                <a:noFill/>
              </a:ln>
            </p:spPr>
          </p:sp>
          <p:sp>
            <p:nvSpPr>
              <p:cNvPr id="411" name="Google Shape;411;p38"/>
              <p:cNvSpPr txBox="1"/>
              <p:nvPr/>
            </p:nvSpPr>
            <p:spPr>
              <a:xfrm>
                <a:off x="0" y="-9525"/>
                <a:ext cx="4868044" cy="1181502"/>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000000"/>
                    </a:solidFill>
                    <a:latin typeface="Roboto"/>
                    <a:ea typeface="Roboto"/>
                    <a:cs typeface="Roboto"/>
                    <a:sym typeface="Roboto"/>
                  </a:rPr>
                  <a:t>Open separate business bank accounts</a:t>
                </a:r>
                <a:endParaRPr sz="700"/>
              </a:p>
            </p:txBody>
          </p:sp>
        </p:grpSp>
        <p:sp>
          <p:nvSpPr>
            <p:cNvPr id="412" name="Google Shape;412;p38"/>
            <p:cNvSpPr/>
            <p:nvPr/>
          </p:nvSpPr>
          <p:spPr>
            <a:xfrm>
              <a:off x="149302" y="298528"/>
              <a:ext cx="506795" cy="506795"/>
            </a:xfrm>
            <a:custGeom>
              <a:rect b="b" l="l" r="r" t="t"/>
              <a:pathLst>
                <a:path extrusionOk="0" h="506795" w="506795">
                  <a:moveTo>
                    <a:pt x="0" y="0"/>
                  </a:moveTo>
                  <a:lnTo>
                    <a:pt x="506796" y="0"/>
                  </a:lnTo>
                  <a:lnTo>
                    <a:pt x="506796" y="506796"/>
                  </a:lnTo>
                  <a:lnTo>
                    <a:pt x="0" y="506796"/>
                  </a:lnTo>
                  <a:lnTo>
                    <a:pt x="0" y="0"/>
                  </a:lnTo>
                  <a:close/>
                </a:path>
              </a:pathLst>
            </a:custGeom>
            <a:blipFill rotWithShape="1">
              <a:blip r:embed="rId6">
                <a:alphaModFix/>
              </a:blip>
              <a:stretch>
                <a:fillRect b="0" l="0" r="0" t="0"/>
              </a:stretch>
            </a:blipFill>
            <a:ln>
              <a:noFill/>
            </a:ln>
          </p:spPr>
        </p:sp>
        <p:sp>
          <p:nvSpPr>
            <p:cNvPr id="413" name="Google Shape;413;p38"/>
            <p:cNvSpPr/>
            <p:nvPr/>
          </p:nvSpPr>
          <p:spPr>
            <a:xfrm>
              <a:off x="0" y="149226"/>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14" name="Google Shape;414;p38"/>
          <p:cNvGrpSpPr/>
          <p:nvPr/>
        </p:nvGrpSpPr>
        <p:grpSpPr>
          <a:xfrm>
            <a:off x="6607923" y="1034611"/>
            <a:ext cx="1943727" cy="462957"/>
            <a:chOff x="0" y="-57150"/>
            <a:chExt cx="5183271" cy="1234551"/>
          </a:xfrm>
        </p:grpSpPr>
        <p:grpSp>
          <p:nvGrpSpPr>
            <p:cNvPr id="415" name="Google Shape;415;p38"/>
            <p:cNvGrpSpPr/>
            <p:nvPr/>
          </p:nvGrpSpPr>
          <p:grpSpPr>
            <a:xfrm>
              <a:off x="1173671" y="-57150"/>
              <a:ext cx="4009600" cy="1234551"/>
              <a:chOff x="0" y="-57150"/>
              <a:chExt cx="4009600" cy="1234551"/>
            </a:xfrm>
          </p:grpSpPr>
          <p:sp>
            <p:nvSpPr>
              <p:cNvPr id="416" name="Google Shape;416;p38"/>
              <p:cNvSpPr/>
              <p:nvPr/>
            </p:nvSpPr>
            <p:spPr>
              <a:xfrm>
                <a:off x="0" y="0"/>
                <a:ext cx="4009600" cy="1177401"/>
              </a:xfrm>
              <a:custGeom>
                <a:rect b="b" l="l" r="r" t="t"/>
                <a:pathLst>
                  <a:path extrusionOk="0" h="1177401" w="4009600">
                    <a:moveTo>
                      <a:pt x="0" y="0"/>
                    </a:moveTo>
                    <a:lnTo>
                      <a:pt x="4009600" y="0"/>
                    </a:lnTo>
                    <a:lnTo>
                      <a:pt x="4009600" y="1177401"/>
                    </a:lnTo>
                    <a:lnTo>
                      <a:pt x="0" y="1177401"/>
                    </a:lnTo>
                    <a:close/>
                  </a:path>
                </a:pathLst>
              </a:custGeom>
              <a:solidFill>
                <a:srgbClr val="000000">
                  <a:alpha val="0"/>
                </a:srgbClr>
              </a:solidFill>
              <a:ln>
                <a:noFill/>
              </a:ln>
            </p:spPr>
          </p:sp>
          <p:sp>
            <p:nvSpPr>
              <p:cNvPr id="417" name="Google Shape;417;p38"/>
              <p:cNvSpPr txBox="1"/>
              <p:nvPr/>
            </p:nvSpPr>
            <p:spPr>
              <a:xfrm>
                <a:off x="0" y="-57150"/>
                <a:ext cx="4009600" cy="1234551"/>
              </a:xfrm>
              <a:prstGeom prst="rect">
                <a:avLst/>
              </a:prstGeom>
              <a:noFill/>
              <a:ln>
                <a:noFill/>
              </a:ln>
            </p:spPr>
            <p:txBody>
              <a:bodyPr anchorCtr="0" anchor="t" bIns="0" lIns="0" spcFirstLastPara="1" rIns="0" wrap="square" tIns="0">
                <a:noAutofit/>
              </a:bodyPr>
              <a:lstStyle/>
              <a:p>
                <a:pPr indent="0" lvl="0" marL="0" marR="0" rtl="0" algn="l">
                  <a:lnSpc>
                    <a:spcPct val="138015"/>
                  </a:lnSpc>
                  <a:spcBef>
                    <a:spcPts val="0"/>
                  </a:spcBef>
                  <a:spcAft>
                    <a:spcPts val="0"/>
                  </a:spcAft>
                  <a:buNone/>
                </a:pPr>
                <a:r>
                  <a:rPr b="0" i="0" lang="en" sz="1200" u="none" cap="none" strike="noStrike">
                    <a:solidFill>
                      <a:srgbClr val="000000"/>
                    </a:solidFill>
                    <a:latin typeface="Roboto"/>
                    <a:ea typeface="Roboto"/>
                    <a:cs typeface="Roboto"/>
                    <a:sym typeface="Roboto"/>
                  </a:rPr>
                  <a:t>Maintain proper business records</a:t>
                </a:r>
                <a:endParaRPr sz="700"/>
              </a:p>
            </p:txBody>
          </p:sp>
        </p:grpSp>
        <p:sp>
          <p:nvSpPr>
            <p:cNvPr id="418" name="Google Shape;418;p38"/>
            <p:cNvSpPr/>
            <p:nvPr/>
          </p:nvSpPr>
          <p:spPr>
            <a:xfrm>
              <a:off x="0" y="166189"/>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9" name="Google Shape;419;p38"/>
            <p:cNvSpPr/>
            <p:nvPr/>
          </p:nvSpPr>
          <p:spPr>
            <a:xfrm>
              <a:off x="136105" y="331915"/>
              <a:ext cx="533190" cy="473946"/>
            </a:xfrm>
            <a:custGeom>
              <a:rect b="b" l="l" r="r" t="t"/>
              <a:pathLst>
                <a:path extrusionOk="0" h="473946" w="533190">
                  <a:moveTo>
                    <a:pt x="0" y="0"/>
                  </a:moveTo>
                  <a:lnTo>
                    <a:pt x="533190" y="0"/>
                  </a:lnTo>
                  <a:lnTo>
                    <a:pt x="533190" y="473947"/>
                  </a:lnTo>
                  <a:lnTo>
                    <a:pt x="0" y="473947"/>
                  </a:lnTo>
                  <a:lnTo>
                    <a:pt x="0" y="0"/>
                  </a:lnTo>
                  <a:close/>
                </a:path>
              </a:pathLst>
            </a:custGeom>
            <a:blipFill rotWithShape="1">
              <a:blip r:embed="rId7">
                <a:alphaModFix/>
              </a:blip>
              <a:stretch>
                <a:fillRect b="0" l="0" r="0" t="0"/>
              </a:stretch>
            </a:blipFill>
            <a:ln>
              <a:noFill/>
            </a:ln>
          </p:spPr>
        </p:sp>
      </p:grpSp>
      <p:grpSp>
        <p:nvGrpSpPr>
          <p:cNvPr id="420" name="Google Shape;420;p38"/>
          <p:cNvGrpSpPr/>
          <p:nvPr/>
        </p:nvGrpSpPr>
        <p:grpSpPr>
          <a:xfrm>
            <a:off x="6607923" y="2360069"/>
            <a:ext cx="2021727" cy="419790"/>
            <a:chOff x="0" y="-9525"/>
            <a:chExt cx="5391271" cy="1119441"/>
          </a:xfrm>
        </p:grpSpPr>
        <p:grpSp>
          <p:nvGrpSpPr>
            <p:cNvPr id="421" name="Google Shape;421;p38"/>
            <p:cNvGrpSpPr/>
            <p:nvPr/>
          </p:nvGrpSpPr>
          <p:grpSpPr>
            <a:xfrm>
              <a:off x="1173671" y="-9525"/>
              <a:ext cx="4217600" cy="1119441"/>
              <a:chOff x="0" y="-9525"/>
              <a:chExt cx="4217600" cy="1119441"/>
            </a:xfrm>
          </p:grpSpPr>
          <p:sp>
            <p:nvSpPr>
              <p:cNvPr id="422" name="Google Shape;422;p38"/>
              <p:cNvSpPr/>
              <p:nvPr/>
            </p:nvSpPr>
            <p:spPr>
              <a:xfrm>
                <a:off x="0" y="0"/>
                <a:ext cx="4217600" cy="1109916"/>
              </a:xfrm>
              <a:custGeom>
                <a:rect b="b" l="l" r="r" t="t"/>
                <a:pathLst>
                  <a:path extrusionOk="0" h="1109916" w="4217600">
                    <a:moveTo>
                      <a:pt x="0" y="0"/>
                    </a:moveTo>
                    <a:lnTo>
                      <a:pt x="4217600" y="0"/>
                    </a:lnTo>
                    <a:lnTo>
                      <a:pt x="4217600" y="1109916"/>
                    </a:lnTo>
                    <a:lnTo>
                      <a:pt x="0" y="1109916"/>
                    </a:lnTo>
                    <a:close/>
                  </a:path>
                </a:pathLst>
              </a:custGeom>
              <a:solidFill>
                <a:srgbClr val="000000">
                  <a:alpha val="0"/>
                </a:srgbClr>
              </a:solidFill>
              <a:ln>
                <a:noFill/>
              </a:ln>
            </p:spPr>
          </p:sp>
          <p:sp>
            <p:nvSpPr>
              <p:cNvPr id="423" name="Google Shape;423;p38"/>
              <p:cNvSpPr txBox="1"/>
              <p:nvPr/>
            </p:nvSpPr>
            <p:spPr>
              <a:xfrm>
                <a:off x="0" y="-9525"/>
                <a:ext cx="4217600" cy="1119441"/>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000000"/>
                    </a:solidFill>
                    <a:latin typeface="Roboto"/>
                    <a:ea typeface="Roboto"/>
                    <a:cs typeface="Roboto"/>
                    <a:sym typeface="Roboto"/>
                  </a:rPr>
                  <a:t>Stay compliant with annual requirements</a:t>
                </a:r>
                <a:endParaRPr sz="700"/>
              </a:p>
            </p:txBody>
          </p:sp>
        </p:grpSp>
        <p:sp>
          <p:nvSpPr>
            <p:cNvPr id="424" name="Google Shape;424;p38"/>
            <p:cNvSpPr/>
            <p:nvPr/>
          </p:nvSpPr>
          <p:spPr>
            <a:xfrm>
              <a:off x="0" y="152258"/>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5" name="Google Shape;425;p38"/>
            <p:cNvSpPr/>
            <p:nvPr/>
          </p:nvSpPr>
          <p:spPr>
            <a:xfrm>
              <a:off x="187506" y="308894"/>
              <a:ext cx="430388" cy="492128"/>
            </a:xfrm>
            <a:custGeom>
              <a:rect b="b" l="l" r="r" t="t"/>
              <a:pathLst>
                <a:path extrusionOk="0" h="492128" w="430388">
                  <a:moveTo>
                    <a:pt x="0" y="0"/>
                  </a:moveTo>
                  <a:lnTo>
                    <a:pt x="430388" y="0"/>
                  </a:lnTo>
                  <a:lnTo>
                    <a:pt x="430388" y="492128"/>
                  </a:lnTo>
                  <a:lnTo>
                    <a:pt x="0" y="492128"/>
                  </a:lnTo>
                  <a:lnTo>
                    <a:pt x="0" y="0"/>
                  </a:lnTo>
                  <a:close/>
                </a:path>
              </a:pathLst>
            </a:custGeom>
            <a:blipFill rotWithShape="1">
              <a:blip r:embed="rId8">
                <a:alphaModFix/>
              </a:blip>
              <a:stretch>
                <a:fillRect b="0" l="0" r="0" t="0"/>
              </a:stretch>
            </a:blipFill>
            <a:ln>
              <a:noFill/>
            </a:ln>
          </p:spPr>
        </p:sp>
      </p:grpSp>
      <p:sp>
        <p:nvSpPr>
          <p:cNvPr id="426" name="Google Shape;426;p38"/>
          <p:cNvSpPr txBox="1"/>
          <p:nvPr/>
        </p:nvSpPr>
        <p:spPr>
          <a:xfrm>
            <a:off x="396175" y="1639738"/>
            <a:ext cx="3501900" cy="12987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lang="en" sz="3600">
                <a:solidFill>
                  <a:srgbClr val="7EBDC2"/>
                </a:solidFill>
                <a:latin typeface="Roboto"/>
                <a:ea typeface="Roboto"/>
                <a:cs typeface="Roboto"/>
                <a:sym typeface="Roboto"/>
              </a:rPr>
              <a:t>LLC Formation Best Practices</a:t>
            </a:r>
            <a:endParaRPr sz="700">
              <a:solidFill>
                <a:srgbClr val="7EBDC2"/>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CDA"/>
        </a:solidFill>
      </p:bgPr>
    </p:bg>
    <p:spTree>
      <p:nvGrpSpPr>
        <p:cNvPr id="430" name="Shape 430"/>
        <p:cNvGrpSpPr/>
        <p:nvPr/>
      </p:nvGrpSpPr>
      <p:grpSpPr>
        <a:xfrm>
          <a:off x="0" y="0"/>
          <a:ext cx="0" cy="0"/>
          <a:chOff x="0" y="0"/>
          <a:chExt cx="0" cy="0"/>
        </a:xfrm>
      </p:grpSpPr>
      <p:pic>
        <p:nvPicPr>
          <p:cNvPr id="431" name="Google Shape;431;p39"/>
          <p:cNvPicPr preferRelativeResize="0"/>
          <p:nvPr/>
        </p:nvPicPr>
        <p:blipFill rotWithShape="1">
          <a:blip r:embed="rId3">
            <a:alphaModFix/>
          </a:blip>
          <a:srcRect b="0" l="0" r="0" t="0"/>
          <a:stretch/>
        </p:blipFill>
        <p:spPr>
          <a:xfrm>
            <a:off x="0" y="-10"/>
            <a:ext cx="9144000" cy="5143511"/>
          </a:xfrm>
          <a:prstGeom prst="rect">
            <a:avLst/>
          </a:prstGeom>
          <a:noFill/>
          <a:ln>
            <a:noFill/>
          </a:ln>
        </p:spPr>
      </p:pic>
      <p:pic>
        <p:nvPicPr>
          <p:cNvPr id="432" name="Google Shape;432;p39"/>
          <p:cNvPicPr preferRelativeResize="0"/>
          <p:nvPr/>
        </p:nvPicPr>
        <p:blipFill rotWithShape="1">
          <a:blip r:embed="rId4">
            <a:alphaModFix/>
          </a:blip>
          <a:srcRect b="0" l="0" r="0" t="0"/>
          <a:stretch/>
        </p:blipFill>
        <p:spPr>
          <a:xfrm>
            <a:off x="270325" y="309138"/>
            <a:ext cx="565626" cy="290200"/>
          </a:xfrm>
          <a:prstGeom prst="rect">
            <a:avLst/>
          </a:prstGeom>
          <a:noFill/>
          <a:ln>
            <a:noFill/>
          </a:ln>
        </p:spPr>
      </p:pic>
      <p:sp>
        <p:nvSpPr>
          <p:cNvPr id="433" name="Google Shape;433;p39"/>
          <p:cNvSpPr txBox="1"/>
          <p:nvPr/>
        </p:nvSpPr>
        <p:spPr>
          <a:xfrm>
            <a:off x="2002500" y="846475"/>
            <a:ext cx="5139000" cy="2025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1400"/>
              <a:buFont typeface="Arial"/>
              <a:buNone/>
            </a:pPr>
            <a:r>
              <a:rPr lang="en">
                <a:solidFill>
                  <a:srgbClr val="004822"/>
                </a:solidFill>
                <a:latin typeface="Poppins SemiBold"/>
                <a:ea typeface="Poppins SemiBold"/>
                <a:cs typeface="Poppins SemiBold"/>
                <a:sym typeface="Poppins SemiBold"/>
              </a:rPr>
              <a:t>Separate accounts help maintain legal separation between personal and business finances</a:t>
            </a:r>
            <a:endParaRPr b="0" i="0" sz="1400" u="none" cap="none" strike="noStrike">
              <a:solidFill>
                <a:srgbClr val="004822"/>
              </a:solidFill>
              <a:latin typeface="Poppins SemiBold"/>
              <a:ea typeface="Poppins SemiBold"/>
              <a:cs typeface="Poppins SemiBold"/>
              <a:sym typeface="Poppins SemiBold"/>
            </a:endParaRPr>
          </a:p>
        </p:txBody>
      </p:sp>
      <p:sp>
        <p:nvSpPr>
          <p:cNvPr id="434" name="Google Shape;434;p39"/>
          <p:cNvSpPr txBox="1"/>
          <p:nvPr/>
        </p:nvSpPr>
        <p:spPr>
          <a:xfrm>
            <a:off x="473250" y="1277700"/>
            <a:ext cx="81975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Clr>
                <a:srgbClr val="000000"/>
              </a:buClr>
              <a:buSzPts val="5600"/>
              <a:buFont typeface="Arial"/>
              <a:buNone/>
            </a:pPr>
            <a:r>
              <a:rPr b="1" i="0" lang="en" sz="5600" u="none" cap="none" strike="noStrike">
                <a:solidFill>
                  <a:srgbClr val="B66034"/>
                </a:solidFill>
                <a:latin typeface="Poppins"/>
                <a:ea typeface="Poppins"/>
                <a:cs typeface="Poppins"/>
                <a:sym typeface="Poppins"/>
              </a:rPr>
              <a:t>MULTIPLE ACCOUNTS</a:t>
            </a:r>
            <a:endParaRPr b="1" i="0" sz="5600" u="none" cap="none" strike="noStrike">
              <a:solidFill>
                <a:srgbClr val="B66034"/>
              </a:solidFill>
              <a:latin typeface="Poppins"/>
              <a:ea typeface="Poppins"/>
              <a:cs typeface="Poppins"/>
              <a:sym typeface="Poppins"/>
            </a:endParaRPr>
          </a:p>
        </p:txBody>
      </p:sp>
      <p:grpSp>
        <p:nvGrpSpPr>
          <p:cNvPr id="435" name="Google Shape;435;p39"/>
          <p:cNvGrpSpPr/>
          <p:nvPr/>
        </p:nvGrpSpPr>
        <p:grpSpPr>
          <a:xfrm>
            <a:off x="457200" y="2286000"/>
            <a:ext cx="7284875" cy="292626"/>
            <a:chOff x="396175" y="2378849"/>
            <a:chExt cx="7284875" cy="292626"/>
          </a:xfrm>
        </p:grpSpPr>
        <p:sp>
          <p:nvSpPr>
            <p:cNvPr id="436" name="Google Shape;436;p39"/>
            <p:cNvSpPr txBox="1"/>
            <p:nvPr/>
          </p:nvSpPr>
          <p:spPr>
            <a:xfrm>
              <a:off x="862950" y="2425124"/>
              <a:ext cx="68181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en" sz="1300" u="none" cap="none" strike="noStrike">
                  <a:solidFill>
                    <a:srgbClr val="004822"/>
                  </a:solidFill>
                  <a:latin typeface="Lora"/>
                  <a:ea typeface="Lora"/>
                  <a:cs typeface="Lora"/>
                  <a:sym typeface="Lora"/>
                </a:rPr>
                <a:t>Stay in control:</a:t>
              </a:r>
              <a:r>
                <a:rPr b="0" i="0" lang="en" sz="1300" u="none" cap="none" strike="noStrike">
                  <a:solidFill>
                    <a:srgbClr val="004822"/>
                  </a:solidFill>
                  <a:latin typeface="Lora"/>
                  <a:ea typeface="Lora"/>
                  <a:cs typeface="Lora"/>
                  <a:sym typeface="Lora"/>
                </a:rPr>
                <a:t> Know exactly how much money is allocated for expenses &amp; savings</a:t>
              </a:r>
              <a:endParaRPr b="0" i="0" sz="1300" u="none" cap="none" strike="noStrike">
                <a:solidFill>
                  <a:srgbClr val="004822"/>
                </a:solidFill>
                <a:latin typeface="Lora"/>
                <a:ea typeface="Lora"/>
                <a:cs typeface="Lora"/>
                <a:sym typeface="Lora"/>
              </a:endParaRPr>
            </a:p>
          </p:txBody>
        </p:sp>
        <p:pic>
          <p:nvPicPr>
            <p:cNvPr id="437" name="Google Shape;437;p39"/>
            <p:cNvPicPr preferRelativeResize="0"/>
            <p:nvPr/>
          </p:nvPicPr>
          <p:blipFill rotWithShape="1">
            <a:blip r:embed="rId5">
              <a:alphaModFix/>
            </a:blip>
            <a:srcRect b="0" l="0" r="0" t="0"/>
            <a:stretch/>
          </p:blipFill>
          <p:spPr>
            <a:xfrm>
              <a:off x="396175" y="2378849"/>
              <a:ext cx="292626" cy="292626"/>
            </a:xfrm>
            <a:prstGeom prst="rect">
              <a:avLst/>
            </a:prstGeom>
            <a:noFill/>
            <a:ln>
              <a:noFill/>
            </a:ln>
          </p:spPr>
        </p:pic>
      </p:grpSp>
      <p:grpSp>
        <p:nvGrpSpPr>
          <p:cNvPr id="438" name="Google Shape;438;p39"/>
          <p:cNvGrpSpPr/>
          <p:nvPr/>
        </p:nvGrpSpPr>
        <p:grpSpPr>
          <a:xfrm>
            <a:off x="457195" y="2695663"/>
            <a:ext cx="7576341" cy="292626"/>
            <a:chOff x="396175" y="1888987"/>
            <a:chExt cx="7239003" cy="292626"/>
          </a:xfrm>
        </p:grpSpPr>
        <p:sp>
          <p:nvSpPr>
            <p:cNvPr id="439" name="Google Shape;439;p39"/>
            <p:cNvSpPr txBox="1"/>
            <p:nvPr/>
          </p:nvSpPr>
          <p:spPr>
            <a:xfrm>
              <a:off x="832378" y="1968587"/>
              <a:ext cx="68028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1" i="0" lang="en" sz="1300" u="none" cap="none" strike="noStrike">
                  <a:solidFill>
                    <a:srgbClr val="004822"/>
                  </a:solidFill>
                  <a:latin typeface="Lora"/>
                  <a:ea typeface="Lora"/>
                  <a:cs typeface="Lora"/>
                  <a:sym typeface="Lora"/>
                </a:rPr>
                <a:t>Keep financially stable:</a:t>
              </a:r>
              <a:r>
                <a:rPr b="0" i="0" lang="en" sz="1300" u="none" cap="none" strike="noStrike">
                  <a:solidFill>
                    <a:srgbClr val="004822"/>
                  </a:solidFill>
                  <a:latin typeface="Lora"/>
                  <a:ea typeface="Lora"/>
                  <a:cs typeface="Lora"/>
                  <a:sym typeface="Lora"/>
                </a:rPr>
                <a:t> Avoid overspending, and ensure you’re ready for the unexpected!</a:t>
              </a:r>
              <a:endParaRPr b="0" i="0" sz="1300" u="none" cap="none" strike="noStrike">
                <a:solidFill>
                  <a:srgbClr val="004822"/>
                </a:solidFill>
                <a:latin typeface="Lora"/>
                <a:ea typeface="Lora"/>
                <a:cs typeface="Lora"/>
                <a:sym typeface="Lora"/>
              </a:endParaRPr>
            </a:p>
          </p:txBody>
        </p:sp>
        <p:pic>
          <p:nvPicPr>
            <p:cNvPr id="440" name="Google Shape;440;p39"/>
            <p:cNvPicPr preferRelativeResize="0"/>
            <p:nvPr/>
          </p:nvPicPr>
          <p:blipFill rotWithShape="1">
            <a:blip r:embed="rId5">
              <a:alphaModFix/>
            </a:blip>
            <a:srcRect b="0" l="0" r="0" t="0"/>
            <a:stretch/>
          </p:blipFill>
          <p:spPr>
            <a:xfrm>
              <a:off x="396175" y="1888987"/>
              <a:ext cx="292626" cy="292626"/>
            </a:xfrm>
            <a:prstGeom prst="rect">
              <a:avLst/>
            </a:prstGeom>
            <a:noFill/>
            <a:ln>
              <a:noFill/>
            </a:ln>
          </p:spPr>
        </p:pic>
      </p:grpSp>
      <p:grpSp>
        <p:nvGrpSpPr>
          <p:cNvPr id="441" name="Google Shape;441;p39"/>
          <p:cNvGrpSpPr/>
          <p:nvPr/>
        </p:nvGrpSpPr>
        <p:grpSpPr>
          <a:xfrm>
            <a:off x="457225" y="3105338"/>
            <a:ext cx="7284825" cy="418687"/>
            <a:chOff x="396175" y="1889012"/>
            <a:chExt cx="7284825" cy="418687"/>
          </a:xfrm>
        </p:grpSpPr>
        <p:sp>
          <p:nvSpPr>
            <p:cNvPr id="442" name="Google Shape;442;p39"/>
            <p:cNvSpPr txBox="1"/>
            <p:nvPr/>
          </p:nvSpPr>
          <p:spPr>
            <a:xfrm>
              <a:off x="852700" y="1907499"/>
              <a:ext cx="68283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1" i="0" lang="en" sz="1300" u="none" cap="none" strike="noStrike">
                  <a:solidFill>
                    <a:srgbClr val="004822"/>
                  </a:solidFill>
                  <a:latin typeface="Lora"/>
                  <a:ea typeface="Lora"/>
                  <a:cs typeface="Lora"/>
                  <a:sym typeface="Lora"/>
                </a:rPr>
                <a:t>Follow a Proven System: </a:t>
              </a:r>
              <a:r>
                <a:rPr b="0" i="0" lang="en" sz="1300" u="none" cap="none" strike="noStrike">
                  <a:solidFill>
                    <a:srgbClr val="004822"/>
                  </a:solidFill>
                  <a:latin typeface="Lora"/>
                  <a:ea typeface="Lora"/>
                  <a:cs typeface="Lora"/>
                  <a:sym typeface="Lora"/>
                </a:rPr>
                <a:t>The Profit First method helps business owners build lasting profitability - a Profit First Professional can help you get started.</a:t>
              </a:r>
              <a:endParaRPr b="0" i="0" sz="1300" u="none" cap="none" strike="noStrike">
                <a:solidFill>
                  <a:srgbClr val="004822"/>
                </a:solidFill>
                <a:latin typeface="Lora"/>
                <a:ea typeface="Lora"/>
                <a:cs typeface="Lora"/>
                <a:sym typeface="Lora"/>
              </a:endParaRPr>
            </a:p>
          </p:txBody>
        </p:sp>
        <p:pic>
          <p:nvPicPr>
            <p:cNvPr id="443" name="Google Shape;443;p39"/>
            <p:cNvPicPr preferRelativeResize="0"/>
            <p:nvPr/>
          </p:nvPicPr>
          <p:blipFill rotWithShape="1">
            <a:blip r:embed="rId5">
              <a:alphaModFix/>
            </a:blip>
            <a:srcRect b="0" l="0" r="0" t="0"/>
            <a:stretch/>
          </p:blipFill>
          <p:spPr>
            <a:xfrm>
              <a:off x="396175" y="1889012"/>
              <a:ext cx="292626" cy="292626"/>
            </a:xfrm>
            <a:prstGeom prst="rect">
              <a:avLst/>
            </a:prstGeom>
            <a:noFill/>
            <a:ln>
              <a:noFill/>
            </a:ln>
          </p:spPr>
        </p:pic>
      </p:grpSp>
      <p:grpSp>
        <p:nvGrpSpPr>
          <p:cNvPr id="444" name="Google Shape;444;p39"/>
          <p:cNvGrpSpPr/>
          <p:nvPr/>
        </p:nvGrpSpPr>
        <p:grpSpPr>
          <a:xfrm>
            <a:off x="473250" y="3641063"/>
            <a:ext cx="7284825" cy="292626"/>
            <a:chOff x="396175" y="1889012"/>
            <a:chExt cx="7284825" cy="292626"/>
          </a:xfrm>
        </p:grpSpPr>
        <p:sp>
          <p:nvSpPr>
            <p:cNvPr id="445" name="Google Shape;445;p39"/>
            <p:cNvSpPr txBox="1"/>
            <p:nvPr/>
          </p:nvSpPr>
          <p:spPr>
            <a:xfrm>
              <a:off x="852700" y="1907499"/>
              <a:ext cx="68283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1" lang="en" sz="1300">
                  <a:solidFill>
                    <a:srgbClr val="004822"/>
                  </a:solidFill>
                  <a:latin typeface="Lora"/>
                  <a:ea typeface="Lora"/>
                  <a:cs typeface="Lora"/>
                  <a:sym typeface="Lora"/>
                </a:rPr>
                <a:t>Documented separation strengthens liability protection</a:t>
              </a:r>
              <a:endParaRPr b="0" i="0" sz="1300" u="none" cap="none" strike="noStrike">
                <a:solidFill>
                  <a:srgbClr val="004822"/>
                </a:solidFill>
                <a:latin typeface="Lora"/>
                <a:ea typeface="Lora"/>
                <a:cs typeface="Lora"/>
                <a:sym typeface="Lora"/>
              </a:endParaRPr>
            </a:p>
          </p:txBody>
        </p:sp>
        <p:pic>
          <p:nvPicPr>
            <p:cNvPr id="446" name="Google Shape;446;p39"/>
            <p:cNvPicPr preferRelativeResize="0"/>
            <p:nvPr/>
          </p:nvPicPr>
          <p:blipFill rotWithShape="1">
            <a:blip r:embed="rId5">
              <a:alphaModFix/>
            </a:blip>
            <a:srcRect b="0" l="0" r="0" t="0"/>
            <a:stretch/>
          </p:blipFill>
          <p:spPr>
            <a:xfrm>
              <a:off x="396175" y="1889012"/>
              <a:ext cx="292626" cy="292626"/>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CDA"/>
        </a:solidFill>
      </p:bgPr>
    </p:bg>
    <p:spTree>
      <p:nvGrpSpPr>
        <p:cNvPr id="450" name="Shape 450"/>
        <p:cNvGrpSpPr/>
        <p:nvPr/>
      </p:nvGrpSpPr>
      <p:grpSpPr>
        <a:xfrm>
          <a:off x="0" y="0"/>
          <a:ext cx="0" cy="0"/>
          <a:chOff x="0" y="0"/>
          <a:chExt cx="0" cy="0"/>
        </a:xfrm>
      </p:grpSpPr>
      <p:pic>
        <p:nvPicPr>
          <p:cNvPr id="451" name="Google Shape;451;p40"/>
          <p:cNvPicPr preferRelativeResize="0"/>
          <p:nvPr/>
        </p:nvPicPr>
        <p:blipFill rotWithShape="1">
          <a:blip r:embed="rId3">
            <a:alphaModFix/>
          </a:blip>
          <a:srcRect b="0" l="0" r="0" t="0"/>
          <a:stretch/>
        </p:blipFill>
        <p:spPr>
          <a:xfrm>
            <a:off x="270325" y="309138"/>
            <a:ext cx="565626" cy="290200"/>
          </a:xfrm>
          <a:prstGeom prst="rect">
            <a:avLst/>
          </a:prstGeom>
          <a:noFill/>
          <a:ln>
            <a:noFill/>
          </a:ln>
        </p:spPr>
      </p:pic>
      <p:grpSp>
        <p:nvGrpSpPr>
          <p:cNvPr id="452" name="Google Shape;452;p40"/>
          <p:cNvGrpSpPr/>
          <p:nvPr/>
        </p:nvGrpSpPr>
        <p:grpSpPr>
          <a:xfrm>
            <a:off x="597063" y="1416775"/>
            <a:ext cx="3768000" cy="3357300"/>
            <a:chOff x="390125" y="1406500"/>
            <a:chExt cx="3768000" cy="3357300"/>
          </a:xfrm>
        </p:grpSpPr>
        <p:sp>
          <p:nvSpPr>
            <p:cNvPr id="453" name="Google Shape;453;p40"/>
            <p:cNvSpPr/>
            <p:nvPr/>
          </p:nvSpPr>
          <p:spPr>
            <a:xfrm>
              <a:off x="390125" y="1406500"/>
              <a:ext cx="3768000" cy="3357300"/>
            </a:xfrm>
            <a:prstGeom prst="roundRect">
              <a:avLst>
                <a:gd fmla="val 6728" name="adj"/>
              </a:avLst>
            </a:prstGeom>
            <a:solidFill>
              <a:srgbClr val="FBFAF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4" name="Google Shape;454;p40"/>
            <p:cNvPicPr preferRelativeResize="0"/>
            <p:nvPr/>
          </p:nvPicPr>
          <p:blipFill rotWithShape="1">
            <a:blip r:embed="rId4">
              <a:alphaModFix/>
            </a:blip>
            <a:srcRect b="0" l="0" r="0" t="0"/>
            <a:stretch/>
          </p:blipFill>
          <p:spPr>
            <a:xfrm>
              <a:off x="527975" y="3807725"/>
              <a:ext cx="2378011" cy="894475"/>
            </a:xfrm>
            <a:prstGeom prst="rect">
              <a:avLst/>
            </a:prstGeom>
            <a:noFill/>
            <a:ln>
              <a:noFill/>
            </a:ln>
          </p:spPr>
        </p:pic>
        <p:sp>
          <p:nvSpPr>
            <p:cNvPr id="455" name="Google Shape;455;p40"/>
            <p:cNvSpPr txBox="1"/>
            <p:nvPr/>
          </p:nvSpPr>
          <p:spPr>
            <a:xfrm>
              <a:off x="633725" y="1627275"/>
              <a:ext cx="3280800" cy="226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4822"/>
                  </a:solidFill>
                  <a:latin typeface="Poppins"/>
                  <a:ea typeface="Poppins"/>
                  <a:cs typeface="Poppins"/>
                  <a:sym typeface="Poppins"/>
                </a:rPr>
                <a:t>“Small businesses need to be able to pull out their phones, click a couple buttons, and know that the money there can be used for operations, that it’s not needed for taxes, personal funds, or profits. </a:t>
              </a:r>
              <a:r>
                <a:rPr b="0" i="0" lang="en" sz="1500" u="none" cap="none" strike="noStrike">
                  <a:solidFill>
                    <a:srgbClr val="004822"/>
                  </a:solidFill>
                  <a:latin typeface="Poppins SemiBold"/>
                  <a:ea typeface="Poppins SemiBold"/>
                  <a:cs typeface="Poppins SemiBold"/>
                  <a:sym typeface="Poppins SemiBold"/>
                </a:rPr>
                <a:t>Multiple accounts are absolutely critical to making decisions on the fly</a:t>
              </a:r>
              <a:r>
                <a:rPr b="0" i="0" lang="en" sz="1500" u="none" cap="none" strike="noStrike">
                  <a:solidFill>
                    <a:srgbClr val="004822"/>
                  </a:solidFill>
                  <a:latin typeface="Poppins"/>
                  <a:ea typeface="Poppins"/>
                  <a:cs typeface="Poppins"/>
                  <a:sym typeface="Poppins"/>
                </a:rPr>
                <a:t>.”</a:t>
              </a:r>
              <a:endParaRPr b="0" i="0" sz="1500" u="none" cap="none" strike="noStrike">
                <a:solidFill>
                  <a:srgbClr val="004822"/>
                </a:solidFill>
                <a:latin typeface="Poppins"/>
                <a:ea typeface="Poppins"/>
                <a:cs typeface="Poppins"/>
                <a:sym typeface="Poppins"/>
              </a:endParaRPr>
            </a:p>
          </p:txBody>
        </p:sp>
      </p:grpSp>
      <p:grpSp>
        <p:nvGrpSpPr>
          <p:cNvPr id="456" name="Google Shape;456;p40"/>
          <p:cNvGrpSpPr/>
          <p:nvPr/>
        </p:nvGrpSpPr>
        <p:grpSpPr>
          <a:xfrm>
            <a:off x="4778938" y="1416775"/>
            <a:ext cx="3768000" cy="3357300"/>
            <a:chOff x="4572000" y="1406500"/>
            <a:chExt cx="3768000" cy="3357300"/>
          </a:xfrm>
        </p:grpSpPr>
        <p:sp>
          <p:nvSpPr>
            <p:cNvPr id="457" name="Google Shape;457;p40"/>
            <p:cNvSpPr/>
            <p:nvPr/>
          </p:nvSpPr>
          <p:spPr>
            <a:xfrm>
              <a:off x="4572000" y="1406500"/>
              <a:ext cx="3768000" cy="3357300"/>
            </a:xfrm>
            <a:prstGeom prst="roundRect">
              <a:avLst>
                <a:gd fmla="val 6728" name="adj"/>
              </a:avLst>
            </a:prstGeom>
            <a:solidFill>
              <a:srgbClr val="FBFAF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40"/>
            <p:cNvSpPr txBox="1"/>
            <p:nvPr/>
          </p:nvSpPr>
          <p:spPr>
            <a:xfrm>
              <a:off x="4868475" y="1627263"/>
              <a:ext cx="32808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4822"/>
                  </a:solidFill>
                  <a:latin typeface="Poppins"/>
                  <a:ea typeface="Poppins"/>
                  <a:cs typeface="Poppins"/>
                  <a:sym typeface="Poppins"/>
                </a:rPr>
                <a:t>“Every month we have financial reports, including what’s in each of the accounts and our projected payments. </a:t>
              </a:r>
              <a:r>
                <a:rPr b="0" i="0" lang="en" sz="1500" u="none" cap="none" strike="noStrike">
                  <a:solidFill>
                    <a:srgbClr val="004822"/>
                  </a:solidFill>
                  <a:latin typeface="Poppins SemiBold"/>
                  <a:ea typeface="Poppins SemiBold"/>
                  <a:cs typeface="Poppins SemiBold"/>
                  <a:sym typeface="Poppins SemiBold"/>
                </a:rPr>
                <a:t>We’re trying to set up as many healthy habits as we can on the financial side so we can set the foundation for growth.</a:t>
              </a:r>
              <a:r>
                <a:rPr b="0" i="0" lang="en" sz="1500" u="none" cap="none" strike="noStrike">
                  <a:solidFill>
                    <a:srgbClr val="004822"/>
                  </a:solidFill>
                  <a:latin typeface="Poppins"/>
                  <a:ea typeface="Poppins"/>
                  <a:cs typeface="Poppins"/>
                  <a:sym typeface="Poppins"/>
                </a:rPr>
                <a:t>”</a:t>
              </a:r>
              <a:endParaRPr b="0" i="0" sz="1500" u="none" cap="none" strike="noStrike">
                <a:solidFill>
                  <a:srgbClr val="004822"/>
                </a:solidFill>
                <a:latin typeface="Poppins"/>
                <a:ea typeface="Poppins"/>
                <a:cs typeface="Poppins"/>
                <a:sym typeface="Poppins"/>
              </a:endParaRPr>
            </a:p>
          </p:txBody>
        </p:sp>
        <p:pic>
          <p:nvPicPr>
            <p:cNvPr id="459" name="Google Shape;459;p40"/>
            <p:cNvPicPr preferRelativeResize="0"/>
            <p:nvPr/>
          </p:nvPicPr>
          <p:blipFill rotWithShape="1">
            <a:blip r:embed="rId5">
              <a:alphaModFix/>
            </a:blip>
            <a:srcRect b="4954" l="3757" r="43976" t="75586"/>
            <a:stretch/>
          </p:blipFill>
          <p:spPr>
            <a:xfrm>
              <a:off x="4868475" y="3889875"/>
              <a:ext cx="2950227" cy="620974"/>
            </a:xfrm>
            <a:prstGeom prst="rect">
              <a:avLst/>
            </a:prstGeom>
            <a:noFill/>
            <a:ln>
              <a:noFill/>
            </a:ln>
          </p:spPr>
        </p:pic>
      </p:grpSp>
      <p:sp>
        <p:nvSpPr>
          <p:cNvPr id="460" name="Google Shape;460;p40"/>
          <p:cNvSpPr txBox="1"/>
          <p:nvPr/>
        </p:nvSpPr>
        <p:spPr>
          <a:xfrm>
            <a:off x="1726200" y="941975"/>
            <a:ext cx="5691600" cy="2025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1400"/>
              <a:buFont typeface="Arial"/>
              <a:buNone/>
            </a:pPr>
            <a:r>
              <a:rPr b="0" i="0" lang="en" sz="1400" u="none" cap="none" strike="noStrike">
                <a:solidFill>
                  <a:srgbClr val="004822"/>
                </a:solidFill>
                <a:latin typeface="Poppins SemiBold"/>
                <a:ea typeface="Poppins SemiBold"/>
                <a:cs typeface="Poppins SemiBold"/>
                <a:sym typeface="Poppins SemiBold"/>
              </a:rPr>
              <a:t>Separating accounts can lead to more cash flow clarity</a:t>
            </a:r>
            <a:endParaRPr b="0" i="0" sz="1400" u="none" cap="none" strike="noStrike">
              <a:solidFill>
                <a:srgbClr val="004822"/>
              </a:solidFill>
              <a:latin typeface="Poppins SemiBold"/>
              <a:ea typeface="Poppins SemiBold"/>
              <a:cs typeface="Poppins SemiBold"/>
              <a:sym typeface="Poppi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CDA"/>
        </a:solidFill>
      </p:bgPr>
    </p:bg>
    <p:spTree>
      <p:nvGrpSpPr>
        <p:cNvPr id="464" name="Shape 464"/>
        <p:cNvGrpSpPr/>
        <p:nvPr/>
      </p:nvGrpSpPr>
      <p:grpSpPr>
        <a:xfrm>
          <a:off x="0" y="0"/>
          <a:ext cx="0" cy="0"/>
          <a:chOff x="0" y="0"/>
          <a:chExt cx="0" cy="0"/>
        </a:xfrm>
      </p:grpSpPr>
      <p:pic>
        <p:nvPicPr>
          <p:cNvPr id="465" name="Google Shape;465;p41"/>
          <p:cNvPicPr preferRelativeResize="0"/>
          <p:nvPr/>
        </p:nvPicPr>
        <p:blipFill rotWithShape="1">
          <a:blip r:embed="rId3">
            <a:alphaModFix/>
          </a:blip>
          <a:srcRect b="0" l="0" r="0" t="0"/>
          <a:stretch/>
        </p:blipFill>
        <p:spPr>
          <a:xfrm>
            <a:off x="0" y="-10"/>
            <a:ext cx="9144000" cy="5143511"/>
          </a:xfrm>
          <a:prstGeom prst="rect">
            <a:avLst/>
          </a:prstGeom>
          <a:noFill/>
          <a:ln>
            <a:noFill/>
          </a:ln>
        </p:spPr>
      </p:pic>
      <p:pic>
        <p:nvPicPr>
          <p:cNvPr id="466" name="Google Shape;466;p41"/>
          <p:cNvPicPr preferRelativeResize="0"/>
          <p:nvPr/>
        </p:nvPicPr>
        <p:blipFill rotWithShape="1">
          <a:blip r:embed="rId4">
            <a:alphaModFix/>
          </a:blip>
          <a:srcRect b="0" l="0" r="0" t="0"/>
          <a:stretch/>
        </p:blipFill>
        <p:spPr>
          <a:xfrm>
            <a:off x="270325" y="309138"/>
            <a:ext cx="565626" cy="290200"/>
          </a:xfrm>
          <a:prstGeom prst="rect">
            <a:avLst/>
          </a:prstGeom>
          <a:noFill/>
          <a:ln>
            <a:noFill/>
          </a:ln>
        </p:spPr>
      </p:pic>
      <p:sp>
        <p:nvSpPr>
          <p:cNvPr id="467" name="Google Shape;467;p41"/>
          <p:cNvSpPr txBox="1"/>
          <p:nvPr/>
        </p:nvSpPr>
        <p:spPr>
          <a:xfrm>
            <a:off x="1726200" y="941975"/>
            <a:ext cx="5691600" cy="2025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1400"/>
              <a:buFont typeface="Arial"/>
              <a:buNone/>
            </a:pPr>
            <a:r>
              <a:rPr b="0" i="0" lang="en" sz="1400" u="none" cap="none" strike="noStrike">
                <a:solidFill>
                  <a:srgbClr val="004822"/>
                </a:solidFill>
                <a:latin typeface="Poppins SemiBold"/>
                <a:ea typeface="Poppins SemiBold"/>
                <a:cs typeface="Poppins SemiBold"/>
                <a:sym typeface="Poppins SemiBold"/>
              </a:rPr>
              <a:t>Separating accounts can lead to more cash flow clarity</a:t>
            </a:r>
            <a:endParaRPr b="0" i="0" sz="1400" u="none" cap="none" strike="noStrike">
              <a:solidFill>
                <a:srgbClr val="004822"/>
              </a:solidFill>
              <a:latin typeface="Poppins SemiBold"/>
              <a:ea typeface="Poppins SemiBold"/>
              <a:cs typeface="Poppins SemiBold"/>
              <a:sym typeface="Poppins SemiBold"/>
            </a:endParaRPr>
          </a:p>
        </p:txBody>
      </p:sp>
      <p:sp>
        <p:nvSpPr>
          <p:cNvPr id="468" name="Google Shape;468;p41"/>
          <p:cNvSpPr txBox="1"/>
          <p:nvPr/>
        </p:nvSpPr>
        <p:spPr>
          <a:xfrm>
            <a:off x="473250" y="1267425"/>
            <a:ext cx="8197500" cy="640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Clr>
                <a:srgbClr val="000000"/>
              </a:buClr>
              <a:buSzPts val="5200"/>
              <a:buFont typeface="Arial"/>
              <a:buNone/>
            </a:pPr>
            <a:r>
              <a:rPr b="1" i="0" lang="en" sz="5200" u="none" cap="none" strike="noStrike">
                <a:solidFill>
                  <a:srgbClr val="B66034"/>
                </a:solidFill>
                <a:latin typeface="Poppins"/>
                <a:ea typeface="Poppins"/>
                <a:cs typeface="Poppins"/>
                <a:sym typeface="Poppins"/>
              </a:rPr>
              <a:t>MULTIPLE ACCOUNT TIPS</a:t>
            </a:r>
            <a:endParaRPr b="1" i="0" sz="5200" u="none" cap="none" strike="noStrike">
              <a:solidFill>
                <a:srgbClr val="B66034"/>
              </a:solidFill>
              <a:latin typeface="Poppins"/>
              <a:ea typeface="Poppins"/>
              <a:cs typeface="Poppins"/>
              <a:sym typeface="Poppins"/>
            </a:endParaRPr>
          </a:p>
        </p:txBody>
      </p:sp>
      <p:grpSp>
        <p:nvGrpSpPr>
          <p:cNvPr id="469" name="Google Shape;469;p41"/>
          <p:cNvGrpSpPr/>
          <p:nvPr/>
        </p:nvGrpSpPr>
        <p:grpSpPr>
          <a:xfrm>
            <a:off x="457200" y="2286000"/>
            <a:ext cx="8564050" cy="292626"/>
            <a:chOff x="396175" y="2378849"/>
            <a:chExt cx="8564050" cy="292626"/>
          </a:xfrm>
        </p:grpSpPr>
        <p:sp>
          <p:nvSpPr>
            <p:cNvPr id="470" name="Google Shape;470;p41"/>
            <p:cNvSpPr txBox="1"/>
            <p:nvPr/>
          </p:nvSpPr>
          <p:spPr>
            <a:xfrm>
              <a:off x="806825" y="2425124"/>
              <a:ext cx="81534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rgbClr val="004822"/>
                  </a:solidFill>
                  <a:latin typeface="Lora"/>
                  <a:ea typeface="Lora"/>
                  <a:cs typeface="Lora"/>
                  <a:sym typeface="Lora"/>
                </a:rPr>
                <a:t>Connect your bank to your accounting software</a:t>
              </a:r>
              <a:endParaRPr b="0" i="0" sz="1300" u="none" cap="none" strike="noStrike">
                <a:solidFill>
                  <a:srgbClr val="004822"/>
                </a:solidFill>
                <a:latin typeface="Lora"/>
                <a:ea typeface="Lora"/>
                <a:cs typeface="Lora"/>
                <a:sym typeface="Lora"/>
              </a:endParaRPr>
            </a:p>
          </p:txBody>
        </p:sp>
        <p:pic>
          <p:nvPicPr>
            <p:cNvPr id="471" name="Google Shape;471;p41"/>
            <p:cNvPicPr preferRelativeResize="0"/>
            <p:nvPr/>
          </p:nvPicPr>
          <p:blipFill rotWithShape="1">
            <a:blip r:embed="rId5">
              <a:alphaModFix/>
            </a:blip>
            <a:srcRect b="0" l="0" r="0" t="0"/>
            <a:stretch/>
          </p:blipFill>
          <p:spPr>
            <a:xfrm>
              <a:off x="396175" y="2378849"/>
              <a:ext cx="292626" cy="292626"/>
            </a:xfrm>
            <a:prstGeom prst="rect">
              <a:avLst/>
            </a:prstGeom>
            <a:noFill/>
            <a:ln>
              <a:noFill/>
            </a:ln>
          </p:spPr>
        </p:pic>
      </p:grpSp>
      <p:grpSp>
        <p:nvGrpSpPr>
          <p:cNvPr id="472" name="Google Shape;472;p41"/>
          <p:cNvGrpSpPr/>
          <p:nvPr/>
        </p:nvGrpSpPr>
        <p:grpSpPr>
          <a:xfrm>
            <a:off x="457200" y="2823575"/>
            <a:ext cx="6073450" cy="292626"/>
            <a:chOff x="396175" y="1888999"/>
            <a:chExt cx="6073450" cy="292626"/>
          </a:xfrm>
        </p:grpSpPr>
        <p:sp>
          <p:nvSpPr>
            <p:cNvPr id="473" name="Google Shape;473;p41"/>
            <p:cNvSpPr txBox="1"/>
            <p:nvPr/>
          </p:nvSpPr>
          <p:spPr>
            <a:xfrm>
              <a:off x="806825" y="1935275"/>
              <a:ext cx="56628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4822"/>
                  </a:solidFill>
                  <a:latin typeface="Lora"/>
                  <a:ea typeface="Lora"/>
                  <a:cs typeface="Lora"/>
                  <a:sym typeface="Lora"/>
                </a:rPr>
                <a:t>Set up auto-transfer rules to separate your money into accounts for you</a:t>
              </a:r>
              <a:endParaRPr b="0" i="0" sz="1300" u="none" cap="none" strike="noStrike">
                <a:solidFill>
                  <a:srgbClr val="004822"/>
                </a:solidFill>
                <a:latin typeface="Lora"/>
                <a:ea typeface="Lora"/>
                <a:cs typeface="Lora"/>
                <a:sym typeface="Lora"/>
              </a:endParaRPr>
            </a:p>
          </p:txBody>
        </p:sp>
        <p:pic>
          <p:nvPicPr>
            <p:cNvPr id="474" name="Google Shape;474;p41"/>
            <p:cNvPicPr preferRelativeResize="0"/>
            <p:nvPr/>
          </p:nvPicPr>
          <p:blipFill rotWithShape="1">
            <a:blip r:embed="rId5">
              <a:alphaModFix/>
            </a:blip>
            <a:srcRect b="0" l="0" r="0" t="0"/>
            <a:stretch/>
          </p:blipFill>
          <p:spPr>
            <a:xfrm>
              <a:off x="396175" y="1888999"/>
              <a:ext cx="292626" cy="292626"/>
            </a:xfrm>
            <a:prstGeom prst="rect">
              <a:avLst/>
            </a:prstGeom>
            <a:noFill/>
            <a:ln>
              <a:noFill/>
            </a:ln>
          </p:spPr>
        </p:pic>
      </p:grpSp>
      <p:grpSp>
        <p:nvGrpSpPr>
          <p:cNvPr id="475" name="Google Shape;475;p41"/>
          <p:cNvGrpSpPr/>
          <p:nvPr/>
        </p:nvGrpSpPr>
        <p:grpSpPr>
          <a:xfrm>
            <a:off x="457200" y="3342625"/>
            <a:ext cx="7265350" cy="292626"/>
            <a:chOff x="396175" y="1888999"/>
            <a:chExt cx="7265350" cy="292626"/>
          </a:xfrm>
        </p:grpSpPr>
        <p:sp>
          <p:nvSpPr>
            <p:cNvPr id="476" name="Google Shape;476;p41"/>
            <p:cNvSpPr txBox="1"/>
            <p:nvPr/>
          </p:nvSpPr>
          <p:spPr>
            <a:xfrm>
              <a:off x="806825" y="1935274"/>
              <a:ext cx="68547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4822"/>
                  </a:solidFill>
                  <a:latin typeface="Lora"/>
                  <a:ea typeface="Lora"/>
                  <a:cs typeface="Lora"/>
                  <a:sym typeface="Lora"/>
                </a:rPr>
                <a:t>Find a banking solution that doesn’t charge account minimums or fees</a:t>
              </a:r>
              <a:endParaRPr b="0" i="0" sz="1300" u="none" cap="none" strike="noStrike">
                <a:solidFill>
                  <a:srgbClr val="004822"/>
                </a:solidFill>
                <a:latin typeface="Lora"/>
                <a:ea typeface="Lora"/>
                <a:cs typeface="Lora"/>
                <a:sym typeface="Lora"/>
              </a:endParaRPr>
            </a:p>
          </p:txBody>
        </p:sp>
        <p:pic>
          <p:nvPicPr>
            <p:cNvPr id="477" name="Google Shape;477;p41"/>
            <p:cNvPicPr preferRelativeResize="0"/>
            <p:nvPr/>
          </p:nvPicPr>
          <p:blipFill rotWithShape="1">
            <a:blip r:embed="rId5">
              <a:alphaModFix/>
            </a:blip>
            <a:srcRect b="0" l="0" r="0" t="0"/>
            <a:stretch/>
          </p:blipFill>
          <p:spPr>
            <a:xfrm>
              <a:off x="396175" y="1888999"/>
              <a:ext cx="292626" cy="292626"/>
            </a:xfrm>
            <a:prstGeom prst="rect">
              <a:avLst/>
            </a:prstGeom>
            <a:noFill/>
            <a:ln>
              <a:noFill/>
            </a:ln>
          </p:spPr>
        </p:pic>
      </p:grpSp>
      <p:grpSp>
        <p:nvGrpSpPr>
          <p:cNvPr id="478" name="Google Shape;478;p41"/>
          <p:cNvGrpSpPr/>
          <p:nvPr/>
        </p:nvGrpSpPr>
        <p:grpSpPr>
          <a:xfrm>
            <a:off x="457200" y="3832425"/>
            <a:ext cx="7265350" cy="292626"/>
            <a:chOff x="396175" y="1888999"/>
            <a:chExt cx="7265350" cy="292626"/>
          </a:xfrm>
        </p:grpSpPr>
        <p:sp>
          <p:nvSpPr>
            <p:cNvPr id="479" name="Google Shape;479;p41"/>
            <p:cNvSpPr txBox="1"/>
            <p:nvPr/>
          </p:nvSpPr>
          <p:spPr>
            <a:xfrm>
              <a:off x="806825" y="1935274"/>
              <a:ext cx="68547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lang="en" sz="1300">
                  <a:solidFill>
                    <a:srgbClr val="004822"/>
                  </a:solidFill>
                  <a:latin typeface="Lora"/>
                  <a:ea typeface="Lora"/>
                  <a:cs typeface="Lora"/>
                  <a:sym typeface="Lora"/>
                </a:rPr>
                <a:t>Regular documentation of business purpose for transactions</a:t>
              </a:r>
              <a:endParaRPr b="0" i="0" sz="1300" u="none" cap="none" strike="noStrike">
                <a:solidFill>
                  <a:srgbClr val="004822"/>
                </a:solidFill>
                <a:latin typeface="Lora"/>
                <a:ea typeface="Lora"/>
                <a:cs typeface="Lora"/>
                <a:sym typeface="Lora"/>
              </a:endParaRPr>
            </a:p>
          </p:txBody>
        </p:sp>
        <p:pic>
          <p:nvPicPr>
            <p:cNvPr id="480" name="Google Shape;480;p41"/>
            <p:cNvPicPr preferRelativeResize="0"/>
            <p:nvPr/>
          </p:nvPicPr>
          <p:blipFill rotWithShape="1">
            <a:blip r:embed="rId5">
              <a:alphaModFix/>
            </a:blip>
            <a:srcRect b="0" l="0" r="0" t="0"/>
            <a:stretch/>
          </p:blipFill>
          <p:spPr>
            <a:xfrm>
              <a:off x="396175" y="1888999"/>
              <a:ext cx="292626" cy="292626"/>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822"/>
        </a:solidFill>
      </p:bgPr>
    </p:bg>
    <p:spTree>
      <p:nvGrpSpPr>
        <p:cNvPr id="484" name="Shape 484"/>
        <p:cNvGrpSpPr/>
        <p:nvPr/>
      </p:nvGrpSpPr>
      <p:grpSpPr>
        <a:xfrm>
          <a:off x="0" y="0"/>
          <a:ext cx="0" cy="0"/>
          <a:chOff x="0" y="0"/>
          <a:chExt cx="0" cy="0"/>
        </a:xfrm>
      </p:grpSpPr>
      <p:pic>
        <p:nvPicPr>
          <p:cNvPr id="485" name="Google Shape;485;p42"/>
          <p:cNvPicPr preferRelativeResize="0"/>
          <p:nvPr/>
        </p:nvPicPr>
        <p:blipFill rotWithShape="1">
          <a:blip r:embed="rId3">
            <a:alphaModFix/>
          </a:blip>
          <a:srcRect b="0" l="0" r="0" t="0"/>
          <a:stretch/>
        </p:blipFill>
        <p:spPr>
          <a:xfrm>
            <a:off x="0" y="0"/>
            <a:ext cx="9144010" cy="5143500"/>
          </a:xfrm>
          <a:prstGeom prst="rect">
            <a:avLst/>
          </a:prstGeom>
          <a:noFill/>
          <a:ln>
            <a:noFill/>
          </a:ln>
        </p:spPr>
      </p:pic>
      <p:pic>
        <p:nvPicPr>
          <p:cNvPr id="486" name="Google Shape;486;p42"/>
          <p:cNvPicPr preferRelativeResize="0"/>
          <p:nvPr/>
        </p:nvPicPr>
        <p:blipFill rotWithShape="1">
          <a:blip r:embed="rId4">
            <a:alphaModFix/>
          </a:blip>
          <a:srcRect b="0" l="-174" r="45518" t="0"/>
          <a:stretch/>
        </p:blipFill>
        <p:spPr>
          <a:xfrm>
            <a:off x="4486275" y="924825"/>
            <a:ext cx="4657725" cy="4685399"/>
          </a:xfrm>
          <a:prstGeom prst="rect">
            <a:avLst/>
          </a:prstGeom>
          <a:noFill/>
          <a:ln>
            <a:noFill/>
          </a:ln>
        </p:spPr>
      </p:pic>
      <p:pic>
        <p:nvPicPr>
          <p:cNvPr id="487" name="Google Shape;487;p42"/>
          <p:cNvPicPr preferRelativeResize="0"/>
          <p:nvPr/>
        </p:nvPicPr>
        <p:blipFill rotWithShape="1">
          <a:blip r:embed="rId5">
            <a:alphaModFix/>
          </a:blip>
          <a:srcRect b="1811" l="0" r="0" t="1811"/>
          <a:stretch/>
        </p:blipFill>
        <p:spPr>
          <a:xfrm>
            <a:off x="4400550" y="2207425"/>
            <a:ext cx="5010151" cy="3757600"/>
          </a:xfrm>
          <a:prstGeom prst="rect">
            <a:avLst/>
          </a:prstGeom>
          <a:noFill/>
          <a:ln>
            <a:noFill/>
          </a:ln>
        </p:spPr>
      </p:pic>
      <p:pic>
        <p:nvPicPr>
          <p:cNvPr id="488" name="Google Shape;488;p42"/>
          <p:cNvPicPr preferRelativeResize="0"/>
          <p:nvPr/>
        </p:nvPicPr>
        <p:blipFill rotWithShape="1">
          <a:blip r:embed="rId6">
            <a:alphaModFix/>
          </a:blip>
          <a:srcRect b="0" l="0" r="0" t="0"/>
          <a:stretch/>
        </p:blipFill>
        <p:spPr>
          <a:xfrm>
            <a:off x="270325" y="309138"/>
            <a:ext cx="565626" cy="290200"/>
          </a:xfrm>
          <a:prstGeom prst="rect">
            <a:avLst/>
          </a:prstGeom>
          <a:noFill/>
          <a:ln>
            <a:noFill/>
          </a:ln>
        </p:spPr>
      </p:pic>
      <p:sp>
        <p:nvSpPr>
          <p:cNvPr id="489" name="Google Shape;489;p42"/>
          <p:cNvSpPr txBox="1"/>
          <p:nvPr/>
        </p:nvSpPr>
        <p:spPr>
          <a:xfrm>
            <a:off x="388850" y="859040"/>
            <a:ext cx="7897800" cy="1995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5400"/>
              <a:buFont typeface="Arial"/>
              <a:buNone/>
            </a:pPr>
            <a:r>
              <a:rPr b="1" i="0" lang="en" sz="5400" u="none" cap="none" strike="noStrike">
                <a:solidFill>
                  <a:srgbClr val="004822"/>
                </a:solidFill>
                <a:latin typeface="Poppins"/>
                <a:ea typeface="Poppins"/>
                <a:cs typeface="Poppins"/>
                <a:sym typeface="Poppins"/>
              </a:rPr>
              <a:t>RELAY</a:t>
            </a:r>
            <a:endParaRPr b="1" i="0" sz="5400" u="none" cap="none" strike="noStrike">
              <a:solidFill>
                <a:srgbClr val="004822"/>
              </a:solidFill>
              <a:latin typeface="Poppins"/>
              <a:ea typeface="Poppins"/>
              <a:cs typeface="Poppins"/>
              <a:sym typeface="Poppins"/>
            </a:endParaRPr>
          </a:p>
          <a:p>
            <a:pPr indent="0" lvl="0" marL="0" marR="0" rtl="0" algn="l">
              <a:lnSpc>
                <a:spcPct val="80000"/>
              </a:lnSpc>
              <a:spcBef>
                <a:spcPts val="0"/>
              </a:spcBef>
              <a:spcAft>
                <a:spcPts val="0"/>
              </a:spcAft>
              <a:buClr>
                <a:srgbClr val="000000"/>
              </a:buClr>
              <a:buSzPts val="5400"/>
              <a:buFont typeface="Arial"/>
              <a:buNone/>
            </a:pPr>
            <a:r>
              <a:rPr b="1" i="0" lang="en" sz="5400" u="none" cap="none" strike="noStrike">
                <a:solidFill>
                  <a:srgbClr val="004822"/>
                </a:solidFill>
                <a:latin typeface="Poppins"/>
                <a:ea typeface="Poppins"/>
                <a:cs typeface="Poppins"/>
                <a:sym typeface="Poppins"/>
              </a:rPr>
              <a:t>DEEP DIVE</a:t>
            </a:r>
            <a:endParaRPr b="1" i="0" sz="5400" u="none" cap="none" strike="noStrike">
              <a:solidFill>
                <a:srgbClr val="004822"/>
              </a:solidFill>
              <a:latin typeface="Poppins"/>
              <a:ea typeface="Poppins"/>
              <a:cs typeface="Poppins"/>
              <a:sym typeface="Poppins"/>
            </a:endParaRPr>
          </a:p>
          <a:p>
            <a:pPr indent="0" lvl="0" marL="0" marR="0" rtl="0" algn="l">
              <a:lnSpc>
                <a:spcPct val="80000"/>
              </a:lnSpc>
              <a:spcBef>
                <a:spcPts val="0"/>
              </a:spcBef>
              <a:spcAft>
                <a:spcPts val="0"/>
              </a:spcAft>
              <a:buClr>
                <a:srgbClr val="000000"/>
              </a:buClr>
              <a:buSzPts val="5400"/>
              <a:buFont typeface="Arial"/>
              <a:buNone/>
            </a:pPr>
            <a:r>
              <a:rPr b="1" lang="en" sz="5400">
                <a:solidFill>
                  <a:srgbClr val="004822"/>
                </a:solidFill>
                <a:latin typeface="Poppins"/>
                <a:ea typeface="Poppins"/>
                <a:cs typeface="Poppins"/>
                <a:sym typeface="Poppins"/>
              </a:rPr>
              <a:t>DEMO</a:t>
            </a:r>
            <a:endParaRPr b="1" sz="5400">
              <a:solidFill>
                <a:srgbClr val="004822"/>
              </a:solidFill>
              <a:latin typeface="Poppins"/>
              <a:ea typeface="Poppins"/>
              <a:cs typeface="Poppins"/>
              <a:sym typeface="Poppins"/>
            </a:endParaRPr>
          </a:p>
        </p:txBody>
      </p:sp>
      <p:pic>
        <p:nvPicPr>
          <p:cNvPr id="490" name="Google Shape;490;p42"/>
          <p:cNvPicPr preferRelativeResize="0"/>
          <p:nvPr/>
        </p:nvPicPr>
        <p:blipFill rotWithShape="1">
          <a:blip r:embed="rId7">
            <a:alphaModFix/>
          </a:blip>
          <a:srcRect b="0" l="0" r="0" t="0"/>
          <a:stretch/>
        </p:blipFill>
        <p:spPr>
          <a:xfrm>
            <a:off x="3854988" y="3294838"/>
            <a:ext cx="1744425" cy="1744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9EC"/>
        </a:solidFill>
      </p:bgPr>
    </p:bg>
    <p:spTree>
      <p:nvGrpSpPr>
        <p:cNvPr id="498" name="Shape 498"/>
        <p:cNvGrpSpPr/>
        <p:nvPr/>
      </p:nvGrpSpPr>
      <p:grpSpPr>
        <a:xfrm>
          <a:off x="0" y="0"/>
          <a:ext cx="0" cy="0"/>
          <a:chOff x="0" y="0"/>
          <a:chExt cx="0" cy="0"/>
        </a:xfrm>
      </p:grpSpPr>
      <p:sp>
        <p:nvSpPr>
          <p:cNvPr id="499" name="Google Shape;499;p43"/>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3">
              <a:alphaModFix/>
            </a:blip>
            <a:stretch>
              <a:fillRect b="0" l="0" r="0" t="0"/>
            </a:stretch>
          </a:blipFill>
          <a:ln>
            <a:noFill/>
          </a:ln>
        </p:spPr>
      </p:sp>
      <p:sp>
        <p:nvSpPr>
          <p:cNvPr id="500" name="Google Shape;500;p43"/>
          <p:cNvSpPr txBox="1"/>
          <p:nvPr/>
        </p:nvSpPr>
        <p:spPr>
          <a:xfrm>
            <a:off x="1282975" y="2210575"/>
            <a:ext cx="5111100" cy="26106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Dun &amp; Bradstreet (D&amp;B) number to establish business credit identity</a:t>
            </a:r>
            <a:endParaRPr sz="1600">
              <a:solidFill>
                <a:schemeClr val="dk1"/>
              </a:solidFill>
              <a:latin typeface="Roboto"/>
              <a:ea typeface="Roboto"/>
              <a:cs typeface="Roboto"/>
              <a:sym typeface="Roboto"/>
            </a:endParaRPr>
          </a:p>
          <a:p>
            <a:pPr indent="0" lvl="0" marL="0" rtl="0" algn="l">
              <a:lnSpc>
                <a:spcPct val="12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Privacy tradeoff: D&amp;B information becomes publicly accessible</a:t>
            </a:r>
            <a:endParaRPr sz="1600">
              <a:solidFill>
                <a:schemeClr val="dk1"/>
              </a:solidFill>
              <a:latin typeface="Roboto"/>
              <a:ea typeface="Roboto"/>
              <a:cs typeface="Roboto"/>
              <a:sym typeface="Roboto"/>
            </a:endParaRPr>
          </a:p>
          <a:p>
            <a:pPr indent="0" lvl="0" marL="0" rtl="0" algn="l">
              <a:lnSpc>
                <a:spcPct val="12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Think of your business like raising a child – initially dependent on your personal credit</a:t>
            </a:r>
            <a:endParaRPr sz="1600">
              <a:solidFill>
                <a:schemeClr val="dk1"/>
              </a:solidFill>
              <a:latin typeface="Roboto"/>
              <a:ea typeface="Roboto"/>
              <a:cs typeface="Roboto"/>
              <a:sym typeface="Roboto"/>
            </a:endParaRPr>
          </a:p>
          <a:p>
            <a:pPr indent="0" lvl="0" marL="0" rtl="0" algn="l">
              <a:lnSpc>
                <a:spcPct val="12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Building business credit creates a financial firewall between personal and business finances</a:t>
            </a:r>
            <a:endParaRPr sz="1600">
              <a:solidFill>
                <a:schemeClr val="dk1"/>
              </a:solidFill>
              <a:latin typeface="Roboto"/>
              <a:ea typeface="Roboto"/>
              <a:cs typeface="Roboto"/>
              <a:sym typeface="Roboto"/>
            </a:endParaRPr>
          </a:p>
          <a:p>
            <a:pPr indent="0" lvl="0" marL="0" rtl="0" algn="l">
              <a:lnSpc>
                <a:spcPct val="120000"/>
              </a:lnSpc>
              <a:spcBef>
                <a:spcPts val="0"/>
              </a:spcBef>
              <a:spcAft>
                <a:spcPts val="0"/>
              </a:spcAft>
              <a:buClr>
                <a:schemeClr val="dk1"/>
              </a:buClr>
              <a:buFont typeface="Arial"/>
              <a:buNone/>
            </a:pPr>
            <a:r>
              <a:t/>
            </a:r>
            <a:endParaRPr sz="1600">
              <a:solidFill>
                <a:schemeClr val="dk1"/>
              </a:solidFill>
              <a:latin typeface="Roboto"/>
              <a:ea typeface="Roboto"/>
              <a:cs typeface="Roboto"/>
              <a:sym typeface="Roboto"/>
            </a:endParaRPr>
          </a:p>
        </p:txBody>
      </p:sp>
      <p:sp>
        <p:nvSpPr>
          <p:cNvPr id="501" name="Google Shape;501;p43"/>
          <p:cNvSpPr txBox="1"/>
          <p:nvPr/>
        </p:nvSpPr>
        <p:spPr>
          <a:xfrm>
            <a:off x="1463700" y="911875"/>
            <a:ext cx="6216600" cy="12987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3600">
                <a:solidFill>
                  <a:srgbClr val="141B41"/>
                </a:solidFill>
                <a:latin typeface="Roboto"/>
                <a:ea typeface="Roboto"/>
                <a:cs typeface="Roboto"/>
                <a:sym typeface="Roboto"/>
              </a:rPr>
              <a:t>Building Business Credit</a:t>
            </a:r>
            <a:endParaRPr sz="700">
              <a:solidFill>
                <a:srgbClr val="141B41"/>
              </a:solidFill>
              <a:latin typeface="Roboto"/>
              <a:ea typeface="Roboto"/>
              <a:cs typeface="Roboto"/>
              <a:sym typeface="Roboto"/>
            </a:endParaRPr>
          </a:p>
        </p:txBody>
      </p:sp>
      <p:sp>
        <p:nvSpPr>
          <p:cNvPr id="502" name="Google Shape;502;p43"/>
          <p:cNvSpPr txBox="1"/>
          <p:nvPr/>
        </p:nvSpPr>
        <p:spPr>
          <a:xfrm>
            <a:off x="1336650" y="1545838"/>
            <a:ext cx="6470700" cy="4794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2000">
                <a:solidFill>
                  <a:srgbClr val="306BAC"/>
                </a:solidFill>
                <a:latin typeface="Roboto"/>
                <a:ea typeface="Roboto"/>
                <a:cs typeface="Roboto"/>
                <a:sym typeface="Roboto"/>
              </a:rPr>
              <a:t>A STRATEGIC APPROACH</a:t>
            </a:r>
            <a:endParaRPr sz="700">
              <a:solidFill>
                <a:srgbClr val="306BAC"/>
              </a:solidFill>
              <a:latin typeface="Roboto"/>
              <a:ea typeface="Roboto"/>
              <a:cs typeface="Roboto"/>
              <a:sym typeface="Roboto"/>
            </a:endParaRPr>
          </a:p>
        </p:txBody>
      </p:sp>
      <p:pic>
        <p:nvPicPr>
          <p:cNvPr id="503" name="Google Shape;503;p43" title="Untitled design (2).png"/>
          <p:cNvPicPr preferRelativeResize="0"/>
          <p:nvPr/>
        </p:nvPicPr>
        <p:blipFill>
          <a:blip r:embed="rId4">
            <a:alphaModFix/>
          </a:blip>
          <a:stretch>
            <a:fillRect/>
          </a:stretch>
        </p:blipFill>
        <p:spPr>
          <a:xfrm>
            <a:off x="818200" y="2210575"/>
            <a:ext cx="285258" cy="285258"/>
          </a:xfrm>
          <a:prstGeom prst="rect">
            <a:avLst/>
          </a:prstGeom>
          <a:noFill/>
          <a:ln>
            <a:noFill/>
          </a:ln>
        </p:spPr>
      </p:pic>
      <p:pic>
        <p:nvPicPr>
          <p:cNvPr id="504" name="Google Shape;504;p43" title="Untitled design (2).png"/>
          <p:cNvPicPr preferRelativeResize="0"/>
          <p:nvPr/>
        </p:nvPicPr>
        <p:blipFill>
          <a:blip r:embed="rId4">
            <a:alphaModFix/>
          </a:blip>
          <a:stretch>
            <a:fillRect/>
          </a:stretch>
        </p:blipFill>
        <p:spPr>
          <a:xfrm>
            <a:off x="818200" y="2821932"/>
            <a:ext cx="285258" cy="285258"/>
          </a:xfrm>
          <a:prstGeom prst="rect">
            <a:avLst/>
          </a:prstGeom>
          <a:noFill/>
          <a:ln>
            <a:noFill/>
          </a:ln>
        </p:spPr>
      </p:pic>
      <p:pic>
        <p:nvPicPr>
          <p:cNvPr id="505" name="Google Shape;505;p43" title="Untitled design (2).png"/>
          <p:cNvPicPr preferRelativeResize="0"/>
          <p:nvPr/>
        </p:nvPicPr>
        <p:blipFill>
          <a:blip r:embed="rId4">
            <a:alphaModFix/>
          </a:blip>
          <a:stretch>
            <a:fillRect/>
          </a:stretch>
        </p:blipFill>
        <p:spPr>
          <a:xfrm>
            <a:off x="818200" y="3432492"/>
            <a:ext cx="285258" cy="285258"/>
          </a:xfrm>
          <a:prstGeom prst="rect">
            <a:avLst/>
          </a:prstGeom>
          <a:noFill/>
          <a:ln>
            <a:noFill/>
          </a:ln>
        </p:spPr>
      </p:pic>
      <p:pic>
        <p:nvPicPr>
          <p:cNvPr id="506" name="Google Shape;506;p43" title="Untitled design (2).png"/>
          <p:cNvPicPr preferRelativeResize="0"/>
          <p:nvPr/>
        </p:nvPicPr>
        <p:blipFill>
          <a:blip r:embed="rId4">
            <a:alphaModFix/>
          </a:blip>
          <a:stretch>
            <a:fillRect/>
          </a:stretch>
        </p:blipFill>
        <p:spPr>
          <a:xfrm>
            <a:off x="818200" y="4005643"/>
            <a:ext cx="285258" cy="285258"/>
          </a:xfrm>
          <a:prstGeom prst="rect">
            <a:avLst/>
          </a:prstGeom>
          <a:noFill/>
          <a:ln>
            <a:noFill/>
          </a:ln>
        </p:spPr>
      </p:pic>
      <p:sp>
        <p:nvSpPr>
          <p:cNvPr id="507" name="Google Shape;507;p43"/>
          <p:cNvSpPr/>
          <p:nvPr/>
        </p:nvSpPr>
        <p:spPr>
          <a:xfrm>
            <a:off x="7245153" y="2376800"/>
            <a:ext cx="1175525" cy="1175525"/>
          </a:xfrm>
          <a:custGeom>
            <a:rect b="b" l="l" r="r" t="t"/>
            <a:pathLst>
              <a:path extrusionOk="0" h="3334823" w="3334823">
                <a:moveTo>
                  <a:pt x="0" y="0"/>
                </a:moveTo>
                <a:lnTo>
                  <a:pt x="3334823" y="0"/>
                </a:lnTo>
                <a:lnTo>
                  <a:pt x="3334823" y="3334823"/>
                </a:lnTo>
                <a:lnTo>
                  <a:pt x="0" y="3334823"/>
                </a:lnTo>
                <a:lnTo>
                  <a:pt x="0" y="0"/>
                </a:lnTo>
                <a:close/>
              </a:path>
            </a:pathLst>
          </a:custGeom>
          <a:blipFill rotWithShape="1">
            <a:blip r:embed="rId5">
              <a:alphaModFix/>
            </a:blip>
            <a:stretch>
              <a:fillRect b="0" l="0" r="0" t="0"/>
            </a:stretch>
          </a:blipFill>
          <a:ln>
            <a:noFill/>
          </a:ln>
        </p:spPr>
      </p:sp>
      <p:sp>
        <p:nvSpPr>
          <p:cNvPr id="508" name="Google Shape;508;p43"/>
          <p:cNvSpPr txBox="1"/>
          <p:nvPr/>
        </p:nvSpPr>
        <p:spPr>
          <a:xfrm>
            <a:off x="6653925" y="3605413"/>
            <a:ext cx="2356800" cy="4062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 sz="1200" u="none" cap="none" strike="noStrike">
                <a:solidFill>
                  <a:srgbClr val="000000"/>
                </a:solidFill>
                <a:latin typeface="Roboto"/>
                <a:ea typeface="Roboto"/>
                <a:cs typeface="Roboto"/>
                <a:sym typeface="Roboto"/>
              </a:rPr>
              <a:t>Strong business credit = better financing options</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6" name="Shape 516"/>
        <p:cNvGrpSpPr/>
        <p:nvPr/>
      </p:nvGrpSpPr>
      <p:grpSpPr>
        <a:xfrm>
          <a:off x="0" y="0"/>
          <a:ext cx="0" cy="0"/>
          <a:chOff x="0" y="0"/>
          <a:chExt cx="0" cy="0"/>
        </a:xfrm>
      </p:grpSpPr>
      <p:sp>
        <p:nvSpPr>
          <p:cNvPr id="517" name="Google Shape;517;p44"/>
          <p:cNvSpPr/>
          <p:nvPr/>
        </p:nvSpPr>
        <p:spPr>
          <a:xfrm>
            <a:off x="388850" y="1906790"/>
            <a:ext cx="4183150" cy="1329900"/>
          </a:xfrm>
          <a:custGeom>
            <a:rect b="b" l="l" r="r" t="t"/>
            <a:pathLst>
              <a:path extrusionOk="0" h="3546400" w="11155066">
                <a:moveTo>
                  <a:pt x="0" y="0"/>
                </a:moveTo>
                <a:lnTo>
                  <a:pt x="11155066" y="0"/>
                </a:lnTo>
                <a:lnTo>
                  <a:pt x="11155066" y="3546400"/>
                </a:lnTo>
                <a:lnTo>
                  <a:pt x="0" y="3546400"/>
                </a:lnTo>
                <a:close/>
              </a:path>
            </a:pathLst>
          </a:custGeom>
          <a:solidFill>
            <a:srgbClr val="000000">
              <a:alpha val="0"/>
            </a:srgbClr>
          </a:solidFill>
          <a:ln>
            <a:noFill/>
          </a:ln>
        </p:spPr>
      </p:sp>
      <p:grpSp>
        <p:nvGrpSpPr>
          <p:cNvPr id="518" name="Google Shape;518;p44"/>
          <p:cNvGrpSpPr/>
          <p:nvPr/>
        </p:nvGrpSpPr>
        <p:grpSpPr>
          <a:xfrm>
            <a:off x="514350" y="333400"/>
            <a:ext cx="2600495" cy="361423"/>
            <a:chOff x="0" y="0"/>
            <a:chExt cx="6934653" cy="963794"/>
          </a:xfrm>
        </p:grpSpPr>
        <p:sp>
          <p:nvSpPr>
            <p:cNvPr id="519" name="Google Shape;519;p44"/>
            <p:cNvSpPr/>
            <p:nvPr/>
          </p:nvSpPr>
          <p:spPr>
            <a:xfrm>
              <a:off x="0" y="163679"/>
              <a:ext cx="4561756" cy="636436"/>
            </a:xfrm>
            <a:custGeom>
              <a:rect b="b" l="l" r="r" t="t"/>
              <a:pathLst>
                <a:path extrusionOk="0" h="636436" w="4561756">
                  <a:moveTo>
                    <a:pt x="0" y="0"/>
                  </a:moveTo>
                  <a:lnTo>
                    <a:pt x="4561756" y="0"/>
                  </a:lnTo>
                  <a:lnTo>
                    <a:pt x="4561756" y="636436"/>
                  </a:lnTo>
                  <a:lnTo>
                    <a:pt x="0" y="636436"/>
                  </a:lnTo>
                  <a:lnTo>
                    <a:pt x="0" y="0"/>
                  </a:lnTo>
                  <a:close/>
                </a:path>
              </a:pathLst>
            </a:custGeom>
            <a:blipFill rotWithShape="1">
              <a:blip r:embed="rId4">
                <a:alphaModFix/>
              </a:blip>
              <a:stretch>
                <a:fillRect b="0" l="0" r="0" t="0"/>
              </a:stretch>
            </a:blipFill>
            <a:ln>
              <a:noFill/>
            </a:ln>
          </p:spPr>
        </p:sp>
        <p:cxnSp>
          <p:nvCxnSpPr>
            <p:cNvPr id="520" name="Google Shape;520;p44"/>
            <p:cNvCxnSpPr/>
            <p:nvPr/>
          </p:nvCxnSpPr>
          <p:spPr>
            <a:xfrm>
              <a:off x="4901507" y="109891"/>
              <a:ext cx="0" cy="744013"/>
            </a:xfrm>
            <a:prstGeom prst="straightConnector1">
              <a:avLst/>
            </a:prstGeom>
            <a:noFill/>
            <a:ln cap="flat" cmpd="sng" w="39925">
              <a:solidFill>
                <a:srgbClr val="141B41"/>
              </a:solidFill>
              <a:prstDash val="solid"/>
              <a:round/>
              <a:headEnd len="sm" w="sm" type="none"/>
              <a:tailEnd len="sm" w="sm" type="none"/>
            </a:ln>
          </p:spPr>
        </p:cxnSp>
        <p:sp>
          <p:nvSpPr>
            <p:cNvPr id="521" name="Google Shape;521;p44"/>
            <p:cNvSpPr/>
            <p:nvPr/>
          </p:nvSpPr>
          <p:spPr>
            <a:xfrm>
              <a:off x="5241257" y="0"/>
              <a:ext cx="1693396" cy="963794"/>
            </a:xfrm>
            <a:custGeom>
              <a:rect b="b" l="l" r="r" t="t"/>
              <a:pathLst>
                <a:path extrusionOk="0" h="963794" w="1693396">
                  <a:moveTo>
                    <a:pt x="0" y="0"/>
                  </a:moveTo>
                  <a:lnTo>
                    <a:pt x="1693396" y="0"/>
                  </a:lnTo>
                  <a:lnTo>
                    <a:pt x="1693396" y="963794"/>
                  </a:lnTo>
                  <a:lnTo>
                    <a:pt x="0" y="963794"/>
                  </a:lnTo>
                  <a:lnTo>
                    <a:pt x="0" y="0"/>
                  </a:lnTo>
                  <a:close/>
                </a:path>
              </a:pathLst>
            </a:custGeom>
            <a:blipFill rotWithShape="1">
              <a:blip r:embed="rId5">
                <a:alphaModFix/>
              </a:blip>
              <a:stretch>
                <a:fillRect b="0" l="0" r="0" t="0"/>
              </a:stretch>
            </a:blipFill>
            <a:ln>
              <a:noFill/>
            </a:ln>
          </p:spPr>
        </p:sp>
      </p:grpSp>
      <p:sp>
        <p:nvSpPr>
          <p:cNvPr id="522" name="Google Shape;522;p44"/>
          <p:cNvSpPr txBox="1"/>
          <p:nvPr/>
        </p:nvSpPr>
        <p:spPr>
          <a:xfrm>
            <a:off x="388850" y="1960368"/>
            <a:ext cx="4183200" cy="19479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lang="en" sz="5400">
                <a:solidFill>
                  <a:srgbClr val="141B41"/>
                </a:solidFill>
                <a:latin typeface="Roboto"/>
                <a:ea typeface="Roboto"/>
                <a:cs typeface="Roboto"/>
                <a:sym typeface="Roboto"/>
              </a:rPr>
              <a:t>Next Steps</a:t>
            </a:r>
            <a:endParaRPr sz="700">
              <a:solidFill>
                <a:srgbClr val="141B4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grpSp>
        <p:nvGrpSpPr>
          <p:cNvPr id="128" name="Google Shape;128;p27"/>
          <p:cNvGrpSpPr/>
          <p:nvPr/>
        </p:nvGrpSpPr>
        <p:grpSpPr>
          <a:xfrm>
            <a:off x="388850" y="1906790"/>
            <a:ext cx="4183150" cy="2001622"/>
            <a:chOff x="0" y="0"/>
            <a:chExt cx="11155067" cy="5337658"/>
          </a:xfrm>
        </p:grpSpPr>
        <p:sp>
          <p:nvSpPr>
            <p:cNvPr id="129" name="Google Shape;129;p27"/>
            <p:cNvSpPr/>
            <p:nvPr/>
          </p:nvSpPr>
          <p:spPr>
            <a:xfrm>
              <a:off x="0" y="0"/>
              <a:ext cx="11155066" cy="5337658"/>
            </a:xfrm>
            <a:custGeom>
              <a:rect b="b" l="l" r="r" t="t"/>
              <a:pathLst>
                <a:path extrusionOk="0" h="5337658" w="11155066">
                  <a:moveTo>
                    <a:pt x="0" y="0"/>
                  </a:moveTo>
                  <a:lnTo>
                    <a:pt x="11155066" y="0"/>
                  </a:lnTo>
                  <a:lnTo>
                    <a:pt x="11155066" y="5337658"/>
                  </a:lnTo>
                  <a:lnTo>
                    <a:pt x="0" y="5337658"/>
                  </a:lnTo>
                  <a:close/>
                </a:path>
              </a:pathLst>
            </a:custGeom>
            <a:solidFill>
              <a:srgbClr val="000000">
                <a:alpha val="0"/>
              </a:srgbClr>
            </a:solidFill>
            <a:ln>
              <a:noFill/>
            </a:ln>
          </p:spPr>
        </p:sp>
        <p:sp>
          <p:nvSpPr>
            <p:cNvPr id="130" name="Google Shape;130;p27"/>
            <p:cNvSpPr txBox="1"/>
            <p:nvPr/>
          </p:nvSpPr>
          <p:spPr>
            <a:xfrm>
              <a:off x="0" y="142875"/>
              <a:ext cx="11155067" cy="5194783"/>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5400" u="none" cap="none" strike="noStrike">
                  <a:solidFill>
                    <a:srgbClr val="7EBDC2"/>
                  </a:solidFill>
                  <a:latin typeface="Poppins"/>
                  <a:ea typeface="Poppins"/>
                  <a:cs typeface="Poppins"/>
                  <a:sym typeface="Poppins"/>
                </a:rPr>
                <a:t>GETTING TO</a:t>
              </a:r>
              <a:endParaRPr sz="700"/>
            </a:p>
            <a:p>
              <a:pPr indent="0" lvl="0" marL="0" marR="0" rtl="0" algn="l">
                <a:lnSpc>
                  <a:spcPct val="96000"/>
                </a:lnSpc>
                <a:spcBef>
                  <a:spcPts val="0"/>
                </a:spcBef>
                <a:spcAft>
                  <a:spcPts val="0"/>
                </a:spcAft>
                <a:buNone/>
              </a:pPr>
              <a:r>
                <a:rPr b="1" i="0" lang="en" sz="5400" u="none" cap="none" strike="noStrike">
                  <a:solidFill>
                    <a:srgbClr val="7EBDC2"/>
                  </a:solidFill>
                  <a:latin typeface="Poppins"/>
                  <a:ea typeface="Poppins"/>
                  <a:cs typeface="Poppins"/>
                  <a:sym typeface="Poppins"/>
                </a:rPr>
                <a:t>KNOW YOU</a:t>
              </a:r>
              <a:endParaRPr sz="700"/>
            </a:p>
          </p:txBody>
        </p:sp>
      </p:grpSp>
      <p:sp>
        <p:nvSpPr>
          <p:cNvPr id="131" name="Google Shape;131;p27"/>
          <p:cNvSpPr/>
          <p:nvPr/>
        </p:nvSpPr>
        <p:spPr>
          <a:xfrm>
            <a:off x="5006250" y="539038"/>
            <a:ext cx="3269427" cy="4065423"/>
          </a:xfrm>
          <a:custGeom>
            <a:rect b="b" l="l" r="r" t="t"/>
            <a:pathLst>
              <a:path extrusionOk="0" h="8130846" w="6538854">
                <a:moveTo>
                  <a:pt x="0" y="0"/>
                </a:moveTo>
                <a:lnTo>
                  <a:pt x="6538854" y="0"/>
                </a:lnTo>
                <a:lnTo>
                  <a:pt x="6538854" y="8130846"/>
                </a:lnTo>
                <a:lnTo>
                  <a:pt x="0" y="8130846"/>
                </a:lnTo>
                <a:lnTo>
                  <a:pt x="0" y="0"/>
                </a:lnTo>
                <a:close/>
              </a:path>
            </a:pathLst>
          </a:custGeom>
          <a:blipFill rotWithShape="1">
            <a:blip r:embed="rId3">
              <a:alphaModFix/>
            </a:blip>
            <a:stretch>
              <a:fillRect b="0" l="0" r="0" t="0"/>
            </a:stretch>
          </a:blipFill>
          <a:ln>
            <a:noFill/>
          </a:ln>
        </p:spPr>
      </p:sp>
      <p:grpSp>
        <p:nvGrpSpPr>
          <p:cNvPr id="132" name="Google Shape;132;p27"/>
          <p:cNvGrpSpPr/>
          <p:nvPr/>
        </p:nvGrpSpPr>
        <p:grpSpPr>
          <a:xfrm>
            <a:off x="5517613" y="1121175"/>
            <a:ext cx="2334262" cy="2743181"/>
            <a:chOff x="0" y="-421250"/>
            <a:chExt cx="6224700" cy="7315149"/>
          </a:xfrm>
        </p:grpSpPr>
        <p:sp>
          <p:nvSpPr>
            <p:cNvPr id="133" name="Google Shape;133;p27"/>
            <p:cNvSpPr/>
            <p:nvPr/>
          </p:nvSpPr>
          <p:spPr>
            <a:xfrm>
              <a:off x="0" y="0"/>
              <a:ext cx="6224591" cy="6893899"/>
            </a:xfrm>
            <a:custGeom>
              <a:rect b="b" l="l" r="r" t="t"/>
              <a:pathLst>
                <a:path extrusionOk="0" h="6893899" w="6224591">
                  <a:moveTo>
                    <a:pt x="0" y="0"/>
                  </a:moveTo>
                  <a:lnTo>
                    <a:pt x="6224591" y="0"/>
                  </a:lnTo>
                  <a:lnTo>
                    <a:pt x="6224591" y="6893899"/>
                  </a:lnTo>
                  <a:lnTo>
                    <a:pt x="0" y="6893899"/>
                  </a:lnTo>
                  <a:close/>
                </a:path>
              </a:pathLst>
            </a:custGeom>
            <a:solidFill>
              <a:srgbClr val="000000">
                <a:alpha val="0"/>
              </a:srgbClr>
            </a:solidFill>
            <a:ln>
              <a:noFill/>
            </a:ln>
          </p:spPr>
        </p:sp>
        <p:sp>
          <p:nvSpPr>
            <p:cNvPr id="134" name="Google Shape;134;p27"/>
            <p:cNvSpPr txBox="1"/>
            <p:nvPr/>
          </p:nvSpPr>
          <p:spPr>
            <a:xfrm>
              <a:off x="0" y="-421250"/>
              <a:ext cx="6224700" cy="6912900"/>
            </a:xfrm>
            <a:prstGeom prst="rect">
              <a:avLst/>
            </a:prstGeom>
            <a:noFill/>
            <a:ln>
              <a:noFill/>
            </a:ln>
          </p:spPr>
          <p:txBody>
            <a:bodyPr anchorCtr="0" anchor="t" bIns="0" lIns="0" spcFirstLastPara="1" rIns="0" wrap="square" tIns="0">
              <a:noAutofit/>
            </a:bodyPr>
            <a:lstStyle/>
            <a:p>
              <a:pPr indent="0" lvl="0" marL="0" marR="0" rtl="0" algn="l">
                <a:lnSpc>
                  <a:spcPct val="113000"/>
                </a:lnSpc>
                <a:spcBef>
                  <a:spcPts val="0"/>
                </a:spcBef>
                <a:spcAft>
                  <a:spcPts val="0"/>
                </a:spcAft>
                <a:buNone/>
              </a:pPr>
              <a:r>
                <a:rPr b="0" i="0" lang="en" sz="2000" u="none" cap="none" strike="noStrike">
                  <a:solidFill>
                    <a:srgbClr val="000000"/>
                  </a:solidFill>
                  <a:latin typeface="Poppins"/>
                  <a:ea typeface="Poppins"/>
                  <a:cs typeface="Poppins"/>
                  <a:sym typeface="Poppins"/>
                </a:rPr>
                <a:t>Tell us: </a:t>
              </a:r>
              <a:endParaRPr sz="700"/>
            </a:p>
            <a:p>
              <a:pPr indent="0" lvl="0" marL="0" marR="0" rtl="0" algn="l">
                <a:lnSpc>
                  <a:spcPct val="84750"/>
                </a:lnSpc>
                <a:spcBef>
                  <a:spcPts val="0"/>
                </a:spcBef>
                <a:spcAft>
                  <a:spcPts val="0"/>
                </a:spcAft>
                <a:buNone/>
              </a:pPr>
              <a:r>
                <a:t/>
              </a:r>
              <a:endParaRPr b="0" i="0" sz="2000" u="none" cap="none" strike="noStrike">
                <a:solidFill>
                  <a:srgbClr val="000000"/>
                </a:solidFill>
                <a:latin typeface="Poppins"/>
                <a:ea typeface="Poppins"/>
                <a:cs typeface="Poppins"/>
                <a:sym typeface="Poppins"/>
              </a:endParaRPr>
            </a:p>
            <a:p>
              <a:pPr indent="-260350" lvl="1" marL="520700" marR="0" rtl="0" algn="l">
                <a:lnSpc>
                  <a:spcPct val="113000"/>
                </a:lnSpc>
                <a:spcBef>
                  <a:spcPts val="0"/>
                </a:spcBef>
                <a:spcAft>
                  <a:spcPts val="0"/>
                </a:spcAft>
                <a:buClr>
                  <a:srgbClr val="000000"/>
                </a:buClr>
                <a:buSzPts val="1500"/>
                <a:buFont typeface="Arial"/>
                <a:buChar char="•"/>
              </a:pPr>
              <a:r>
                <a:rPr b="0" i="0" lang="en" sz="1500" u="none" cap="none" strike="noStrike">
                  <a:solidFill>
                    <a:srgbClr val="000000"/>
                  </a:solidFill>
                  <a:latin typeface="Poppins"/>
                  <a:ea typeface="Poppins"/>
                  <a:cs typeface="Poppins"/>
                  <a:sym typeface="Poppins"/>
                </a:rPr>
                <a:t>Where you’re calling from</a:t>
              </a:r>
              <a:endParaRPr sz="700"/>
            </a:p>
            <a:p>
              <a:pPr indent="-241300" lvl="1" marL="482600" marR="0" rtl="0" algn="l">
                <a:lnSpc>
                  <a:spcPct val="105433"/>
                </a:lnSpc>
                <a:spcBef>
                  <a:spcPts val="0"/>
                </a:spcBef>
                <a:spcAft>
                  <a:spcPts val="0"/>
                </a:spcAft>
                <a:buNone/>
              </a:pPr>
              <a:r>
                <a:t/>
              </a:r>
              <a:endParaRPr b="0" i="0" sz="1500" u="none" cap="none" strike="noStrike">
                <a:solidFill>
                  <a:srgbClr val="000000"/>
                </a:solidFill>
                <a:latin typeface="Poppins"/>
                <a:ea typeface="Poppins"/>
                <a:cs typeface="Poppins"/>
                <a:sym typeface="Poppins"/>
              </a:endParaRPr>
            </a:p>
            <a:p>
              <a:pPr indent="-260350" lvl="1" marL="520700" marR="0" rtl="0" algn="l">
                <a:lnSpc>
                  <a:spcPct val="113000"/>
                </a:lnSpc>
                <a:spcBef>
                  <a:spcPts val="0"/>
                </a:spcBef>
                <a:spcAft>
                  <a:spcPts val="0"/>
                </a:spcAft>
                <a:buClr>
                  <a:srgbClr val="000000"/>
                </a:buClr>
                <a:buSzPts val="1500"/>
                <a:buFont typeface="Arial"/>
                <a:buChar char="•"/>
              </a:pPr>
              <a:r>
                <a:rPr b="0" i="0" lang="en" sz="1500" u="none" cap="none" strike="noStrike">
                  <a:solidFill>
                    <a:srgbClr val="000000"/>
                  </a:solidFill>
                  <a:latin typeface="Poppins"/>
                  <a:ea typeface="Poppins"/>
                  <a:cs typeface="Poppins"/>
                  <a:sym typeface="Poppins"/>
                </a:rPr>
                <a:t>What kind of business are you running ?</a:t>
              </a:r>
              <a:endParaRPr sz="700"/>
            </a:p>
            <a:p>
              <a:pPr indent="-241300" lvl="1" marL="482600" marR="0" rtl="0" algn="l">
                <a:lnSpc>
                  <a:spcPct val="105433"/>
                </a:lnSpc>
                <a:spcBef>
                  <a:spcPts val="0"/>
                </a:spcBef>
                <a:spcAft>
                  <a:spcPts val="0"/>
                </a:spcAft>
                <a:buNone/>
              </a:pPr>
              <a:r>
                <a:t/>
              </a:r>
              <a:endParaRPr b="0" i="0" sz="1500" u="none" cap="none" strike="noStrike">
                <a:solidFill>
                  <a:srgbClr val="000000"/>
                </a:solidFill>
                <a:latin typeface="Poppins"/>
                <a:ea typeface="Poppins"/>
                <a:cs typeface="Poppins"/>
                <a:sym typeface="Poppins"/>
              </a:endParaRPr>
            </a:p>
            <a:p>
              <a:pPr indent="-260350" lvl="1" marL="520700" marR="0" rtl="0" algn="l">
                <a:lnSpc>
                  <a:spcPct val="113000"/>
                </a:lnSpc>
                <a:spcBef>
                  <a:spcPts val="0"/>
                </a:spcBef>
                <a:spcAft>
                  <a:spcPts val="0"/>
                </a:spcAft>
                <a:buClr>
                  <a:srgbClr val="000000"/>
                </a:buClr>
                <a:buSzPts val="1500"/>
                <a:buFont typeface="Arial"/>
                <a:buChar char="•"/>
              </a:pPr>
              <a:r>
                <a:rPr b="0" i="0" lang="en" sz="1500" u="none" cap="none" strike="noStrike">
                  <a:solidFill>
                    <a:srgbClr val="000000"/>
                  </a:solidFill>
                  <a:latin typeface="Poppins"/>
                  <a:ea typeface="Poppins"/>
                  <a:cs typeface="Poppins"/>
                  <a:sym typeface="Poppins"/>
                </a:rPr>
                <a:t>How long have you been running it?</a:t>
              </a:r>
              <a:endParaRPr sz="700"/>
            </a:p>
          </p:txBody>
        </p:sp>
      </p:grpSp>
      <p:sp>
        <p:nvSpPr>
          <p:cNvPr id="135" name="Google Shape;135;p27"/>
          <p:cNvSpPr txBox="1"/>
          <p:nvPr/>
        </p:nvSpPr>
        <p:spPr>
          <a:xfrm>
            <a:off x="388850" y="1531125"/>
            <a:ext cx="2334300" cy="4464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 sz="2900" u="none" cap="none" strike="noStrike">
                <a:solidFill>
                  <a:srgbClr val="000000"/>
                </a:solidFill>
                <a:latin typeface="Poppins"/>
                <a:ea typeface="Poppins"/>
                <a:cs typeface="Poppins"/>
                <a:sym typeface="Poppins"/>
              </a:rPr>
              <a:t>Survey</a:t>
            </a:r>
            <a:endParaRPr sz="700"/>
          </a:p>
        </p:txBody>
      </p:sp>
      <p:grpSp>
        <p:nvGrpSpPr>
          <p:cNvPr id="136" name="Google Shape;136;p27"/>
          <p:cNvGrpSpPr/>
          <p:nvPr/>
        </p:nvGrpSpPr>
        <p:grpSpPr>
          <a:xfrm>
            <a:off x="514350" y="333400"/>
            <a:ext cx="2600495" cy="361423"/>
            <a:chOff x="0" y="0"/>
            <a:chExt cx="6934653" cy="963794"/>
          </a:xfrm>
        </p:grpSpPr>
        <p:sp>
          <p:nvSpPr>
            <p:cNvPr id="137" name="Google Shape;137;p27"/>
            <p:cNvSpPr/>
            <p:nvPr/>
          </p:nvSpPr>
          <p:spPr>
            <a:xfrm>
              <a:off x="0" y="163679"/>
              <a:ext cx="4561756" cy="636436"/>
            </a:xfrm>
            <a:custGeom>
              <a:rect b="b" l="l" r="r" t="t"/>
              <a:pathLst>
                <a:path extrusionOk="0" h="636436" w="4561756">
                  <a:moveTo>
                    <a:pt x="0" y="0"/>
                  </a:moveTo>
                  <a:lnTo>
                    <a:pt x="4561756" y="0"/>
                  </a:lnTo>
                  <a:lnTo>
                    <a:pt x="4561756" y="636436"/>
                  </a:lnTo>
                  <a:lnTo>
                    <a:pt x="0" y="636436"/>
                  </a:lnTo>
                  <a:lnTo>
                    <a:pt x="0" y="0"/>
                  </a:lnTo>
                  <a:close/>
                </a:path>
              </a:pathLst>
            </a:custGeom>
            <a:blipFill rotWithShape="1">
              <a:blip r:embed="rId4">
                <a:alphaModFix/>
              </a:blip>
              <a:stretch>
                <a:fillRect b="0" l="0" r="0" t="0"/>
              </a:stretch>
            </a:blipFill>
            <a:ln>
              <a:noFill/>
            </a:ln>
          </p:spPr>
        </p:sp>
        <p:cxnSp>
          <p:nvCxnSpPr>
            <p:cNvPr id="138" name="Google Shape;138;p27"/>
            <p:cNvCxnSpPr/>
            <p:nvPr/>
          </p:nvCxnSpPr>
          <p:spPr>
            <a:xfrm>
              <a:off x="4901507" y="109891"/>
              <a:ext cx="0" cy="744013"/>
            </a:xfrm>
            <a:prstGeom prst="straightConnector1">
              <a:avLst/>
            </a:prstGeom>
            <a:noFill/>
            <a:ln cap="flat" cmpd="sng" w="39925">
              <a:solidFill>
                <a:srgbClr val="141B41"/>
              </a:solidFill>
              <a:prstDash val="solid"/>
              <a:round/>
              <a:headEnd len="sm" w="sm" type="none"/>
              <a:tailEnd len="sm" w="sm" type="none"/>
            </a:ln>
          </p:spPr>
        </p:cxnSp>
        <p:sp>
          <p:nvSpPr>
            <p:cNvPr id="139" name="Google Shape;139;p27"/>
            <p:cNvSpPr/>
            <p:nvPr/>
          </p:nvSpPr>
          <p:spPr>
            <a:xfrm>
              <a:off x="5241257" y="0"/>
              <a:ext cx="1693396" cy="963794"/>
            </a:xfrm>
            <a:custGeom>
              <a:rect b="b" l="l" r="r" t="t"/>
              <a:pathLst>
                <a:path extrusionOk="0" h="963794" w="1693396">
                  <a:moveTo>
                    <a:pt x="0" y="0"/>
                  </a:moveTo>
                  <a:lnTo>
                    <a:pt x="1693396" y="0"/>
                  </a:lnTo>
                  <a:lnTo>
                    <a:pt x="1693396" y="963794"/>
                  </a:lnTo>
                  <a:lnTo>
                    <a:pt x="0" y="963794"/>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0" name="Shape 530"/>
        <p:cNvGrpSpPr/>
        <p:nvPr/>
      </p:nvGrpSpPr>
      <p:grpSpPr>
        <a:xfrm>
          <a:off x="0" y="0"/>
          <a:ext cx="0" cy="0"/>
          <a:chOff x="0" y="0"/>
          <a:chExt cx="0" cy="0"/>
        </a:xfrm>
      </p:grpSpPr>
      <p:grpSp>
        <p:nvGrpSpPr>
          <p:cNvPr id="531" name="Google Shape;531;p45"/>
          <p:cNvGrpSpPr/>
          <p:nvPr/>
        </p:nvGrpSpPr>
        <p:grpSpPr>
          <a:xfrm>
            <a:off x="365725" y="1616366"/>
            <a:ext cx="4183200" cy="3087015"/>
            <a:chOff x="0" y="0"/>
            <a:chExt cx="11155200" cy="8232038"/>
          </a:xfrm>
        </p:grpSpPr>
        <p:sp>
          <p:nvSpPr>
            <p:cNvPr id="532" name="Google Shape;532;p45"/>
            <p:cNvSpPr/>
            <p:nvPr/>
          </p:nvSpPr>
          <p:spPr>
            <a:xfrm>
              <a:off x="0" y="0"/>
              <a:ext cx="11155200" cy="8232038"/>
            </a:xfrm>
            <a:custGeom>
              <a:rect b="b" l="l" r="r" t="t"/>
              <a:pathLst>
                <a:path extrusionOk="0" h="8232038" w="11155200">
                  <a:moveTo>
                    <a:pt x="0" y="0"/>
                  </a:moveTo>
                  <a:lnTo>
                    <a:pt x="11155200" y="0"/>
                  </a:lnTo>
                  <a:lnTo>
                    <a:pt x="11155200" y="8232038"/>
                  </a:lnTo>
                  <a:lnTo>
                    <a:pt x="0" y="8232038"/>
                  </a:lnTo>
                  <a:close/>
                </a:path>
              </a:pathLst>
            </a:custGeom>
            <a:solidFill>
              <a:srgbClr val="000000">
                <a:alpha val="0"/>
              </a:srgbClr>
            </a:solidFill>
            <a:ln>
              <a:noFill/>
            </a:ln>
          </p:spPr>
        </p:sp>
        <p:sp>
          <p:nvSpPr>
            <p:cNvPr id="533" name="Google Shape;533;p45"/>
            <p:cNvSpPr txBox="1"/>
            <p:nvPr/>
          </p:nvSpPr>
          <p:spPr>
            <a:xfrm>
              <a:off x="0" y="95250"/>
              <a:ext cx="11155200" cy="8136788"/>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3600" u="none" cap="none" strike="noStrike">
                  <a:solidFill>
                    <a:srgbClr val="7EBDC2"/>
                  </a:solidFill>
                  <a:latin typeface="Poppins"/>
                  <a:ea typeface="Poppins"/>
                  <a:cs typeface="Poppins"/>
                  <a:sym typeface="Poppins"/>
                </a:rPr>
                <a:t>After today's presentation, what step will you take first to strengthen your asset protection?</a:t>
              </a:r>
              <a:endParaRPr sz="700"/>
            </a:p>
          </p:txBody>
        </p:sp>
      </p:grpSp>
      <p:sp>
        <p:nvSpPr>
          <p:cNvPr id="534" name="Google Shape;534;p45"/>
          <p:cNvSpPr/>
          <p:nvPr/>
        </p:nvSpPr>
        <p:spPr>
          <a:xfrm>
            <a:off x="5059825" y="380737"/>
            <a:ext cx="3524049" cy="4382024"/>
          </a:xfrm>
          <a:custGeom>
            <a:rect b="b" l="l" r="r" t="t"/>
            <a:pathLst>
              <a:path extrusionOk="0" h="8764048" w="7048098">
                <a:moveTo>
                  <a:pt x="0" y="0"/>
                </a:moveTo>
                <a:lnTo>
                  <a:pt x="7048098" y="0"/>
                </a:lnTo>
                <a:lnTo>
                  <a:pt x="7048098" y="8764048"/>
                </a:lnTo>
                <a:lnTo>
                  <a:pt x="0" y="8764048"/>
                </a:lnTo>
                <a:lnTo>
                  <a:pt x="0" y="0"/>
                </a:lnTo>
                <a:close/>
              </a:path>
            </a:pathLst>
          </a:custGeom>
          <a:blipFill rotWithShape="1">
            <a:blip r:embed="rId3">
              <a:alphaModFix/>
            </a:blip>
            <a:stretch>
              <a:fillRect b="0" l="0" r="0" t="0"/>
            </a:stretch>
          </a:blipFill>
          <a:ln>
            <a:noFill/>
          </a:ln>
        </p:spPr>
      </p:sp>
      <p:grpSp>
        <p:nvGrpSpPr>
          <p:cNvPr id="535" name="Google Shape;535;p45"/>
          <p:cNvGrpSpPr/>
          <p:nvPr/>
        </p:nvGrpSpPr>
        <p:grpSpPr>
          <a:xfrm>
            <a:off x="5568599" y="1046673"/>
            <a:ext cx="2506500" cy="3339563"/>
            <a:chOff x="0" y="343075"/>
            <a:chExt cx="6684000" cy="8905500"/>
          </a:xfrm>
        </p:grpSpPr>
        <p:sp>
          <p:nvSpPr>
            <p:cNvPr id="536" name="Google Shape;536;p45"/>
            <p:cNvSpPr/>
            <p:nvPr/>
          </p:nvSpPr>
          <p:spPr>
            <a:xfrm>
              <a:off x="0" y="385867"/>
              <a:ext cx="6684000" cy="8819896"/>
            </a:xfrm>
            <a:custGeom>
              <a:rect b="b" l="l" r="r" t="t"/>
              <a:pathLst>
                <a:path extrusionOk="0" h="8819896" w="6684000">
                  <a:moveTo>
                    <a:pt x="0" y="0"/>
                  </a:moveTo>
                  <a:lnTo>
                    <a:pt x="6684000" y="0"/>
                  </a:lnTo>
                  <a:lnTo>
                    <a:pt x="6684000" y="8819896"/>
                  </a:lnTo>
                  <a:lnTo>
                    <a:pt x="0" y="8819896"/>
                  </a:lnTo>
                  <a:close/>
                </a:path>
              </a:pathLst>
            </a:custGeom>
            <a:solidFill>
              <a:srgbClr val="000000">
                <a:alpha val="0"/>
              </a:srgbClr>
            </a:solidFill>
            <a:ln>
              <a:noFill/>
            </a:ln>
          </p:spPr>
        </p:sp>
        <p:sp>
          <p:nvSpPr>
            <p:cNvPr id="537" name="Google Shape;537;p45"/>
            <p:cNvSpPr txBox="1"/>
            <p:nvPr/>
          </p:nvSpPr>
          <p:spPr>
            <a:xfrm>
              <a:off x="0" y="343075"/>
              <a:ext cx="6684000" cy="8905500"/>
            </a:xfrm>
            <a:prstGeom prst="rect">
              <a:avLst/>
            </a:prstGeom>
            <a:noFill/>
            <a:ln>
              <a:noFill/>
            </a:ln>
          </p:spPr>
          <p:txBody>
            <a:bodyPr anchorCtr="0" anchor="t" bIns="0" lIns="0" spcFirstLastPara="1" rIns="0" wrap="square" tIns="0">
              <a:noAutofit/>
            </a:bodyPr>
            <a:lstStyle/>
            <a:p>
              <a:pPr indent="-165100" lvl="1" marL="330200" marR="0" rtl="0" algn="l">
                <a:lnSpc>
                  <a:spcPct val="140000"/>
                </a:lnSpc>
                <a:spcBef>
                  <a:spcPts val="0"/>
                </a:spcBef>
                <a:spcAft>
                  <a:spcPts val="0"/>
                </a:spcAft>
                <a:buClr>
                  <a:srgbClr val="000000"/>
                </a:buClr>
                <a:buSzPts val="1400"/>
                <a:buFont typeface="Arial"/>
                <a:buChar char="•"/>
              </a:pPr>
              <a:r>
                <a:rPr b="0" i="0" lang="en" u="none" cap="none" strike="noStrike">
                  <a:solidFill>
                    <a:srgbClr val="000000"/>
                  </a:solidFill>
                  <a:latin typeface="Poppins"/>
                  <a:ea typeface="Poppins"/>
                  <a:cs typeface="Poppins"/>
                  <a:sym typeface="Poppins"/>
                </a:rPr>
                <a:t>Open my LLC</a:t>
              </a:r>
              <a:endParaRPr/>
            </a:p>
            <a:p>
              <a:pPr indent="-165100" lvl="1" marL="330200" marR="0" rtl="0" algn="l">
                <a:lnSpc>
                  <a:spcPct val="140000"/>
                </a:lnSpc>
                <a:spcBef>
                  <a:spcPts val="0"/>
                </a:spcBef>
                <a:spcAft>
                  <a:spcPts val="0"/>
                </a:spcAft>
                <a:buClr>
                  <a:srgbClr val="000000"/>
                </a:buClr>
                <a:buSzPts val="1400"/>
                <a:buFont typeface="Arial"/>
                <a:buChar char="•"/>
              </a:pPr>
              <a:r>
                <a:rPr b="0" i="0" lang="en" u="none" cap="none" strike="noStrike">
                  <a:solidFill>
                    <a:srgbClr val="000000"/>
                  </a:solidFill>
                  <a:latin typeface="Poppins"/>
                  <a:ea typeface="Poppins"/>
                  <a:cs typeface="Poppins"/>
                  <a:sym typeface="Poppins"/>
                </a:rPr>
                <a:t>Open separate business banking accounts</a:t>
              </a:r>
              <a:endParaRPr/>
            </a:p>
            <a:p>
              <a:pPr indent="-165100" lvl="1" marL="330200" marR="0" rtl="0" algn="l">
                <a:lnSpc>
                  <a:spcPct val="140000"/>
                </a:lnSpc>
                <a:spcBef>
                  <a:spcPts val="0"/>
                </a:spcBef>
                <a:spcAft>
                  <a:spcPts val="0"/>
                </a:spcAft>
                <a:buClr>
                  <a:srgbClr val="000000"/>
                </a:buClr>
                <a:buSzPts val="1400"/>
                <a:buFont typeface="Arial"/>
                <a:buChar char="•"/>
              </a:pPr>
              <a:r>
                <a:rPr b="0" i="0" lang="en" u="none" cap="none" strike="noStrike">
                  <a:solidFill>
                    <a:srgbClr val="000000"/>
                  </a:solidFill>
                  <a:latin typeface="Poppins"/>
                  <a:ea typeface="Poppins"/>
                  <a:cs typeface="Poppins"/>
                  <a:sym typeface="Poppins"/>
                </a:rPr>
                <a:t>Create/update my operating agreement</a:t>
              </a:r>
              <a:endParaRPr/>
            </a:p>
            <a:p>
              <a:pPr indent="-165100" lvl="1" marL="330200" marR="0" rtl="0" algn="l">
                <a:lnSpc>
                  <a:spcPct val="140000"/>
                </a:lnSpc>
                <a:spcBef>
                  <a:spcPts val="0"/>
                </a:spcBef>
                <a:spcAft>
                  <a:spcPts val="0"/>
                </a:spcAft>
                <a:buClr>
                  <a:srgbClr val="000000"/>
                </a:buClr>
                <a:buSzPts val="1400"/>
                <a:buFont typeface="Arial"/>
                <a:buChar char="•"/>
              </a:pPr>
              <a:r>
                <a:rPr b="0" i="0" lang="en" u="none" cap="none" strike="noStrike">
                  <a:solidFill>
                    <a:srgbClr val="000000"/>
                  </a:solidFill>
                  <a:latin typeface="Poppins"/>
                  <a:ea typeface="Poppins"/>
                  <a:cs typeface="Poppins"/>
                  <a:sym typeface="Poppins"/>
                </a:rPr>
                <a:t>Schedule a consultation about my specific situation</a:t>
              </a:r>
              <a:endParaRPr/>
            </a:p>
            <a:p>
              <a:pPr indent="-165100" lvl="1" marL="330200" marR="0" rtl="0" algn="l">
                <a:lnSpc>
                  <a:spcPct val="140000"/>
                </a:lnSpc>
                <a:spcBef>
                  <a:spcPts val="0"/>
                </a:spcBef>
                <a:spcAft>
                  <a:spcPts val="0"/>
                </a:spcAft>
                <a:buClr>
                  <a:srgbClr val="000000"/>
                </a:buClr>
                <a:buSzPts val="1400"/>
                <a:buFont typeface="Arial"/>
                <a:buChar char="•"/>
              </a:pPr>
              <a:r>
                <a:rPr b="0" i="0" lang="en" u="none" cap="none" strike="noStrike">
                  <a:solidFill>
                    <a:srgbClr val="000000"/>
                  </a:solidFill>
                  <a:latin typeface="Poppins"/>
                  <a:ea typeface="Poppins"/>
                  <a:cs typeface="Poppins"/>
                  <a:sym typeface="Poppins"/>
                </a:rPr>
                <a:t>Establish business credit separate from personal</a:t>
              </a:r>
              <a:endParaRPr/>
            </a:p>
          </p:txBody>
        </p:sp>
      </p:grpSp>
      <p:grpSp>
        <p:nvGrpSpPr>
          <p:cNvPr id="538" name="Google Shape;538;p45"/>
          <p:cNvGrpSpPr/>
          <p:nvPr/>
        </p:nvGrpSpPr>
        <p:grpSpPr>
          <a:xfrm>
            <a:off x="514350" y="333400"/>
            <a:ext cx="2600495" cy="361423"/>
            <a:chOff x="0" y="0"/>
            <a:chExt cx="6934653" cy="963794"/>
          </a:xfrm>
        </p:grpSpPr>
        <p:sp>
          <p:nvSpPr>
            <p:cNvPr id="539" name="Google Shape;539;p45"/>
            <p:cNvSpPr/>
            <p:nvPr/>
          </p:nvSpPr>
          <p:spPr>
            <a:xfrm>
              <a:off x="0" y="163679"/>
              <a:ext cx="4561756" cy="636436"/>
            </a:xfrm>
            <a:custGeom>
              <a:rect b="b" l="l" r="r" t="t"/>
              <a:pathLst>
                <a:path extrusionOk="0" h="636436" w="4561756">
                  <a:moveTo>
                    <a:pt x="0" y="0"/>
                  </a:moveTo>
                  <a:lnTo>
                    <a:pt x="4561756" y="0"/>
                  </a:lnTo>
                  <a:lnTo>
                    <a:pt x="4561756" y="636436"/>
                  </a:lnTo>
                  <a:lnTo>
                    <a:pt x="0" y="636436"/>
                  </a:lnTo>
                  <a:lnTo>
                    <a:pt x="0" y="0"/>
                  </a:lnTo>
                  <a:close/>
                </a:path>
              </a:pathLst>
            </a:custGeom>
            <a:blipFill rotWithShape="1">
              <a:blip r:embed="rId4">
                <a:alphaModFix/>
              </a:blip>
              <a:stretch>
                <a:fillRect b="0" l="0" r="0" t="0"/>
              </a:stretch>
            </a:blipFill>
            <a:ln>
              <a:noFill/>
            </a:ln>
          </p:spPr>
        </p:sp>
        <p:cxnSp>
          <p:nvCxnSpPr>
            <p:cNvPr id="540" name="Google Shape;540;p45"/>
            <p:cNvCxnSpPr/>
            <p:nvPr/>
          </p:nvCxnSpPr>
          <p:spPr>
            <a:xfrm>
              <a:off x="4901507" y="109891"/>
              <a:ext cx="0" cy="744013"/>
            </a:xfrm>
            <a:prstGeom prst="straightConnector1">
              <a:avLst/>
            </a:prstGeom>
            <a:noFill/>
            <a:ln cap="flat" cmpd="sng" w="39925">
              <a:solidFill>
                <a:srgbClr val="141B41"/>
              </a:solidFill>
              <a:prstDash val="solid"/>
              <a:round/>
              <a:headEnd len="sm" w="sm" type="none"/>
              <a:tailEnd len="sm" w="sm" type="none"/>
            </a:ln>
          </p:spPr>
        </p:cxnSp>
        <p:sp>
          <p:nvSpPr>
            <p:cNvPr id="541" name="Google Shape;541;p45"/>
            <p:cNvSpPr/>
            <p:nvPr/>
          </p:nvSpPr>
          <p:spPr>
            <a:xfrm>
              <a:off x="5241257" y="0"/>
              <a:ext cx="1693396" cy="963794"/>
            </a:xfrm>
            <a:custGeom>
              <a:rect b="b" l="l" r="r" t="t"/>
              <a:pathLst>
                <a:path extrusionOk="0" h="963794" w="1693396">
                  <a:moveTo>
                    <a:pt x="0" y="0"/>
                  </a:moveTo>
                  <a:lnTo>
                    <a:pt x="1693396" y="0"/>
                  </a:lnTo>
                  <a:lnTo>
                    <a:pt x="1693396" y="963794"/>
                  </a:lnTo>
                  <a:lnTo>
                    <a:pt x="0" y="963794"/>
                  </a:lnTo>
                  <a:lnTo>
                    <a:pt x="0" y="0"/>
                  </a:lnTo>
                  <a:close/>
                </a:path>
              </a:pathLst>
            </a:custGeom>
            <a:blipFill rotWithShape="1">
              <a:blip r:embed="rId5">
                <a:alphaModFix/>
              </a:blip>
              <a:stretch>
                <a:fillRect b="0" l="0" r="0" t="0"/>
              </a:stretch>
            </a:blipFill>
            <a:ln>
              <a:noFill/>
            </a:ln>
          </p:spPr>
        </p:sp>
      </p:grpSp>
      <p:sp>
        <p:nvSpPr>
          <p:cNvPr id="542" name="Google Shape;542;p45"/>
          <p:cNvSpPr/>
          <p:nvPr/>
        </p:nvSpPr>
        <p:spPr>
          <a:xfrm>
            <a:off x="388850" y="1906790"/>
            <a:ext cx="4183150" cy="2001622"/>
          </a:xfrm>
          <a:custGeom>
            <a:rect b="b" l="l" r="r" t="t"/>
            <a:pathLst>
              <a:path extrusionOk="0" h="5337658" w="11155066">
                <a:moveTo>
                  <a:pt x="0" y="0"/>
                </a:moveTo>
                <a:lnTo>
                  <a:pt x="11155066" y="0"/>
                </a:lnTo>
                <a:lnTo>
                  <a:pt x="11155066" y="5337658"/>
                </a:lnTo>
                <a:lnTo>
                  <a:pt x="0" y="5337658"/>
                </a:lnTo>
                <a:close/>
              </a:path>
            </a:pathLst>
          </a:custGeom>
          <a:solidFill>
            <a:srgbClr val="000000">
              <a:alpha val="0"/>
            </a:srgbClr>
          </a:solidFill>
          <a:ln>
            <a:noFill/>
          </a:ln>
        </p:spPr>
      </p:sp>
      <p:sp>
        <p:nvSpPr>
          <p:cNvPr id="543" name="Google Shape;543;p45"/>
          <p:cNvSpPr txBox="1"/>
          <p:nvPr/>
        </p:nvSpPr>
        <p:spPr>
          <a:xfrm>
            <a:off x="388850" y="1169975"/>
            <a:ext cx="2334300" cy="4464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 sz="2900" u="none" cap="none" strike="noStrike">
                <a:solidFill>
                  <a:srgbClr val="000000"/>
                </a:solidFill>
                <a:latin typeface="Poppins"/>
                <a:ea typeface="Poppins"/>
                <a:cs typeface="Poppins"/>
                <a:sym typeface="Poppins"/>
              </a:rPr>
              <a:t>Survey</a:t>
            </a:r>
            <a:endParaRPr sz="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C"/>
        </a:solidFill>
      </p:bgPr>
    </p:bg>
    <p:spTree>
      <p:nvGrpSpPr>
        <p:cNvPr id="547" name="Shape 547"/>
        <p:cNvGrpSpPr/>
        <p:nvPr/>
      </p:nvGrpSpPr>
      <p:grpSpPr>
        <a:xfrm>
          <a:off x="0" y="0"/>
          <a:ext cx="0" cy="0"/>
          <a:chOff x="0" y="0"/>
          <a:chExt cx="0" cy="0"/>
        </a:xfrm>
      </p:grpSpPr>
      <p:sp>
        <p:nvSpPr>
          <p:cNvPr id="548" name="Google Shape;548;p46"/>
          <p:cNvSpPr/>
          <p:nvPr/>
        </p:nvSpPr>
        <p:spPr>
          <a:xfrm>
            <a:off x="311700" y="1236502"/>
            <a:ext cx="3995677" cy="752971"/>
          </a:xfrm>
          <a:custGeom>
            <a:rect b="b" l="l" r="r" t="t"/>
            <a:pathLst>
              <a:path extrusionOk="0" h="2007921" w="10655138">
                <a:moveTo>
                  <a:pt x="0" y="0"/>
                </a:moveTo>
                <a:lnTo>
                  <a:pt x="10655138" y="0"/>
                </a:lnTo>
                <a:lnTo>
                  <a:pt x="10655138" y="2007921"/>
                </a:lnTo>
                <a:lnTo>
                  <a:pt x="0" y="2007921"/>
                </a:lnTo>
                <a:close/>
              </a:path>
            </a:pathLst>
          </a:custGeom>
          <a:solidFill>
            <a:srgbClr val="000000">
              <a:alpha val="0"/>
            </a:srgbClr>
          </a:solidFill>
          <a:ln>
            <a:noFill/>
          </a:ln>
        </p:spPr>
      </p:sp>
      <p:sp>
        <p:nvSpPr>
          <p:cNvPr id="549" name="Google Shape;549;p46"/>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3">
              <a:alphaModFix/>
            </a:blip>
            <a:stretch>
              <a:fillRect b="0" l="0" r="0" t="0"/>
            </a:stretch>
          </a:blipFill>
          <a:ln>
            <a:noFill/>
          </a:ln>
        </p:spPr>
      </p:sp>
      <p:sp>
        <p:nvSpPr>
          <p:cNvPr id="550" name="Google Shape;550;p46"/>
          <p:cNvSpPr txBox="1"/>
          <p:nvPr/>
        </p:nvSpPr>
        <p:spPr>
          <a:xfrm>
            <a:off x="399500" y="1242188"/>
            <a:ext cx="4375500" cy="7089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lang="en" sz="3600">
                <a:solidFill>
                  <a:srgbClr val="7EBDC2"/>
                </a:solidFill>
                <a:latin typeface="Roboto"/>
                <a:ea typeface="Roboto"/>
                <a:cs typeface="Roboto"/>
                <a:sym typeface="Roboto"/>
              </a:rPr>
              <a:t>How We Can Help</a:t>
            </a:r>
            <a:endParaRPr sz="700">
              <a:solidFill>
                <a:srgbClr val="7EBDC2"/>
              </a:solidFill>
              <a:latin typeface="Roboto"/>
              <a:ea typeface="Roboto"/>
              <a:cs typeface="Roboto"/>
              <a:sym typeface="Roboto"/>
            </a:endParaRPr>
          </a:p>
        </p:txBody>
      </p:sp>
      <p:pic>
        <p:nvPicPr>
          <p:cNvPr id="551" name="Google Shape;551;p46" title="3.png"/>
          <p:cNvPicPr preferRelativeResize="0"/>
          <p:nvPr/>
        </p:nvPicPr>
        <p:blipFill>
          <a:blip r:embed="rId4">
            <a:alphaModFix/>
          </a:blip>
          <a:stretch>
            <a:fillRect/>
          </a:stretch>
        </p:blipFill>
        <p:spPr>
          <a:xfrm>
            <a:off x="0" y="-66675"/>
            <a:ext cx="9144003" cy="5143501"/>
          </a:xfrm>
          <a:prstGeom prst="rect">
            <a:avLst/>
          </a:prstGeom>
          <a:noFill/>
          <a:ln>
            <a:noFill/>
          </a:ln>
        </p:spPr>
      </p:pic>
      <p:pic>
        <p:nvPicPr>
          <p:cNvPr id="552" name="Google Shape;552;p46" title="bank.png"/>
          <p:cNvPicPr preferRelativeResize="0"/>
          <p:nvPr/>
        </p:nvPicPr>
        <p:blipFill>
          <a:blip r:embed="rId5">
            <a:alphaModFix/>
          </a:blip>
          <a:stretch>
            <a:fillRect/>
          </a:stretch>
        </p:blipFill>
        <p:spPr>
          <a:xfrm>
            <a:off x="739875" y="3958584"/>
            <a:ext cx="2254848" cy="235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9EC"/>
        </a:solidFill>
      </p:bgPr>
    </p:bg>
    <p:spTree>
      <p:nvGrpSpPr>
        <p:cNvPr id="556" name="Shape 556"/>
        <p:cNvGrpSpPr/>
        <p:nvPr/>
      </p:nvGrpSpPr>
      <p:grpSpPr>
        <a:xfrm>
          <a:off x="0" y="0"/>
          <a:ext cx="0" cy="0"/>
          <a:chOff x="0" y="0"/>
          <a:chExt cx="0" cy="0"/>
        </a:xfrm>
      </p:grpSpPr>
      <p:sp>
        <p:nvSpPr>
          <p:cNvPr id="557" name="Google Shape;557;p47"/>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3">
              <a:alphaModFix/>
            </a:blip>
            <a:stretch>
              <a:fillRect b="0" l="0" r="0" t="0"/>
            </a:stretch>
          </a:blipFill>
          <a:ln>
            <a:noFill/>
          </a:ln>
        </p:spPr>
      </p:sp>
      <p:grpSp>
        <p:nvGrpSpPr>
          <p:cNvPr id="558" name="Google Shape;558;p47"/>
          <p:cNvGrpSpPr/>
          <p:nvPr/>
        </p:nvGrpSpPr>
        <p:grpSpPr>
          <a:xfrm>
            <a:off x="4709986" y="422936"/>
            <a:ext cx="3804801" cy="1175339"/>
            <a:chOff x="0" y="-42803"/>
            <a:chExt cx="1592700" cy="492000"/>
          </a:xfrm>
        </p:grpSpPr>
        <p:sp>
          <p:nvSpPr>
            <p:cNvPr id="559" name="Google Shape;559;p47"/>
            <p:cNvSpPr/>
            <p:nvPr/>
          </p:nvSpPr>
          <p:spPr>
            <a:xfrm>
              <a:off x="0" y="0"/>
              <a:ext cx="1592663" cy="406400"/>
            </a:xfrm>
            <a:custGeom>
              <a:rect b="b" l="l" r="r" t="t"/>
              <a:pathLst>
                <a:path extrusionOk="0" h="406400" w="1592663">
                  <a:moveTo>
                    <a:pt x="1389463" y="0"/>
                  </a:moveTo>
                  <a:cubicBezTo>
                    <a:pt x="1501688" y="0"/>
                    <a:pt x="1592663" y="90976"/>
                    <a:pt x="1592663" y="203200"/>
                  </a:cubicBezTo>
                  <a:cubicBezTo>
                    <a:pt x="1592663" y="315424"/>
                    <a:pt x="1501688" y="406400"/>
                    <a:pt x="1389463" y="406400"/>
                  </a:cubicBezTo>
                  <a:lnTo>
                    <a:pt x="203200" y="406400"/>
                  </a:lnTo>
                  <a:cubicBezTo>
                    <a:pt x="90976" y="406400"/>
                    <a:pt x="0" y="315424"/>
                    <a:pt x="0" y="203200"/>
                  </a:cubicBezTo>
                  <a:cubicBezTo>
                    <a:pt x="0" y="90976"/>
                    <a:pt x="90976" y="0"/>
                    <a:pt x="203200" y="0"/>
                  </a:cubicBezTo>
                  <a:close/>
                </a:path>
              </a:pathLst>
            </a:custGeom>
            <a:solidFill>
              <a:srgbClr val="141B4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0" name="Google Shape;560;p47"/>
            <p:cNvSpPr txBox="1"/>
            <p:nvPr/>
          </p:nvSpPr>
          <p:spPr>
            <a:xfrm>
              <a:off x="0" y="-42803"/>
              <a:ext cx="1592700" cy="4920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FFFFFF"/>
                  </a:solidFill>
                  <a:latin typeface="Roboto"/>
                  <a:ea typeface="Roboto"/>
                  <a:cs typeface="Roboto"/>
                  <a:sym typeface="Roboto"/>
                </a:rPr>
                <a:t>24 Hour Filing</a:t>
              </a:r>
              <a:endParaRPr sz="700"/>
            </a:p>
          </p:txBody>
        </p:sp>
      </p:grpSp>
      <p:grpSp>
        <p:nvGrpSpPr>
          <p:cNvPr id="561" name="Google Shape;561;p47"/>
          <p:cNvGrpSpPr/>
          <p:nvPr/>
        </p:nvGrpSpPr>
        <p:grpSpPr>
          <a:xfrm>
            <a:off x="4860136" y="1614984"/>
            <a:ext cx="3806963" cy="1175339"/>
            <a:chOff x="-942" y="-42860"/>
            <a:chExt cx="1593605" cy="492000"/>
          </a:xfrm>
        </p:grpSpPr>
        <p:sp>
          <p:nvSpPr>
            <p:cNvPr id="562" name="Google Shape;562;p47"/>
            <p:cNvSpPr/>
            <p:nvPr/>
          </p:nvSpPr>
          <p:spPr>
            <a:xfrm>
              <a:off x="0" y="0"/>
              <a:ext cx="1592663" cy="406400"/>
            </a:xfrm>
            <a:custGeom>
              <a:rect b="b" l="l" r="r" t="t"/>
              <a:pathLst>
                <a:path extrusionOk="0" h="406400" w="1592663">
                  <a:moveTo>
                    <a:pt x="1389463" y="0"/>
                  </a:moveTo>
                  <a:cubicBezTo>
                    <a:pt x="1501688" y="0"/>
                    <a:pt x="1592663" y="90976"/>
                    <a:pt x="1592663" y="203200"/>
                  </a:cubicBezTo>
                  <a:cubicBezTo>
                    <a:pt x="1592663" y="315424"/>
                    <a:pt x="1501688" y="406400"/>
                    <a:pt x="1389463" y="406400"/>
                  </a:cubicBezTo>
                  <a:lnTo>
                    <a:pt x="203200" y="406400"/>
                  </a:lnTo>
                  <a:cubicBezTo>
                    <a:pt x="90976" y="406400"/>
                    <a:pt x="0" y="315424"/>
                    <a:pt x="0" y="203200"/>
                  </a:cubicBezTo>
                  <a:cubicBezTo>
                    <a:pt x="0" y="90976"/>
                    <a:pt x="90976" y="0"/>
                    <a:pt x="203200" y="0"/>
                  </a:cubicBezTo>
                  <a:close/>
                </a:path>
              </a:pathLst>
            </a:custGeom>
            <a:solidFill>
              <a:srgbClr val="141B4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3" name="Google Shape;563;p47"/>
            <p:cNvSpPr txBox="1"/>
            <p:nvPr/>
          </p:nvSpPr>
          <p:spPr>
            <a:xfrm>
              <a:off x="-942" y="-42860"/>
              <a:ext cx="1592700" cy="4920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FFFFFF"/>
                  </a:solidFill>
                  <a:latin typeface="Roboto"/>
                  <a:ea typeface="Roboto"/>
                  <a:cs typeface="Roboto"/>
                  <a:sym typeface="Roboto"/>
                </a:rPr>
                <a:t>No Extra Charge for Privacy</a:t>
              </a:r>
              <a:endParaRPr sz="700"/>
            </a:p>
          </p:txBody>
        </p:sp>
      </p:grpSp>
      <p:grpSp>
        <p:nvGrpSpPr>
          <p:cNvPr id="564" name="Google Shape;564;p47"/>
          <p:cNvGrpSpPr/>
          <p:nvPr/>
        </p:nvGrpSpPr>
        <p:grpSpPr>
          <a:xfrm>
            <a:off x="4862386" y="2807019"/>
            <a:ext cx="3804801" cy="1175339"/>
            <a:chOff x="0" y="-42923"/>
            <a:chExt cx="1592700" cy="492000"/>
          </a:xfrm>
        </p:grpSpPr>
        <p:sp>
          <p:nvSpPr>
            <p:cNvPr id="565" name="Google Shape;565;p47"/>
            <p:cNvSpPr/>
            <p:nvPr/>
          </p:nvSpPr>
          <p:spPr>
            <a:xfrm>
              <a:off x="0" y="0"/>
              <a:ext cx="1592663" cy="406400"/>
            </a:xfrm>
            <a:custGeom>
              <a:rect b="b" l="l" r="r" t="t"/>
              <a:pathLst>
                <a:path extrusionOk="0" h="406400" w="1592663">
                  <a:moveTo>
                    <a:pt x="1389463" y="0"/>
                  </a:moveTo>
                  <a:cubicBezTo>
                    <a:pt x="1501688" y="0"/>
                    <a:pt x="1592663" y="90976"/>
                    <a:pt x="1592663" y="203200"/>
                  </a:cubicBezTo>
                  <a:cubicBezTo>
                    <a:pt x="1592663" y="315424"/>
                    <a:pt x="1501688" y="406400"/>
                    <a:pt x="1389463" y="406400"/>
                  </a:cubicBezTo>
                  <a:lnTo>
                    <a:pt x="203200" y="406400"/>
                  </a:lnTo>
                  <a:cubicBezTo>
                    <a:pt x="90976" y="406400"/>
                    <a:pt x="0" y="315424"/>
                    <a:pt x="0" y="203200"/>
                  </a:cubicBezTo>
                  <a:cubicBezTo>
                    <a:pt x="0" y="90976"/>
                    <a:pt x="90976" y="0"/>
                    <a:pt x="203200" y="0"/>
                  </a:cubicBezTo>
                  <a:close/>
                </a:path>
              </a:pathLst>
            </a:custGeom>
            <a:solidFill>
              <a:srgbClr val="141B4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6" name="Google Shape;566;p47"/>
            <p:cNvSpPr txBox="1"/>
            <p:nvPr/>
          </p:nvSpPr>
          <p:spPr>
            <a:xfrm>
              <a:off x="0" y="-42923"/>
              <a:ext cx="1592700" cy="4920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FFFFFF"/>
                  </a:solidFill>
                  <a:latin typeface="Roboto"/>
                  <a:ea typeface="Roboto"/>
                  <a:cs typeface="Roboto"/>
                  <a:sym typeface="Roboto"/>
                </a:rPr>
                <a:t>No Hidden Fees</a:t>
              </a:r>
              <a:endParaRPr sz="700"/>
            </a:p>
          </p:txBody>
        </p:sp>
      </p:grpSp>
      <p:cxnSp>
        <p:nvCxnSpPr>
          <p:cNvPr id="567" name="Google Shape;567;p47"/>
          <p:cNvCxnSpPr/>
          <p:nvPr/>
        </p:nvCxnSpPr>
        <p:spPr>
          <a:xfrm>
            <a:off x="3875896" y="2202654"/>
            <a:ext cx="787500" cy="0"/>
          </a:xfrm>
          <a:prstGeom prst="straightConnector1">
            <a:avLst/>
          </a:prstGeom>
          <a:noFill/>
          <a:ln cap="flat" cmpd="sng" w="47625">
            <a:solidFill>
              <a:srgbClr val="FBB040"/>
            </a:solidFill>
            <a:prstDash val="solid"/>
            <a:round/>
            <a:headEnd len="sm" w="sm" type="none"/>
            <a:tailEnd len="med" w="med" type="stealth"/>
          </a:ln>
        </p:spPr>
      </p:cxnSp>
      <p:grpSp>
        <p:nvGrpSpPr>
          <p:cNvPr id="568" name="Google Shape;568;p47"/>
          <p:cNvGrpSpPr/>
          <p:nvPr/>
        </p:nvGrpSpPr>
        <p:grpSpPr>
          <a:xfrm>
            <a:off x="425920" y="921496"/>
            <a:ext cx="3355238" cy="3591154"/>
            <a:chOff x="0" y="-57150"/>
            <a:chExt cx="812800" cy="869950"/>
          </a:xfrm>
        </p:grpSpPr>
        <p:sp>
          <p:nvSpPr>
            <p:cNvPr id="569" name="Google Shape;569;p4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0" name="Google Shape;570;p47"/>
            <p:cNvSpPr txBox="1"/>
            <p:nvPr/>
          </p:nvSpPr>
          <p:spPr>
            <a:xfrm>
              <a:off x="76200" y="-57150"/>
              <a:ext cx="660300" cy="793800"/>
            </a:xfrm>
            <a:prstGeom prst="rect">
              <a:avLst/>
            </a:prstGeom>
            <a:noFill/>
            <a:ln>
              <a:noFill/>
            </a:ln>
          </p:spPr>
          <p:txBody>
            <a:bodyPr anchorCtr="0" anchor="ctr" bIns="25400" lIns="25400" spcFirstLastPara="1" rIns="25400" wrap="square" tIns="25400">
              <a:noAutofit/>
            </a:bodyPr>
            <a:lstStyle/>
            <a:p>
              <a:pPr indent="0" lvl="0" marL="0" marR="0" rtl="0" algn="ctr">
                <a:lnSpc>
                  <a:spcPct val="28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571" name="Google Shape;571;p47"/>
          <p:cNvCxnSpPr/>
          <p:nvPr/>
        </p:nvCxnSpPr>
        <p:spPr>
          <a:xfrm flipH="1" rot="10800000">
            <a:off x="3752275" y="1010725"/>
            <a:ext cx="816300" cy="236400"/>
          </a:xfrm>
          <a:prstGeom prst="straightConnector1">
            <a:avLst/>
          </a:prstGeom>
          <a:noFill/>
          <a:ln cap="flat" cmpd="sng" w="47625">
            <a:solidFill>
              <a:srgbClr val="FBB040"/>
            </a:solidFill>
            <a:prstDash val="solid"/>
            <a:round/>
            <a:headEnd len="sm" w="sm" type="none"/>
            <a:tailEnd len="med" w="med" type="stealth"/>
          </a:ln>
        </p:spPr>
      </p:cxnSp>
      <p:cxnSp>
        <p:nvCxnSpPr>
          <p:cNvPr id="572" name="Google Shape;572;p47"/>
          <p:cNvCxnSpPr/>
          <p:nvPr/>
        </p:nvCxnSpPr>
        <p:spPr>
          <a:xfrm>
            <a:off x="3781104" y="3394678"/>
            <a:ext cx="787500" cy="0"/>
          </a:xfrm>
          <a:prstGeom prst="straightConnector1">
            <a:avLst/>
          </a:prstGeom>
          <a:noFill/>
          <a:ln cap="flat" cmpd="sng" w="47625">
            <a:solidFill>
              <a:srgbClr val="FBB040"/>
            </a:solidFill>
            <a:prstDash val="solid"/>
            <a:round/>
            <a:headEnd len="sm" w="sm" type="none"/>
            <a:tailEnd len="med" w="med" type="stealth"/>
          </a:ln>
        </p:spPr>
      </p:cxnSp>
      <p:sp>
        <p:nvSpPr>
          <p:cNvPr id="573" name="Google Shape;573;p47"/>
          <p:cNvSpPr/>
          <p:nvPr/>
        </p:nvSpPr>
        <p:spPr>
          <a:xfrm>
            <a:off x="915332" y="2184700"/>
            <a:ext cx="2376411" cy="1300658"/>
          </a:xfrm>
          <a:custGeom>
            <a:rect b="b" l="l" r="r" t="t"/>
            <a:pathLst>
              <a:path extrusionOk="0" h="3468421" w="6337095">
                <a:moveTo>
                  <a:pt x="0" y="0"/>
                </a:moveTo>
                <a:lnTo>
                  <a:pt x="6337095" y="0"/>
                </a:lnTo>
                <a:lnTo>
                  <a:pt x="6337095" y="3468421"/>
                </a:lnTo>
                <a:lnTo>
                  <a:pt x="0" y="3468421"/>
                </a:lnTo>
                <a:close/>
              </a:path>
            </a:pathLst>
          </a:custGeom>
          <a:solidFill>
            <a:srgbClr val="000000">
              <a:alpha val="0"/>
            </a:srgbClr>
          </a:solidFill>
          <a:ln>
            <a:noFill/>
          </a:ln>
        </p:spPr>
      </p:sp>
      <p:sp>
        <p:nvSpPr>
          <p:cNvPr id="574" name="Google Shape;574;p47"/>
          <p:cNvSpPr txBox="1"/>
          <p:nvPr/>
        </p:nvSpPr>
        <p:spPr>
          <a:xfrm>
            <a:off x="1015589" y="2287825"/>
            <a:ext cx="2175900" cy="10944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lang="en" sz="3600">
                <a:solidFill>
                  <a:srgbClr val="141B41"/>
                </a:solidFill>
                <a:latin typeface="Roboto"/>
                <a:ea typeface="Roboto"/>
                <a:cs typeface="Roboto"/>
                <a:sym typeface="Roboto"/>
              </a:rPr>
              <a:t>How We’re Different</a:t>
            </a:r>
            <a:endParaRPr sz="700">
              <a:solidFill>
                <a:srgbClr val="141B41"/>
              </a:solidFill>
              <a:latin typeface="Roboto"/>
              <a:ea typeface="Roboto"/>
              <a:cs typeface="Roboto"/>
              <a:sym typeface="Roboto"/>
            </a:endParaRPr>
          </a:p>
        </p:txBody>
      </p:sp>
      <p:grpSp>
        <p:nvGrpSpPr>
          <p:cNvPr id="575" name="Google Shape;575;p47"/>
          <p:cNvGrpSpPr/>
          <p:nvPr/>
        </p:nvGrpSpPr>
        <p:grpSpPr>
          <a:xfrm>
            <a:off x="4607761" y="3982344"/>
            <a:ext cx="3804801" cy="1175339"/>
            <a:chOff x="0" y="-42923"/>
            <a:chExt cx="1592700" cy="492000"/>
          </a:xfrm>
        </p:grpSpPr>
        <p:sp>
          <p:nvSpPr>
            <p:cNvPr id="576" name="Google Shape;576;p47"/>
            <p:cNvSpPr/>
            <p:nvPr/>
          </p:nvSpPr>
          <p:spPr>
            <a:xfrm>
              <a:off x="0" y="0"/>
              <a:ext cx="1592663" cy="406400"/>
            </a:xfrm>
            <a:custGeom>
              <a:rect b="b" l="l" r="r" t="t"/>
              <a:pathLst>
                <a:path extrusionOk="0" h="406400" w="1592663">
                  <a:moveTo>
                    <a:pt x="1389463" y="0"/>
                  </a:moveTo>
                  <a:cubicBezTo>
                    <a:pt x="1501688" y="0"/>
                    <a:pt x="1592663" y="90976"/>
                    <a:pt x="1592663" y="203200"/>
                  </a:cubicBezTo>
                  <a:cubicBezTo>
                    <a:pt x="1592663" y="315424"/>
                    <a:pt x="1501688" y="406400"/>
                    <a:pt x="1389463" y="406400"/>
                  </a:cubicBezTo>
                  <a:lnTo>
                    <a:pt x="203200" y="406400"/>
                  </a:lnTo>
                  <a:cubicBezTo>
                    <a:pt x="90976" y="406400"/>
                    <a:pt x="0" y="315424"/>
                    <a:pt x="0" y="203200"/>
                  </a:cubicBezTo>
                  <a:cubicBezTo>
                    <a:pt x="0" y="90976"/>
                    <a:pt x="90976" y="0"/>
                    <a:pt x="203200" y="0"/>
                  </a:cubicBezTo>
                  <a:close/>
                </a:path>
              </a:pathLst>
            </a:custGeom>
            <a:solidFill>
              <a:srgbClr val="141B4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7" name="Google Shape;577;p47"/>
            <p:cNvSpPr txBox="1"/>
            <p:nvPr/>
          </p:nvSpPr>
          <p:spPr>
            <a:xfrm>
              <a:off x="0" y="-42923"/>
              <a:ext cx="1592700" cy="4920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lang="en" sz="1800">
                  <a:solidFill>
                    <a:srgbClr val="FFFFFF"/>
                  </a:solidFill>
                  <a:latin typeface="Roboto"/>
                  <a:ea typeface="Roboto"/>
                  <a:cs typeface="Roboto"/>
                  <a:sym typeface="Roboto"/>
                </a:rPr>
                <a:t>Easy Bank Account</a:t>
              </a:r>
              <a:endParaRPr sz="700"/>
            </a:p>
          </p:txBody>
        </p:sp>
      </p:grpSp>
      <p:cxnSp>
        <p:nvCxnSpPr>
          <p:cNvPr id="578" name="Google Shape;578;p47"/>
          <p:cNvCxnSpPr/>
          <p:nvPr/>
        </p:nvCxnSpPr>
        <p:spPr>
          <a:xfrm>
            <a:off x="3701350" y="4289925"/>
            <a:ext cx="795600" cy="203700"/>
          </a:xfrm>
          <a:prstGeom prst="straightConnector1">
            <a:avLst/>
          </a:prstGeom>
          <a:noFill/>
          <a:ln cap="flat" cmpd="sng" w="47625">
            <a:solidFill>
              <a:srgbClr val="FBB040"/>
            </a:solidFill>
            <a:prstDash val="solid"/>
            <a:round/>
            <a:headEnd len="sm" w="sm" type="none"/>
            <a:tailEnd len="med" w="med" type="stealth"/>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2" name="Shape 582"/>
        <p:cNvGrpSpPr/>
        <p:nvPr/>
      </p:nvGrpSpPr>
      <p:grpSpPr>
        <a:xfrm>
          <a:off x="0" y="0"/>
          <a:ext cx="0" cy="0"/>
          <a:chOff x="0" y="0"/>
          <a:chExt cx="0" cy="0"/>
        </a:xfrm>
      </p:grpSpPr>
      <p:sp>
        <p:nvSpPr>
          <p:cNvPr id="583" name="Google Shape;583;p48"/>
          <p:cNvSpPr/>
          <p:nvPr/>
        </p:nvSpPr>
        <p:spPr>
          <a:xfrm>
            <a:off x="311700" y="1236502"/>
            <a:ext cx="3995677" cy="752971"/>
          </a:xfrm>
          <a:custGeom>
            <a:rect b="b" l="l" r="r" t="t"/>
            <a:pathLst>
              <a:path extrusionOk="0" h="2007921" w="10655138">
                <a:moveTo>
                  <a:pt x="0" y="0"/>
                </a:moveTo>
                <a:lnTo>
                  <a:pt x="10655138" y="0"/>
                </a:lnTo>
                <a:lnTo>
                  <a:pt x="10655138" y="2007921"/>
                </a:lnTo>
                <a:lnTo>
                  <a:pt x="0" y="2007921"/>
                </a:lnTo>
                <a:close/>
              </a:path>
            </a:pathLst>
          </a:custGeom>
          <a:solidFill>
            <a:srgbClr val="000000">
              <a:alpha val="0"/>
            </a:srgbClr>
          </a:solidFill>
          <a:ln>
            <a:noFill/>
          </a:ln>
        </p:spPr>
      </p:sp>
      <p:sp>
        <p:nvSpPr>
          <p:cNvPr id="584" name="Google Shape;584;p48"/>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4">
              <a:alphaModFix/>
            </a:blip>
            <a:stretch>
              <a:fillRect b="0" l="0" r="0" t="0"/>
            </a:stretch>
          </a:blipFill>
          <a:ln>
            <a:noFill/>
          </a:ln>
        </p:spPr>
      </p:sp>
      <p:sp>
        <p:nvSpPr>
          <p:cNvPr id="585" name="Google Shape;585;p48"/>
          <p:cNvSpPr txBox="1"/>
          <p:nvPr/>
        </p:nvSpPr>
        <p:spPr>
          <a:xfrm>
            <a:off x="399500" y="1242188"/>
            <a:ext cx="4375500" cy="7089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lang="en" sz="3600">
                <a:solidFill>
                  <a:srgbClr val="141B41"/>
                </a:solidFill>
                <a:latin typeface="Roboto"/>
                <a:ea typeface="Roboto"/>
                <a:cs typeface="Roboto"/>
                <a:sym typeface="Roboto"/>
              </a:rPr>
              <a:t>Our Pricing</a:t>
            </a:r>
            <a:endParaRPr sz="700">
              <a:solidFill>
                <a:srgbClr val="141B41"/>
              </a:solidFill>
              <a:latin typeface="Roboto"/>
              <a:ea typeface="Roboto"/>
              <a:cs typeface="Roboto"/>
              <a:sym typeface="Roboto"/>
            </a:endParaRPr>
          </a:p>
        </p:txBody>
      </p:sp>
      <p:pic>
        <p:nvPicPr>
          <p:cNvPr descr="A black rectangle with white lines&#10;&#10;Description automatically generated" id="586" name="Google Shape;586;p48"/>
          <p:cNvPicPr preferRelativeResize="0"/>
          <p:nvPr/>
        </p:nvPicPr>
        <p:blipFill rotWithShape="1">
          <a:blip r:embed="rId5">
            <a:alphaModFix/>
          </a:blip>
          <a:srcRect b="0" l="0" r="0" t="0"/>
          <a:stretch/>
        </p:blipFill>
        <p:spPr>
          <a:xfrm>
            <a:off x="585301" y="2254331"/>
            <a:ext cx="7973396" cy="1247087"/>
          </a:xfrm>
          <a:prstGeom prst="rect">
            <a:avLst/>
          </a:prstGeom>
          <a:noFill/>
          <a:ln>
            <a:noFill/>
          </a:ln>
        </p:spPr>
      </p:pic>
      <p:sp>
        <p:nvSpPr>
          <p:cNvPr id="587" name="Google Shape;587;p48"/>
          <p:cNvSpPr/>
          <p:nvPr/>
        </p:nvSpPr>
        <p:spPr>
          <a:xfrm>
            <a:off x="1624200" y="3876550"/>
            <a:ext cx="5895600" cy="509400"/>
          </a:xfrm>
          <a:prstGeom prst="roundRect">
            <a:avLst>
              <a:gd fmla="val 16667" name="adj"/>
            </a:avLst>
          </a:prstGeom>
          <a:solidFill>
            <a:srgbClr val="FBB040"/>
          </a:solidFill>
          <a:ln cap="flat" cmpd="sng" w="9525">
            <a:solidFill>
              <a:srgbClr val="FBB0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8" name="Google Shape;588;p48"/>
          <p:cNvSpPr txBox="1"/>
          <p:nvPr/>
        </p:nvSpPr>
        <p:spPr>
          <a:xfrm>
            <a:off x="974250" y="3979450"/>
            <a:ext cx="7195500" cy="303600"/>
          </a:xfrm>
          <a:prstGeom prst="rect">
            <a:avLst/>
          </a:prstGeom>
          <a:noFill/>
          <a:ln>
            <a:noFill/>
          </a:ln>
        </p:spPr>
        <p:txBody>
          <a:bodyPr anchorCtr="0" anchor="t" bIns="0" lIns="0" spcFirstLastPara="1" rIns="0" wrap="square" tIns="0">
            <a:noAutofit/>
          </a:bodyPr>
          <a:lstStyle/>
          <a:p>
            <a:pPr indent="0" lvl="0" marL="0" marR="0" rtl="0" algn="ctr">
              <a:lnSpc>
                <a:spcPct val="120005"/>
              </a:lnSpc>
              <a:spcBef>
                <a:spcPts val="0"/>
              </a:spcBef>
              <a:spcAft>
                <a:spcPts val="0"/>
              </a:spcAft>
              <a:buNone/>
            </a:pPr>
            <a:r>
              <a:rPr b="1" i="0" lang="en" sz="2000" u="none" cap="none" strike="noStrike">
                <a:solidFill>
                  <a:srgbClr val="141B41"/>
                </a:solidFill>
                <a:latin typeface="Roboto"/>
                <a:ea typeface="Roboto"/>
                <a:cs typeface="Roboto"/>
                <a:sym typeface="Roboto"/>
              </a:rPr>
              <a:t>FORMATIONS STARTING AT $49 + STATE FEES</a:t>
            </a:r>
            <a:endParaRPr b="1" sz="700">
              <a:solidFill>
                <a:srgbClr val="141B4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6" name="Shape 596"/>
        <p:cNvGrpSpPr/>
        <p:nvPr/>
      </p:nvGrpSpPr>
      <p:grpSpPr>
        <a:xfrm>
          <a:off x="0" y="0"/>
          <a:ext cx="0" cy="0"/>
          <a:chOff x="0" y="0"/>
          <a:chExt cx="0" cy="0"/>
        </a:xfrm>
      </p:grpSpPr>
      <p:sp>
        <p:nvSpPr>
          <p:cNvPr id="597" name="Google Shape;597;p49"/>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4">
              <a:alphaModFix/>
            </a:blip>
            <a:stretch>
              <a:fillRect b="0" l="0" r="0" t="0"/>
            </a:stretch>
          </a:blipFill>
          <a:ln>
            <a:noFill/>
          </a:ln>
        </p:spPr>
      </p:sp>
      <p:sp>
        <p:nvSpPr>
          <p:cNvPr id="598" name="Google Shape;598;p49"/>
          <p:cNvSpPr txBox="1"/>
          <p:nvPr/>
        </p:nvSpPr>
        <p:spPr>
          <a:xfrm>
            <a:off x="270325" y="1485975"/>
            <a:ext cx="4756200" cy="2177700"/>
          </a:xfrm>
          <a:prstGeom prst="rect">
            <a:avLst/>
          </a:prstGeom>
          <a:noFill/>
          <a:ln>
            <a:noFill/>
          </a:ln>
        </p:spPr>
        <p:txBody>
          <a:bodyPr anchorCtr="0" anchor="t" bIns="0" lIns="0" spcFirstLastPara="1" rIns="0" wrap="square" tIns="0">
            <a:noAutofit/>
          </a:bodyPr>
          <a:lstStyle/>
          <a:p>
            <a:pPr indent="0" lvl="0" marL="0" marR="0" rtl="0" algn="l">
              <a:lnSpc>
                <a:spcPct val="95999"/>
              </a:lnSpc>
              <a:spcBef>
                <a:spcPts val="0"/>
              </a:spcBef>
              <a:spcAft>
                <a:spcPts val="0"/>
              </a:spcAft>
              <a:buNone/>
            </a:pPr>
            <a:r>
              <a:rPr b="1" lang="en" sz="4500">
                <a:solidFill>
                  <a:srgbClr val="141B41"/>
                </a:solidFill>
                <a:latin typeface="Roboto"/>
                <a:ea typeface="Roboto"/>
                <a:cs typeface="Roboto"/>
                <a:sym typeface="Roboto"/>
              </a:rPr>
              <a:t>50% off with code</a:t>
            </a:r>
            <a:endParaRPr b="1" sz="4500">
              <a:solidFill>
                <a:srgbClr val="141B41"/>
              </a:solidFill>
              <a:latin typeface="Roboto"/>
              <a:ea typeface="Roboto"/>
              <a:cs typeface="Roboto"/>
              <a:sym typeface="Roboto"/>
            </a:endParaRPr>
          </a:p>
          <a:p>
            <a:pPr indent="0" lvl="0" marL="0" marR="0" rtl="0" algn="l">
              <a:lnSpc>
                <a:spcPct val="95999"/>
              </a:lnSpc>
              <a:spcBef>
                <a:spcPts val="0"/>
              </a:spcBef>
              <a:spcAft>
                <a:spcPts val="0"/>
              </a:spcAft>
              <a:buNone/>
            </a:pPr>
            <a:r>
              <a:rPr b="1" lang="en" sz="4500">
                <a:solidFill>
                  <a:srgbClr val="141B41"/>
                </a:solidFill>
                <a:latin typeface="Roboto"/>
                <a:ea typeface="Roboto"/>
                <a:cs typeface="Roboto"/>
                <a:sym typeface="Roboto"/>
              </a:rPr>
              <a:t>WEBINAR50</a:t>
            </a:r>
            <a:endParaRPr b="1" sz="4500">
              <a:solidFill>
                <a:srgbClr val="141B41"/>
              </a:solidFill>
              <a:latin typeface="Roboto"/>
              <a:ea typeface="Roboto"/>
              <a:cs typeface="Roboto"/>
              <a:sym typeface="Roboto"/>
            </a:endParaRPr>
          </a:p>
          <a:p>
            <a:pPr indent="0" lvl="0" marL="0" marR="0" rtl="0" algn="l">
              <a:lnSpc>
                <a:spcPct val="95999"/>
              </a:lnSpc>
              <a:spcBef>
                <a:spcPts val="0"/>
              </a:spcBef>
              <a:spcAft>
                <a:spcPts val="0"/>
              </a:spcAft>
              <a:buNone/>
            </a:pPr>
            <a:r>
              <a:rPr b="1" lang="en" sz="4500">
                <a:solidFill>
                  <a:srgbClr val="141B41"/>
                </a:solidFill>
                <a:latin typeface="Roboto"/>
                <a:ea typeface="Roboto"/>
                <a:cs typeface="Roboto"/>
                <a:sym typeface="Roboto"/>
              </a:rPr>
              <a:t>Until Tomorrow!</a:t>
            </a:r>
            <a:endParaRPr b="1" sz="4500">
              <a:solidFill>
                <a:srgbClr val="141B41"/>
              </a:solidFill>
              <a:latin typeface="Roboto"/>
              <a:ea typeface="Roboto"/>
              <a:cs typeface="Roboto"/>
              <a:sym typeface="Roboto"/>
            </a:endParaRPr>
          </a:p>
        </p:txBody>
      </p:sp>
      <p:pic>
        <p:nvPicPr>
          <p:cNvPr id="599" name="Google Shape;599;p49" title="Webinar50 (2).png"/>
          <p:cNvPicPr preferRelativeResize="0"/>
          <p:nvPr/>
        </p:nvPicPr>
        <p:blipFill>
          <a:blip r:embed="rId5">
            <a:alphaModFix/>
          </a:blip>
          <a:stretch>
            <a:fillRect/>
          </a:stretch>
        </p:blipFill>
        <p:spPr>
          <a:xfrm>
            <a:off x="3700050" y="1609250"/>
            <a:ext cx="7087651" cy="3986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822"/>
        </a:solidFill>
      </p:bgPr>
    </p:bg>
    <p:spTree>
      <p:nvGrpSpPr>
        <p:cNvPr id="603" name="Shape 603"/>
        <p:cNvGrpSpPr/>
        <p:nvPr/>
      </p:nvGrpSpPr>
      <p:grpSpPr>
        <a:xfrm>
          <a:off x="0" y="0"/>
          <a:ext cx="0" cy="0"/>
          <a:chOff x="0" y="0"/>
          <a:chExt cx="0" cy="0"/>
        </a:xfrm>
      </p:grpSpPr>
      <p:pic>
        <p:nvPicPr>
          <p:cNvPr id="604" name="Google Shape;604;p50"/>
          <p:cNvPicPr preferRelativeResize="0"/>
          <p:nvPr/>
        </p:nvPicPr>
        <p:blipFill>
          <a:blip r:embed="rId3">
            <a:alphaModFix/>
          </a:blip>
          <a:stretch>
            <a:fillRect/>
          </a:stretch>
        </p:blipFill>
        <p:spPr>
          <a:xfrm>
            <a:off x="270331" y="311133"/>
            <a:ext cx="565624" cy="286221"/>
          </a:xfrm>
          <a:prstGeom prst="rect">
            <a:avLst/>
          </a:prstGeom>
          <a:noFill/>
          <a:ln>
            <a:noFill/>
          </a:ln>
        </p:spPr>
      </p:pic>
      <p:sp>
        <p:nvSpPr>
          <p:cNvPr id="605" name="Google Shape;605;p50"/>
          <p:cNvSpPr txBox="1"/>
          <p:nvPr/>
        </p:nvSpPr>
        <p:spPr>
          <a:xfrm>
            <a:off x="270325" y="875300"/>
            <a:ext cx="5691600" cy="2025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t/>
            </a:r>
            <a:endParaRPr>
              <a:solidFill>
                <a:srgbClr val="F8F6ED"/>
              </a:solidFill>
              <a:latin typeface="Poppins SemiBold"/>
              <a:ea typeface="Poppins SemiBold"/>
              <a:cs typeface="Poppins SemiBold"/>
              <a:sym typeface="Poppins SemiBold"/>
            </a:endParaRPr>
          </a:p>
        </p:txBody>
      </p:sp>
      <p:sp>
        <p:nvSpPr>
          <p:cNvPr id="606" name="Google Shape;606;p50"/>
          <p:cNvSpPr txBox="1"/>
          <p:nvPr/>
        </p:nvSpPr>
        <p:spPr>
          <a:xfrm>
            <a:off x="270325" y="1125300"/>
            <a:ext cx="8197500" cy="23151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4700">
                <a:solidFill>
                  <a:srgbClr val="004822"/>
                </a:solidFill>
                <a:highlight>
                  <a:srgbClr val="D5E27B"/>
                </a:highlight>
                <a:latin typeface="Poppins"/>
                <a:ea typeface="Poppins"/>
                <a:cs typeface="Poppins"/>
                <a:sym typeface="Poppins"/>
              </a:rPr>
              <a:t>EARN </a:t>
            </a:r>
            <a:r>
              <a:rPr b="1" lang="en" sz="4700">
                <a:solidFill>
                  <a:srgbClr val="004822"/>
                </a:solidFill>
                <a:highlight>
                  <a:srgbClr val="D5E27B"/>
                </a:highlight>
                <a:latin typeface="Poppins"/>
                <a:ea typeface="Poppins"/>
                <a:cs typeface="Poppins"/>
                <a:sym typeface="Poppins"/>
              </a:rPr>
              <a:t>$50</a:t>
            </a:r>
            <a:r>
              <a:rPr b="1" lang="en" sz="4700">
                <a:solidFill>
                  <a:srgbClr val="E7B7AF"/>
                </a:solidFill>
                <a:latin typeface="Poppins"/>
                <a:ea typeface="Poppins"/>
                <a:cs typeface="Poppins"/>
                <a:sym typeface="Poppins"/>
              </a:rPr>
              <a:t> </a:t>
            </a:r>
            <a:endParaRPr b="1" sz="4700">
              <a:solidFill>
                <a:srgbClr val="E7B7AF"/>
              </a:solidFill>
              <a:latin typeface="Poppins"/>
              <a:ea typeface="Poppins"/>
              <a:cs typeface="Poppins"/>
              <a:sym typeface="Poppins"/>
            </a:endParaRPr>
          </a:p>
          <a:p>
            <a:pPr indent="0" lvl="0" marL="0" rtl="0" algn="l">
              <a:lnSpc>
                <a:spcPct val="80000"/>
              </a:lnSpc>
              <a:spcBef>
                <a:spcPts val="0"/>
              </a:spcBef>
              <a:spcAft>
                <a:spcPts val="0"/>
              </a:spcAft>
              <a:buNone/>
            </a:pPr>
            <a:r>
              <a:rPr b="1" lang="en" sz="4700">
                <a:solidFill>
                  <a:srgbClr val="E7B7AF"/>
                </a:solidFill>
                <a:latin typeface="Poppins"/>
                <a:ea typeface="Poppins"/>
                <a:cs typeface="Poppins"/>
                <a:sym typeface="Poppins"/>
              </a:rPr>
              <a:t>WHEN YOU OPEN A NEW RELAY ACCOUNT AND FUND IT WITH $100*</a:t>
            </a:r>
            <a:endParaRPr b="1" sz="4700">
              <a:solidFill>
                <a:srgbClr val="E7B7AF"/>
              </a:solidFill>
              <a:latin typeface="Poppins"/>
              <a:ea typeface="Poppins"/>
              <a:cs typeface="Poppins"/>
              <a:sym typeface="Poppins"/>
            </a:endParaRPr>
          </a:p>
        </p:txBody>
      </p:sp>
      <p:grpSp>
        <p:nvGrpSpPr>
          <p:cNvPr id="607" name="Google Shape;607;p50"/>
          <p:cNvGrpSpPr/>
          <p:nvPr/>
        </p:nvGrpSpPr>
        <p:grpSpPr>
          <a:xfrm>
            <a:off x="270277" y="3984750"/>
            <a:ext cx="2839208" cy="367800"/>
            <a:chOff x="605222" y="3399725"/>
            <a:chExt cx="2797801" cy="367800"/>
          </a:xfrm>
        </p:grpSpPr>
        <p:sp>
          <p:nvSpPr>
            <p:cNvPr id="608" name="Google Shape;608;p50"/>
            <p:cNvSpPr/>
            <p:nvPr/>
          </p:nvSpPr>
          <p:spPr>
            <a:xfrm>
              <a:off x="605222" y="3399725"/>
              <a:ext cx="2797800" cy="366300"/>
            </a:xfrm>
            <a:prstGeom prst="roundRect">
              <a:avLst>
                <a:gd fmla="val 50000" name="adj"/>
              </a:avLst>
            </a:prstGeom>
            <a:solidFill>
              <a:srgbClr val="D5E2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0"/>
            <p:cNvSpPr txBox="1"/>
            <p:nvPr/>
          </p:nvSpPr>
          <p:spPr>
            <a:xfrm>
              <a:off x="605223" y="3413525"/>
              <a:ext cx="2797800" cy="354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100" u="sng">
                  <a:solidFill>
                    <a:schemeClr val="dk1"/>
                  </a:solidFill>
                  <a:hlinkClick r:id="rId4">
                    <a:extLst>
                      <a:ext uri="{A12FA001-AC4F-418D-AE19-62706E023703}">
                        <ahyp:hlinkClr val="tx"/>
                      </a:ext>
                    </a:extLst>
                  </a:hlinkClick>
                </a:rPr>
                <a:t>SIGN UP TODAY</a:t>
              </a:r>
              <a:endParaRPr b="1" sz="1000">
                <a:solidFill>
                  <a:schemeClr val="dk1"/>
                </a:solidFill>
                <a:latin typeface="Poppins"/>
                <a:ea typeface="Poppins"/>
                <a:cs typeface="Poppins"/>
                <a:sym typeface="Poppins"/>
              </a:endParaRPr>
            </a:p>
          </p:txBody>
        </p:sp>
      </p:grpSp>
      <p:sp>
        <p:nvSpPr>
          <p:cNvPr id="610" name="Google Shape;610;p50"/>
          <p:cNvSpPr/>
          <p:nvPr/>
        </p:nvSpPr>
        <p:spPr>
          <a:xfrm>
            <a:off x="270450" y="3781625"/>
            <a:ext cx="2839200" cy="20100"/>
          </a:xfrm>
          <a:prstGeom prst="rect">
            <a:avLst/>
          </a:prstGeom>
          <a:solidFill>
            <a:srgbClr val="D5E2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0"/>
          <p:cNvSpPr txBox="1"/>
          <p:nvPr/>
        </p:nvSpPr>
        <p:spPr>
          <a:xfrm>
            <a:off x="270453" y="3478563"/>
            <a:ext cx="3216600" cy="221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 sz="1800">
                <a:solidFill>
                  <a:srgbClr val="F1ECDA"/>
                </a:solidFill>
                <a:latin typeface="Poppins"/>
                <a:ea typeface="Poppins"/>
                <a:cs typeface="Poppins"/>
                <a:sym typeface="Poppins"/>
              </a:rPr>
              <a:t>*Conditions Apply</a:t>
            </a:r>
            <a:endParaRPr b="1" sz="1800">
              <a:solidFill>
                <a:srgbClr val="F1ECDA"/>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5" name="Shape 615"/>
        <p:cNvGrpSpPr/>
        <p:nvPr/>
      </p:nvGrpSpPr>
      <p:grpSpPr>
        <a:xfrm>
          <a:off x="0" y="0"/>
          <a:ext cx="0" cy="0"/>
          <a:chOff x="0" y="0"/>
          <a:chExt cx="0" cy="0"/>
        </a:xfrm>
      </p:grpSpPr>
      <p:sp>
        <p:nvSpPr>
          <p:cNvPr id="616" name="Google Shape;616;p51"/>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4">
              <a:alphaModFix/>
            </a:blip>
            <a:stretch>
              <a:fillRect b="0" l="0" r="0" t="0"/>
            </a:stretch>
          </a:blipFill>
          <a:ln>
            <a:noFill/>
          </a:ln>
        </p:spPr>
      </p:sp>
      <p:sp>
        <p:nvSpPr>
          <p:cNvPr id="617" name="Google Shape;617;p51"/>
          <p:cNvSpPr txBox="1"/>
          <p:nvPr/>
        </p:nvSpPr>
        <p:spPr>
          <a:xfrm>
            <a:off x="1298851" y="2185125"/>
            <a:ext cx="6546300" cy="2460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00000"/>
                </a:solidFill>
                <a:latin typeface="Roboto"/>
                <a:ea typeface="Roboto"/>
                <a:cs typeface="Roboto"/>
                <a:sym typeface="Roboto"/>
              </a:rPr>
              <a:t>We’d love your feedback! After the webinar, </a:t>
            </a:r>
            <a:r>
              <a:rPr b="1" i="0" lang="en" sz="1700" u="none" cap="none" strike="noStrike">
                <a:solidFill>
                  <a:srgbClr val="000000"/>
                </a:solidFill>
                <a:latin typeface="Roboto"/>
                <a:ea typeface="Roboto"/>
                <a:cs typeface="Roboto"/>
                <a:sym typeface="Roboto"/>
              </a:rPr>
              <a:t>please fill out our quick Zoom survey</a:t>
            </a:r>
            <a:r>
              <a:rPr b="0" i="0" lang="en" sz="1700" u="none" cap="none" strike="noStrike">
                <a:solidFill>
                  <a:srgbClr val="000000"/>
                </a:solidFill>
                <a:latin typeface="Roboto"/>
                <a:ea typeface="Roboto"/>
                <a:cs typeface="Roboto"/>
                <a:sym typeface="Roboto"/>
              </a:rPr>
              <a:t> - it’ll help us make future sessions even more valuable for business owners like you. Thanks for sharing your thoughts!</a:t>
            </a:r>
            <a:endParaRPr sz="700"/>
          </a:p>
          <a:p>
            <a:pPr indent="0" lvl="0" marL="0" marR="0" rtl="0" algn="ctr">
              <a:lnSpc>
                <a:spcPct val="140011"/>
              </a:lnSpc>
              <a:spcBef>
                <a:spcPts val="0"/>
              </a:spcBef>
              <a:spcAft>
                <a:spcPts val="0"/>
              </a:spcAft>
              <a:buNone/>
            </a:pPr>
            <a:r>
              <a:t/>
            </a:r>
            <a:endParaRPr b="0" i="0" sz="1700" u="none" cap="none" strike="noStrike">
              <a:solidFill>
                <a:srgbClr val="000000"/>
              </a:solidFill>
              <a:latin typeface="Roboto"/>
              <a:ea typeface="Roboto"/>
              <a:cs typeface="Roboto"/>
              <a:sym typeface="Roboto"/>
            </a:endParaRPr>
          </a:p>
          <a:p>
            <a:pPr indent="0" lvl="0" marL="0" marR="0" rtl="0" algn="ctr">
              <a:lnSpc>
                <a:spcPct val="140011"/>
              </a:lnSpc>
              <a:spcBef>
                <a:spcPts val="0"/>
              </a:spcBef>
              <a:spcAft>
                <a:spcPts val="0"/>
              </a:spcAft>
              <a:buNone/>
            </a:pPr>
            <a:r>
              <a:rPr b="0" i="0" lang="en" sz="1700" u="none" cap="none" strike="noStrike">
                <a:solidFill>
                  <a:srgbClr val="000000"/>
                </a:solidFill>
                <a:latin typeface="Roboto"/>
                <a:ea typeface="Roboto"/>
                <a:cs typeface="Roboto"/>
                <a:sym typeface="Roboto"/>
              </a:rPr>
              <a:t>If you found this webinar helpful, </a:t>
            </a:r>
            <a:r>
              <a:rPr b="1" i="0" lang="en" sz="1700" u="none" cap="none" strike="noStrike">
                <a:solidFill>
                  <a:srgbClr val="000000"/>
                </a:solidFill>
                <a:latin typeface="Roboto"/>
                <a:ea typeface="Roboto"/>
                <a:cs typeface="Roboto"/>
                <a:sym typeface="Roboto"/>
              </a:rPr>
              <a:t>feel free to share the link in the chat with any business owner who might benefit!</a:t>
            </a:r>
            <a:endParaRPr sz="700"/>
          </a:p>
          <a:p>
            <a:pPr indent="0" lvl="0" marL="0" marR="0" rtl="0" algn="ctr">
              <a:lnSpc>
                <a:spcPct val="140011"/>
              </a:lnSpc>
              <a:spcBef>
                <a:spcPts val="0"/>
              </a:spcBef>
              <a:spcAft>
                <a:spcPts val="0"/>
              </a:spcAft>
              <a:buNone/>
            </a:pPr>
            <a:r>
              <a:t/>
            </a:r>
            <a:endParaRPr b="1" i="0" sz="1700" u="none" cap="none" strike="noStrike">
              <a:solidFill>
                <a:srgbClr val="000000"/>
              </a:solidFill>
              <a:latin typeface="Roboto"/>
              <a:ea typeface="Roboto"/>
              <a:cs typeface="Roboto"/>
              <a:sym typeface="Roboto"/>
            </a:endParaRPr>
          </a:p>
        </p:txBody>
      </p:sp>
      <p:sp>
        <p:nvSpPr>
          <p:cNvPr id="618" name="Google Shape;618;p51"/>
          <p:cNvSpPr txBox="1"/>
          <p:nvPr/>
        </p:nvSpPr>
        <p:spPr>
          <a:xfrm>
            <a:off x="2384250" y="1187588"/>
            <a:ext cx="4375500" cy="7089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3600">
                <a:solidFill>
                  <a:srgbClr val="306BAC"/>
                </a:solidFill>
                <a:latin typeface="Roboto"/>
                <a:ea typeface="Roboto"/>
                <a:cs typeface="Roboto"/>
                <a:sym typeface="Roboto"/>
              </a:rPr>
              <a:t>Don’t Forget</a:t>
            </a:r>
            <a:endParaRPr sz="700">
              <a:solidFill>
                <a:srgbClr val="306BAC"/>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C"/>
        </a:solidFill>
      </p:bgPr>
    </p:bg>
    <p:spTree>
      <p:nvGrpSpPr>
        <p:cNvPr id="622" name="Shape 622"/>
        <p:cNvGrpSpPr/>
        <p:nvPr/>
      </p:nvGrpSpPr>
      <p:grpSpPr>
        <a:xfrm>
          <a:off x="0" y="0"/>
          <a:ext cx="0" cy="0"/>
          <a:chOff x="0" y="0"/>
          <a:chExt cx="0" cy="0"/>
        </a:xfrm>
      </p:grpSpPr>
      <p:grpSp>
        <p:nvGrpSpPr>
          <p:cNvPr id="623" name="Google Shape;623;p52"/>
          <p:cNvGrpSpPr/>
          <p:nvPr/>
        </p:nvGrpSpPr>
        <p:grpSpPr>
          <a:xfrm>
            <a:off x="514350" y="333400"/>
            <a:ext cx="2600495" cy="361423"/>
            <a:chOff x="0" y="0"/>
            <a:chExt cx="6934653" cy="963794"/>
          </a:xfrm>
        </p:grpSpPr>
        <p:sp>
          <p:nvSpPr>
            <p:cNvPr id="624" name="Google Shape;624;p52"/>
            <p:cNvSpPr/>
            <p:nvPr/>
          </p:nvSpPr>
          <p:spPr>
            <a:xfrm>
              <a:off x="0" y="163679"/>
              <a:ext cx="4561756" cy="636436"/>
            </a:xfrm>
            <a:custGeom>
              <a:rect b="b" l="l" r="r" t="t"/>
              <a:pathLst>
                <a:path extrusionOk="0" h="636436" w="4561756">
                  <a:moveTo>
                    <a:pt x="0" y="0"/>
                  </a:moveTo>
                  <a:lnTo>
                    <a:pt x="4561756" y="0"/>
                  </a:lnTo>
                  <a:lnTo>
                    <a:pt x="4561756" y="636436"/>
                  </a:lnTo>
                  <a:lnTo>
                    <a:pt x="0" y="636436"/>
                  </a:lnTo>
                  <a:lnTo>
                    <a:pt x="0" y="0"/>
                  </a:lnTo>
                  <a:close/>
                </a:path>
              </a:pathLst>
            </a:custGeom>
            <a:blipFill rotWithShape="1">
              <a:blip r:embed="rId3">
                <a:alphaModFix/>
              </a:blip>
              <a:stretch>
                <a:fillRect b="0" l="0" r="0" t="0"/>
              </a:stretch>
            </a:blipFill>
            <a:ln>
              <a:noFill/>
            </a:ln>
          </p:spPr>
        </p:sp>
        <p:cxnSp>
          <p:nvCxnSpPr>
            <p:cNvPr id="625" name="Google Shape;625;p52"/>
            <p:cNvCxnSpPr/>
            <p:nvPr/>
          </p:nvCxnSpPr>
          <p:spPr>
            <a:xfrm>
              <a:off x="4901507" y="109891"/>
              <a:ext cx="0" cy="744013"/>
            </a:xfrm>
            <a:prstGeom prst="straightConnector1">
              <a:avLst/>
            </a:prstGeom>
            <a:noFill/>
            <a:ln cap="flat" cmpd="sng" w="39925">
              <a:solidFill>
                <a:srgbClr val="141B41"/>
              </a:solidFill>
              <a:prstDash val="solid"/>
              <a:round/>
              <a:headEnd len="sm" w="sm" type="none"/>
              <a:tailEnd len="sm" w="sm" type="none"/>
            </a:ln>
          </p:spPr>
        </p:cxnSp>
        <p:sp>
          <p:nvSpPr>
            <p:cNvPr id="626" name="Google Shape;626;p52"/>
            <p:cNvSpPr/>
            <p:nvPr/>
          </p:nvSpPr>
          <p:spPr>
            <a:xfrm>
              <a:off x="5241257" y="0"/>
              <a:ext cx="1693396" cy="963794"/>
            </a:xfrm>
            <a:custGeom>
              <a:rect b="b" l="l" r="r" t="t"/>
              <a:pathLst>
                <a:path extrusionOk="0" h="963794" w="1693396">
                  <a:moveTo>
                    <a:pt x="0" y="0"/>
                  </a:moveTo>
                  <a:lnTo>
                    <a:pt x="1693396" y="0"/>
                  </a:lnTo>
                  <a:lnTo>
                    <a:pt x="1693396" y="963794"/>
                  </a:lnTo>
                  <a:lnTo>
                    <a:pt x="0" y="963794"/>
                  </a:lnTo>
                  <a:lnTo>
                    <a:pt x="0" y="0"/>
                  </a:lnTo>
                  <a:close/>
                </a:path>
              </a:pathLst>
            </a:custGeom>
            <a:blipFill rotWithShape="1">
              <a:blip r:embed="rId4">
                <a:alphaModFix/>
              </a:blip>
              <a:stretch>
                <a:fillRect b="0" l="0" r="0" t="0"/>
              </a:stretch>
            </a:blipFill>
            <a:ln>
              <a:noFill/>
            </a:ln>
          </p:spPr>
        </p:sp>
      </p:grpSp>
      <p:grpSp>
        <p:nvGrpSpPr>
          <p:cNvPr id="627" name="Google Shape;627;p52"/>
          <p:cNvGrpSpPr/>
          <p:nvPr/>
        </p:nvGrpSpPr>
        <p:grpSpPr>
          <a:xfrm>
            <a:off x="0" y="-86889"/>
            <a:ext cx="9144000" cy="6732081"/>
            <a:chOff x="0" y="0"/>
            <a:chExt cx="24384000" cy="17952217"/>
          </a:xfrm>
        </p:grpSpPr>
        <p:sp>
          <p:nvSpPr>
            <p:cNvPr id="628" name="Google Shape;628;p52"/>
            <p:cNvSpPr/>
            <p:nvPr/>
          </p:nvSpPr>
          <p:spPr>
            <a:xfrm>
              <a:off x="0" y="0"/>
              <a:ext cx="24384000" cy="14950439"/>
            </a:xfrm>
            <a:custGeom>
              <a:rect b="b" l="l" r="r" t="t"/>
              <a:pathLst>
                <a:path extrusionOk="0" h="14950439" w="24384000">
                  <a:moveTo>
                    <a:pt x="0" y="0"/>
                  </a:moveTo>
                  <a:lnTo>
                    <a:pt x="24384000" y="0"/>
                  </a:lnTo>
                  <a:lnTo>
                    <a:pt x="24384000" y="14950439"/>
                  </a:lnTo>
                  <a:lnTo>
                    <a:pt x="0" y="14950439"/>
                  </a:lnTo>
                  <a:close/>
                </a:path>
              </a:pathLst>
            </a:custGeom>
            <a:solidFill>
              <a:srgbClr val="000000">
                <a:alpha val="0"/>
              </a:srgbClr>
            </a:solidFill>
            <a:ln>
              <a:noFill/>
            </a:ln>
          </p:spPr>
        </p:sp>
        <p:sp>
          <p:nvSpPr>
            <p:cNvPr id="629" name="Google Shape;629;p52"/>
            <p:cNvSpPr txBox="1"/>
            <p:nvPr/>
          </p:nvSpPr>
          <p:spPr>
            <a:xfrm>
              <a:off x="0" y="2563717"/>
              <a:ext cx="24384000" cy="15388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 sz="22500" u="none" cap="none" strike="noStrike">
                  <a:solidFill>
                    <a:srgbClr val="7EBDC2"/>
                  </a:solidFill>
                  <a:latin typeface="Poppins"/>
                  <a:ea typeface="Poppins"/>
                  <a:cs typeface="Poppins"/>
                  <a:sym typeface="Poppins"/>
                </a:rPr>
                <a:t>Q&amp;A</a:t>
              </a:r>
              <a:endParaRPr sz="700">
                <a:solidFill>
                  <a:srgbClr val="7EBDC2"/>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C"/>
        </a:solidFill>
      </p:bgPr>
    </p:bg>
    <p:spTree>
      <p:nvGrpSpPr>
        <p:cNvPr id="633" name="Shape 633"/>
        <p:cNvGrpSpPr/>
        <p:nvPr/>
      </p:nvGrpSpPr>
      <p:grpSpPr>
        <a:xfrm>
          <a:off x="0" y="0"/>
          <a:ext cx="0" cy="0"/>
          <a:chOff x="0" y="0"/>
          <a:chExt cx="0" cy="0"/>
        </a:xfrm>
      </p:grpSpPr>
      <p:grpSp>
        <p:nvGrpSpPr>
          <p:cNvPr id="634" name="Google Shape;634;p53"/>
          <p:cNvGrpSpPr/>
          <p:nvPr/>
        </p:nvGrpSpPr>
        <p:grpSpPr>
          <a:xfrm>
            <a:off x="514350" y="333400"/>
            <a:ext cx="3307812" cy="459727"/>
            <a:chOff x="0" y="0"/>
            <a:chExt cx="8820832" cy="1225940"/>
          </a:xfrm>
        </p:grpSpPr>
        <p:sp>
          <p:nvSpPr>
            <p:cNvPr id="635" name="Google Shape;635;p53"/>
            <p:cNvSpPr/>
            <p:nvPr/>
          </p:nvSpPr>
          <p:spPr>
            <a:xfrm>
              <a:off x="0" y="208199"/>
              <a:ext cx="5802523" cy="809542"/>
            </a:xfrm>
            <a:custGeom>
              <a:rect b="b" l="l" r="r" t="t"/>
              <a:pathLst>
                <a:path extrusionOk="0" h="809542" w="5802523">
                  <a:moveTo>
                    <a:pt x="0" y="0"/>
                  </a:moveTo>
                  <a:lnTo>
                    <a:pt x="5802523" y="0"/>
                  </a:lnTo>
                  <a:lnTo>
                    <a:pt x="5802523" y="809542"/>
                  </a:lnTo>
                  <a:lnTo>
                    <a:pt x="0" y="809542"/>
                  </a:lnTo>
                  <a:lnTo>
                    <a:pt x="0" y="0"/>
                  </a:lnTo>
                  <a:close/>
                </a:path>
              </a:pathLst>
            </a:custGeom>
            <a:blipFill rotWithShape="1">
              <a:blip r:embed="rId3">
                <a:alphaModFix/>
              </a:blip>
              <a:stretch>
                <a:fillRect b="0" l="0" r="0" t="0"/>
              </a:stretch>
            </a:blipFill>
            <a:ln>
              <a:noFill/>
            </a:ln>
          </p:spPr>
        </p:sp>
        <p:cxnSp>
          <p:nvCxnSpPr>
            <p:cNvPr id="636" name="Google Shape;636;p53"/>
            <p:cNvCxnSpPr/>
            <p:nvPr/>
          </p:nvCxnSpPr>
          <p:spPr>
            <a:xfrm>
              <a:off x="6234683" y="139781"/>
              <a:ext cx="0" cy="946379"/>
            </a:xfrm>
            <a:prstGeom prst="straightConnector1">
              <a:avLst/>
            </a:prstGeom>
            <a:noFill/>
            <a:ln cap="flat" cmpd="sng" w="50800">
              <a:solidFill>
                <a:srgbClr val="141B41"/>
              </a:solidFill>
              <a:prstDash val="solid"/>
              <a:round/>
              <a:headEnd len="sm" w="sm" type="none"/>
              <a:tailEnd len="sm" w="sm" type="none"/>
            </a:ln>
          </p:spPr>
        </p:cxnSp>
        <p:sp>
          <p:nvSpPr>
            <p:cNvPr id="637" name="Google Shape;637;p53"/>
            <p:cNvSpPr/>
            <p:nvPr/>
          </p:nvSpPr>
          <p:spPr>
            <a:xfrm>
              <a:off x="6666844" y="0"/>
              <a:ext cx="2153988" cy="1225940"/>
            </a:xfrm>
            <a:custGeom>
              <a:rect b="b" l="l" r="r" t="t"/>
              <a:pathLst>
                <a:path extrusionOk="0" h="1225940" w="2153988">
                  <a:moveTo>
                    <a:pt x="0" y="0"/>
                  </a:moveTo>
                  <a:lnTo>
                    <a:pt x="2153988" y="0"/>
                  </a:lnTo>
                  <a:lnTo>
                    <a:pt x="2153988" y="1225940"/>
                  </a:lnTo>
                  <a:lnTo>
                    <a:pt x="0" y="1225940"/>
                  </a:lnTo>
                  <a:lnTo>
                    <a:pt x="0" y="0"/>
                  </a:lnTo>
                  <a:close/>
                </a:path>
              </a:pathLst>
            </a:custGeom>
            <a:blipFill rotWithShape="1">
              <a:blip r:embed="rId4">
                <a:alphaModFix/>
              </a:blip>
              <a:stretch>
                <a:fillRect b="0" l="0" r="0" t="0"/>
              </a:stretch>
            </a:blipFill>
            <a:ln>
              <a:noFill/>
            </a:ln>
          </p:spPr>
        </p:sp>
      </p:grpSp>
      <p:grpSp>
        <p:nvGrpSpPr>
          <p:cNvPr id="638" name="Google Shape;638;p53"/>
          <p:cNvGrpSpPr/>
          <p:nvPr/>
        </p:nvGrpSpPr>
        <p:grpSpPr>
          <a:xfrm>
            <a:off x="1469332" y="197325"/>
            <a:ext cx="6205388" cy="5634419"/>
            <a:chOff x="0" y="0"/>
            <a:chExt cx="16547700" cy="15025117"/>
          </a:xfrm>
        </p:grpSpPr>
        <p:grpSp>
          <p:nvGrpSpPr>
            <p:cNvPr id="639" name="Google Shape;639;p53"/>
            <p:cNvGrpSpPr/>
            <p:nvPr/>
          </p:nvGrpSpPr>
          <p:grpSpPr>
            <a:xfrm>
              <a:off x="0" y="0"/>
              <a:ext cx="16547700" cy="15025117"/>
              <a:chOff x="0" y="0"/>
              <a:chExt cx="16547700" cy="15025117"/>
            </a:xfrm>
          </p:grpSpPr>
          <p:sp>
            <p:nvSpPr>
              <p:cNvPr id="640" name="Google Shape;640;p53"/>
              <p:cNvSpPr/>
              <p:nvPr/>
            </p:nvSpPr>
            <p:spPr>
              <a:xfrm>
                <a:off x="0" y="0"/>
                <a:ext cx="16547562" cy="13606785"/>
              </a:xfrm>
              <a:custGeom>
                <a:rect b="b" l="l" r="r" t="t"/>
                <a:pathLst>
                  <a:path extrusionOk="0" h="13606785" w="16547562">
                    <a:moveTo>
                      <a:pt x="0" y="0"/>
                    </a:moveTo>
                    <a:lnTo>
                      <a:pt x="16547562" y="0"/>
                    </a:lnTo>
                    <a:lnTo>
                      <a:pt x="16547562" y="13606785"/>
                    </a:lnTo>
                    <a:lnTo>
                      <a:pt x="0" y="13606785"/>
                    </a:lnTo>
                    <a:close/>
                  </a:path>
                </a:pathLst>
              </a:custGeom>
              <a:solidFill>
                <a:srgbClr val="000000">
                  <a:alpha val="0"/>
                </a:srgbClr>
              </a:solidFill>
              <a:ln>
                <a:noFill/>
              </a:ln>
            </p:spPr>
          </p:sp>
          <p:sp>
            <p:nvSpPr>
              <p:cNvPr id="641" name="Google Shape;641;p53"/>
              <p:cNvSpPr txBox="1"/>
              <p:nvPr/>
            </p:nvSpPr>
            <p:spPr>
              <a:xfrm>
                <a:off x="0" y="1780417"/>
                <a:ext cx="16547700" cy="132447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13800" u="none" cap="none" strike="noStrike">
                    <a:solidFill>
                      <a:srgbClr val="7EBDC2"/>
                    </a:solidFill>
                    <a:latin typeface="Poppins"/>
                    <a:ea typeface="Poppins"/>
                    <a:cs typeface="Poppins"/>
                    <a:sym typeface="Poppins"/>
                  </a:rPr>
                  <a:t>THANK YOU</a:t>
                </a:r>
                <a:endParaRPr sz="700"/>
              </a:p>
            </p:txBody>
          </p:sp>
        </p:grpSp>
        <p:sp>
          <p:nvSpPr>
            <p:cNvPr id="642" name="Google Shape;642;p53"/>
            <p:cNvSpPr/>
            <p:nvPr/>
          </p:nvSpPr>
          <p:spPr>
            <a:xfrm>
              <a:off x="10396506" y="7801948"/>
              <a:ext cx="6151057" cy="1487437"/>
            </a:xfrm>
            <a:custGeom>
              <a:rect b="b" l="l" r="r" t="t"/>
              <a:pathLst>
                <a:path extrusionOk="0" h="1487437" w="6151057">
                  <a:moveTo>
                    <a:pt x="0" y="0"/>
                  </a:moveTo>
                  <a:lnTo>
                    <a:pt x="6151057" y="0"/>
                  </a:lnTo>
                  <a:lnTo>
                    <a:pt x="6151057" y="1487438"/>
                  </a:lnTo>
                  <a:lnTo>
                    <a:pt x="0" y="1487438"/>
                  </a:lnTo>
                  <a:lnTo>
                    <a:pt x="0" y="0"/>
                  </a:lnTo>
                  <a:close/>
                </a:path>
              </a:pathLst>
            </a:custGeom>
            <a:blipFill rotWithShape="1">
              <a:blip r:embed="rId5">
                <a:alphaModFix/>
              </a:blip>
              <a:stretch>
                <a:fillRect b="0" l="0" r="0" t="0"/>
              </a:stretch>
            </a:blipFill>
            <a:ln>
              <a:noFill/>
            </a:ln>
          </p:spPr>
        </p:sp>
        <p:sp>
          <p:nvSpPr>
            <p:cNvPr id="643" name="Google Shape;643;p53"/>
            <p:cNvSpPr txBox="1"/>
            <p:nvPr/>
          </p:nvSpPr>
          <p:spPr>
            <a:xfrm>
              <a:off x="11323089" y="8312584"/>
              <a:ext cx="4297800" cy="492600"/>
            </a:xfrm>
            <a:prstGeom prst="rect">
              <a:avLst/>
            </a:prstGeom>
            <a:noFill/>
            <a:ln>
              <a:noFill/>
            </a:ln>
          </p:spPr>
          <p:txBody>
            <a:bodyPr anchorCtr="0" anchor="t" bIns="0" lIns="0" spcFirstLastPara="1" rIns="0" wrap="square" tIns="0">
              <a:spAutoFit/>
            </a:bodyPr>
            <a:lstStyle/>
            <a:p>
              <a:pPr indent="0" lvl="0" marL="0" marR="0" rtl="0" algn="ctr">
                <a:lnSpc>
                  <a:spcPct val="119974"/>
                </a:lnSpc>
                <a:spcBef>
                  <a:spcPts val="0"/>
                </a:spcBef>
                <a:spcAft>
                  <a:spcPts val="0"/>
                </a:spcAft>
                <a:buNone/>
              </a:pPr>
              <a:r>
                <a:rPr b="1" i="0" lang="en" sz="1200" u="none" cap="none" strike="noStrike">
                  <a:solidFill>
                    <a:srgbClr val="000000"/>
                  </a:solidFill>
                  <a:latin typeface="Inter"/>
                  <a:ea typeface="Inter"/>
                  <a:cs typeface="Inter"/>
                  <a:sym typeface="Inter"/>
                </a:rPr>
                <a:t>info@llcattorney.com</a:t>
              </a:r>
              <a:endParaRPr sz="700"/>
            </a:p>
          </p:txBody>
        </p:sp>
        <p:sp>
          <p:nvSpPr>
            <p:cNvPr id="644" name="Google Shape;644;p53"/>
            <p:cNvSpPr/>
            <p:nvPr/>
          </p:nvSpPr>
          <p:spPr>
            <a:xfrm flipH="1">
              <a:off x="10396506" y="10108438"/>
              <a:ext cx="6151057" cy="1487437"/>
            </a:xfrm>
            <a:custGeom>
              <a:rect b="b" l="l" r="r" t="t"/>
              <a:pathLst>
                <a:path extrusionOk="0" h="1487437" w="6151057">
                  <a:moveTo>
                    <a:pt x="6151057" y="0"/>
                  </a:moveTo>
                  <a:lnTo>
                    <a:pt x="0" y="0"/>
                  </a:lnTo>
                  <a:lnTo>
                    <a:pt x="0" y="1487437"/>
                  </a:lnTo>
                  <a:lnTo>
                    <a:pt x="6151057" y="1487437"/>
                  </a:lnTo>
                  <a:lnTo>
                    <a:pt x="6151057" y="0"/>
                  </a:lnTo>
                  <a:close/>
                </a:path>
              </a:pathLst>
            </a:custGeom>
            <a:blipFill rotWithShape="1">
              <a:blip r:embed="rId5">
                <a:alphaModFix/>
              </a:blip>
              <a:stretch>
                <a:fillRect b="0" l="0" r="0" t="0"/>
              </a:stretch>
            </a:blipFill>
            <a:ln>
              <a:noFill/>
            </a:ln>
          </p:spPr>
        </p:sp>
        <p:sp>
          <p:nvSpPr>
            <p:cNvPr id="645" name="Google Shape;645;p53"/>
            <p:cNvSpPr txBox="1"/>
            <p:nvPr/>
          </p:nvSpPr>
          <p:spPr>
            <a:xfrm>
              <a:off x="11127959" y="10619074"/>
              <a:ext cx="4297800" cy="492600"/>
            </a:xfrm>
            <a:prstGeom prst="rect">
              <a:avLst/>
            </a:prstGeom>
            <a:noFill/>
            <a:ln>
              <a:noFill/>
            </a:ln>
          </p:spPr>
          <p:txBody>
            <a:bodyPr anchorCtr="0" anchor="t" bIns="0" lIns="0" spcFirstLastPara="1" rIns="0" wrap="square" tIns="0">
              <a:spAutoFit/>
            </a:bodyPr>
            <a:lstStyle/>
            <a:p>
              <a:pPr indent="0" lvl="0" marL="0" marR="0" rtl="0" algn="ctr">
                <a:lnSpc>
                  <a:spcPct val="119974"/>
                </a:lnSpc>
                <a:spcBef>
                  <a:spcPts val="0"/>
                </a:spcBef>
                <a:spcAft>
                  <a:spcPts val="0"/>
                </a:spcAft>
                <a:buNone/>
              </a:pPr>
              <a:r>
                <a:rPr b="1" i="0" lang="en" sz="1200" u="none" cap="none" strike="noStrike">
                  <a:solidFill>
                    <a:srgbClr val="000000"/>
                  </a:solidFill>
                  <a:latin typeface="Inter"/>
                  <a:ea typeface="Inter"/>
                  <a:cs typeface="Inter"/>
                  <a:sym typeface="Inter"/>
                </a:rPr>
                <a:t>support@relayfi.com</a:t>
              </a:r>
              <a:endParaRPr sz="700"/>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C"/>
        </a:solidFill>
      </p:bgPr>
    </p:bg>
    <p:spTree>
      <p:nvGrpSpPr>
        <p:cNvPr id="143" name="Shape 143"/>
        <p:cNvGrpSpPr/>
        <p:nvPr/>
      </p:nvGrpSpPr>
      <p:grpSpPr>
        <a:xfrm>
          <a:off x="0" y="0"/>
          <a:ext cx="0" cy="0"/>
          <a:chOff x="0" y="0"/>
          <a:chExt cx="0" cy="0"/>
        </a:xfrm>
      </p:grpSpPr>
      <p:grpSp>
        <p:nvGrpSpPr>
          <p:cNvPr id="144" name="Google Shape;144;p28"/>
          <p:cNvGrpSpPr/>
          <p:nvPr/>
        </p:nvGrpSpPr>
        <p:grpSpPr>
          <a:xfrm>
            <a:off x="270325" y="311113"/>
            <a:ext cx="2002410" cy="896265"/>
            <a:chOff x="0" y="0"/>
            <a:chExt cx="5339760" cy="2390038"/>
          </a:xfrm>
        </p:grpSpPr>
        <p:sp>
          <p:nvSpPr>
            <p:cNvPr id="145" name="Google Shape;145;p28"/>
            <p:cNvSpPr/>
            <p:nvPr/>
          </p:nvSpPr>
          <p:spPr>
            <a:xfrm>
              <a:off x="0" y="0"/>
              <a:ext cx="5339760" cy="2390038"/>
            </a:xfrm>
            <a:custGeom>
              <a:rect b="b" l="l" r="r" t="t"/>
              <a:pathLst>
                <a:path extrusionOk="0" h="2390038" w="5339760">
                  <a:moveTo>
                    <a:pt x="0" y="0"/>
                  </a:moveTo>
                  <a:lnTo>
                    <a:pt x="5339760" y="0"/>
                  </a:lnTo>
                  <a:lnTo>
                    <a:pt x="5339760" y="2390038"/>
                  </a:lnTo>
                  <a:lnTo>
                    <a:pt x="0" y="2390038"/>
                  </a:lnTo>
                  <a:close/>
                </a:path>
              </a:pathLst>
            </a:custGeom>
            <a:solidFill>
              <a:srgbClr val="000000">
                <a:alpha val="0"/>
              </a:srgbClr>
            </a:solidFill>
            <a:ln>
              <a:noFill/>
            </a:ln>
          </p:spPr>
        </p:sp>
        <p:sp>
          <p:nvSpPr>
            <p:cNvPr id="146" name="Google Shape;146;p28"/>
            <p:cNvSpPr txBox="1"/>
            <p:nvPr/>
          </p:nvSpPr>
          <p:spPr>
            <a:xfrm>
              <a:off x="0" y="95250"/>
              <a:ext cx="5339760" cy="2294788"/>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3600" u="none" cap="none" strike="noStrike">
                  <a:solidFill>
                    <a:srgbClr val="7EBDC2"/>
                  </a:solidFill>
                  <a:latin typeface="Poppins"/>
                  <a:ea typeface="Poppins"/>
                  <a:cs typeface="Poppins"/>
                  <a:sym typeface="Poppins"/>
                </a:rPr>
                <a:t>AGENDA</a:t>
              </a:r>
              <a:endParaRPr sz="700"/>
            </a:p>
          </p:txBody>
        </p:sp>
      </p:grpSp>
      <p:cxnSp>
        <p:nvCxnSpPr>
          <p:cNvPr id="147" name="Google Shape;147;p28"/>
          <p:cNvCxnSpPr/>
          <p:nvPr/>
        </p:nvCxnSpPr>
        <p:spPr>
          <a:xfrm>
            <a:off x="4878296" y="537739"/>
            <a:ext cx="1906800" cy="0"/>
          </a:xfrm>
          <a:prstGeom prst="straightConnector1">
            <a:avLst/>
          </a:prstGeom>
          <a:noFill/>
          <a:ln cap="flat" cmpd="sng" w="9525">
            <a:solidFill>
              <a:srgbClr val="D4E27B"/>
            </a:solidFill>
            <a:prstDash val="solid"/>
            <a:round/>
            <a:headEnd len="sm" w="sm" type="none"/>
            <a:tailEnd len="sm" w="sm" type="none"/>
          </a:ln>
        </p:spPr>
      </p:cxnSp>
      <p:sp>
        <p:nvSpPr>
          <p:cNvPr id="148" name="Google Shape;148;p28"/>
          <p:cNvSpPr txBox="1"/>
          <p:nvPr/>
        </p:nvSpPr>
        <p:spPr>
          <a:xfrm>
            <a:off x="4878295" y="610471"/>
            <a:ext cx="3985500" cy="204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chemeClr val="dk1"/>
              </a:buClr>
              <a:buSzPts val="1100"/>
              <a:buFont typeface="Arial"/>
              <a:buNone/>
            </a:pPr>
            <a:r>
              <a:rPr b="0" i="0" lang="en" sz="1400" u="none" cap="none" strike="noStrike">
                <a:solidFill>
                  <a:schemeClr val="dk1"/>
                </a:solidFill>
                <a:latin typeface="Poppins SemiBold"/>
                <a:ea typeface="Poppins SemiBold"/>
                <a:cs typeface="Poppins SemiBold"/>
                <a:sym typeface="Poppins SemiBold"/>
              </a:rPr>
              <a:t>Getting to know you</a:t>
            </a:r>
            <a:endParaRPr b="0" i="0" sz="1400" u="none" cap="none" strike="noStrike">
              <a:solidFill>
                <a:schemeClr val="dk1"/>
              </a:solidFill>
              <a:latin typeface="Poppins SemiBold"/>
              <a:ea typeface="Poppins SemiBold"/>
              <a:cs typeface="Poppins SemiBold"/>
              <a:sym typeface="Poppins SemiBold"/>
            </a:endParaRPr>
          </a:p>
          <a:p>
            <a:pPr indent="0" lvl="0" marL="0" marR="0" rtl="0" algn="l">
              <a:lnSpc>
                <a:spcPct val="80000"/>
              </a:lnSpc>
              <a:spcBef>
                <a:spcPts val="0"/>
              </a:spcBef>
              <a:spcAft>
                <a:spcPts val="0"/>
              </a:spcAft>
              <a:buClr>
                <a:schemeClr val="dk1"/>
              </a:buClr>
              <a:buSzPts val="1100"/>
              <a:buFont typeface="Arial"/>
              <a:buNone/>
            </a:pPr>
            <a:r>
              <a:t/>
            </a:r>
            <a:endParaRPr b="0" i="0" sz="1400" u="none" cap="none" strike="noStrike">
              <a:solidFill>
                <a:schemeClr val="dk1"/>
              </a:solidFill>
              <a:latin typeface="Poppins SemiBold"/>
              <a:ea typeface="Poppins SemiBold"/>
              <a:cs typeface="Poppins SemiBold"/>
              <a:sym typeface="Poppins SemiBold"/>
            </a:endParaRPr>
          </a:p>
          <a:p>
            <a:pPr indent="0" lvl="0" marL="0" marR="0" rtl="0" algn="l">
              <a:lnSpc>
                <a:spcPct val="80000"/>
              </a:lnSpc>
              <a:spcBef>
                <a:spcPts val="0"/>
              </a:spcBef>
              <a:spcAft>
                <a:spcPts val="0"/>
              </a:spcAft>
              <a:buClr>
                <a:srgbClr val="000000"/>
              </a:buClr>
              <a:buSzPts val="1100"/>
              <a:buFont typeface="Arial"/>
              <a:buNone/>
            </a:pPr>
            <a:r>
              <a:t/>
            </a:r>
            <a:endParaRPr b="0" i="0" sz="1400" u="none" cap="none" strike="noStrike">
              <a:solidFill>
                <a:schemeClr val="dk1"/>
              </a:solidFill>
              <a:latin typeface="Poppins SemiBold"/>
              <a:ea typeface="Poppins SemiBold"/>
              <a:cs typeface="Poppins SemiBold"/>
              <a:sym typeface="Poppins SemiBold"/>
            </a:endParaRPr>
          </a:p>
        </p:txBody>
      </p:sp>
      <p:sp>
        <p:nvSpPr>
          <p:cNvPr id="149" name="Google Shape;149;p28"/>
          <p:cNvSpPr txBox="1"/>
          <p:nvPr/>
        </p:nvSpPr>
        <p:spPr>
          <a:xfrm>
            <a:off x="4878296" y="311117"/>
            <a:ext cx="1359000" cy="15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D4E27B"/>
                </a:solidFill>
                <a:latin typeface="Poppins"/>
                <a:ea typeface="Poppins"/>
                <a:cs typeface="Poppins"/>
                <a:sym typeface="Poppins"/>
              </a:rPr>
              <a:t>01</a:t>
            </a:r>
            <a:endParaRPr b="1" i="0" sz="1000" u="none" cap="none" strike="noStrike">
              <a:solidFill>
                <a:srgbClr val="D4E27B"/>
              </a:solidFill>
              <a:latin typeface="Poppins"/>
              <a:ea typeface="Poppins"/>
              <a:cs typeface="Poppins"/>
              <a:sym typeface="Poppins"/>
            </a:endParaRPr>
          </a:p>
        </p:txBody>
      </p:sp>
      <p:cxnSp>
        <p:nvCxnSpPr>
          <p:cNvPr id="150" name="Google Shape;150;p28"/>
          <p:cNvCxnSpPr/>
          <p:nvPr/>
        </p:nvCxnSpPr>
        <p:spPr>
          <a:xfrm>
            <a:off x="4878296" y="1167844"/>
            <a:ext cx="1906800" cy="0"/>
          </a:xfrm>
          <a:prstGeom prst="straightConnector1">
            <a:avLst/>
          </a:prstGeom>
          <a:noFill/>
          <a:ln cap="flat" cmpd="sng" w="9525">
            <a:solidFill>
              <a:srgbClr val="D4E27B"/>
            </a:solidFill>
            <a:prstDash val="solid"/>
            <a:round/>
            <a:headEnd len="sm" w="sm" type="none"/>
            <a:tailEnd len="sm" w="sm" type="none"/>
          </a:ln>
        </p:spPr>
      </p:cxnSp>
      <p:sp>
        <p:nvSpPr>
          <p:cNvPr id="151" name="Google Shape;151;p28"/>
          <p:cNvSpPr txBox="1"/>
          <p:nvPr/>
        </p:nvSpPr>
        <p:spPr>
          <a:xfrm>
            <a:off x="4878295" y="1240576"/>
            <a:ext cx="3985500" cy="204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400"/>
              <a:buFont typeface="Arial"/>
              <a:buNone/>
            </a:pPr>
            <a:r>
              <a:rPr lang="en">
                <a:solidFill>
                  <a:schemeClr val="dk1"/>
                </a:solidFill>
                <a:latin typeface="Poppins SemiBold"/>
                <a:ea typeface="Poppins SemiBold"/>
                <a:cs typeface="Poppins SemiBold"/>
                <a:sym typeface="Poppins SemiBold"/>
              </a:rPr>
              <a:t>LLC Formation &amp; Asset Protection</a:t>
            </a:r>
            <a:endParaRPr b="0" i="0" sz="1400" u="none" cap="none" strike="noStrike">
              <a:solidFill>
                <a:schemeClr val="dk1"/>
              </a:solidFill>
              <a:latin typeface="Poppins SemiBold"/>
              <a:ea typeface="Poppins SemiBold"/>
              <a:cs typeface="Poppins SemiBold"/>
              <a:sym typeface="Poppins SemiBold"/>
            </a:endParaRPr>
          </a:p>
        </p:txBody>
      </p:sp>
      <p:sp>
        <p:nvSpPr>
          <p:cNvPr id="152" name="Google Shape;152;p28"/>
          <p:cNvSpPr txBox="1"/>
          <p:nvPr/>
        </p:nvSpPr>
        <p:spPr>
          <a:xfrm>
            <a:off x="4878296" y="941222"/>
            <a:ext cx="1359000" cy="15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D4E27B"/>
                </a:solidFill>
                <a:latin typeface="Poppins"/>
                <a:ea typeface="Poppins"/>
                <a:cs typeface="Poppins"/>
                <a:sym typeface="Poppins"/>
              </a:rPr>
              <a:t>02</a:t>
            </a:r>
            <a:endParaRPr b="1" i="0" sz="1000" u="none" cap="none" strike="noStrike">
              <a:solidFill>
                <a:srgbClr val="D4E27B"/>
              </a:solidFill>
              <a:latin typeface="Poppins"/>
              <a:ea typeface="Poppins"/>
              <a:cs typeface="Poppins"/>
              <a:sym typeface="Poppins"/>
            </a:endParaRPr>
          </a:p>
        </p:txBody>
      </p:sp>
      <p:cxnSp>
        <p:nvCxnSpPr>
          <p:cNvPr id="153" name="Google Shape;153;p28"/>
          <p:cNvCxnSpPr/>
          <p:nvPr/>
        </p:nvCxnSpPr>
        <p:spPr>
          <a:xfrm>
            <a:off x="4878296" y="1797955"/>
            <a:ext cx="1906800" cy="0"/>
          </a:xfrm>
          <a:prstGeom prst="straightConnector1">
            <a:avLst/>
          </a:prstGeom>
          <a:noFill/>
          <a:ln cap="flat" cmpd="sng" w="9525">
            <a:solidFill>
              <a:srgbClr val="D4E27B"/>
            </a:solidFill>
            <a:prstDash val="solid"/>
            <a:round/>
            <a:headEnd len="sm" w="sm" type="none"/>
            <a:tailEnd len="sm" w="sm" type="none"/>
          </a:ln>
        </p:spPr>
      </p:cxnSp>
      <p:sp>
        <p:nvSpPr>
          <p:cNvPr id="154" name="Google Shape;154;p28"/>
          <p:cNvSpPr txBox="1"/>
          <p:nvPr/>
        </p:nvSpPr>
        <p:spPr>
          <a:xfrm>
            <a:off x="4878295" y="1870687"/>
            <a:ext cx="3985500" cy="204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400"/>
              <a:buFont typeface="Arial"/>
              <a:buNone/>
            </a:pPr>
            <a:r>
              <a:rPr lang="en">
                <a:solidFill>
                  <a:schemeClr val="dk1"/>
                </a:solidFill>
                <a:latin typeface="Poppins SemiBold"/>
                <a:ea typeface="Poppins SemiBold"/>
                <a:cs typeface="Poppins SemiBold"/>
                <a:sym typeface="Poppins SemiBold"/>
              </a:rPr>
              <a:t>Corporate Veil Protection &amp; Personal Liability</a:t>
            </a:r>
            <a:endParaRPr b="0" i="0" sz="1400" u="none" cap="none" strike="noStrike">
              <a:solidFill>
                <a:schemeClr val="dk1"/>
              </a:solidFill>
              <a:latin typeface="Poppins SemiBold"/>
              <a:ea typeface="Poppins SemiBold"/>
              <a:cs typeface="Poppins SemiBold"/>
              <a:sym typeface="Poppins SemiBold"/>
            </a:endParaRPr>
          </a:p>
        </p:txBody>
      </p:sp>
      <p:sp>
        <p:nvSpPr>
          <p:cNvPr id="155" name="Google Shape;155;p28"/>
          <p:cNvSpPr txBox="1"/>
          <p:nvPr/>
        </p:nvSpPr>
        <p:spPr>
          <a:xfrm>
            <a:off x="4878296" y="1571333"/>
            <a:ext cx="1359000" cy="15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D4E27B"/>
                </a:solidFill>
                <a:latin typeface="Montserrat"/>
                <a:ea typeface="Montserrat"/>
                <a:cs typeface="Montserrat"/>
                <a:sym typeface="Montserrat"/>
              </a:rPr>
              <a:t>03</a:t>
            </a:r>
            <a:endParaRPr b="1" i="0" sz="1000" u="none" cap="none" strike="noStrike">
              <a:solidFill>
                <a:srgbClr val="D4E27B"/>
              </a:solidFill>
              <a:latin typeface="Montserrat"/>
              <a:ea typeface="Montserrat"/>
              <a:cs typeface="Montserrat"/>
              <a:sym typeface="Montserrat"/>
            </a:endParaRPr>
          </a:p>
        </p:txBody>
      </p:sp>
      <p:sp>
        <p:nvSpPr>
          <p:cNvPr id="156" name="Google Shape;156;p28"/>
          <p:cNvSpPr txBox="1"/>
          <p:nvPr/>
        </p:nvSpPr>
        <p:spPr>
          <a:xfrm>
            <a:off x="4878295" y="3227633"/>
            <a:ext cx="3985500" cy="204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400"/>
              <a:buFont typeface="Arial"/>
              <a:buNone/>
            </a:pPr>
            <a:r>
              <a:t/>
            </a:r>
            <a:endParaRPr b="0" i="0" sz="1400" u="none" cap="none" strike="noStrike">
              <a:solidFill>
                <a:srgbClr val="E7B7AF"/>
              </a:solidFill>
              <a:latin typeface="Poppins SemiBold"/>
              <a:ea typeface="Poppins SemiBold"/>
              <a:cs typeface="Poppins SemiBold"/>
              <a:sym typeface="Poppins SemiBold"/>
            </a:endParaRPr>
          </a:p>
        </p:txBody>
      </p:sp>
      <p:cxnSp>
        <p:nvCxnSpPr>
          <p:cNvPr id="157" name="Google Shape;157;p28"/>
          <p:cNvCxnSpPr/>
          <p:nvPr/>
        </p:nvCxnSpPr>
        <p:spPr>
          <a:xfrm>
            <a:off x="4878296" y="2504266"/>
            <a:ext cx="1906800" cy="0"/>
          </a:xfrm>
          <a:prstGeom prst="straightConnector1">
            <a:avLst/>
          </a:prstGeom>
          <a:noFill/>
          <a:ln cap="flat" cmpd="sng" w="9525">
            <a:solidFill>
              <a:srgbClr val="D4E27B"/>
            </a:solidFill>
            <a:prstDash val="solid"/>
            <a:round/>
            <a:headEnd len="sm" w="sm" type="none"/>
            <a:tailEnd len="sm" w="sm" type="none"/>
          </a:ln>
        </p:spPr>
      </p:cxnSp>
      <p:sp>
        <p:nvSpPr>
          <p:cNvPr id="158" name="Google Shape;158;p28"/>
          <p:cNvSpPr txBox="1"/>
          <p:nvPr/>
        </p:nvSpPr>
        <p:spPr>
          <a:xfrm>
            <a:off x="4878295" y="2576998"/>
            <a:ext cx="3985500" cy="204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400"/>
              <a:buFont typeface="Arial"/>
              <a:buNone/>
            </a:pPr>
            <a:r>
              <a:rPr lang="en">
                <a:solidFill>
                  <a:schemeClr val="dk1"/>
                </a:solidFill>
                <a:latin typeface="Poppins SemiBold"/>
                <a:ea typeface="Poppins SemiBold"/>
                <a:cs typeface="Poppins SemiBold"/>
                <a:sym typeface="Poppins SemiBold"/>
              </a:rPr>
              <a:t>Banking Strategies for Business/Personal Separation</a:t>
            </a:r>
            <a:endParaRPr b="0" i="0" sz="1400" u="none" cap="none" strike="noStrike">
              <a:solidFill>
                <a:schemeClr val="dk1"/>
              </a:solidFill>
              <a:latin typeface="Poppins SemiBold"/>
              <a:ea typeface="Poppins SemiBold"/>
              <a:cs typeface="Poppins SemiBold"/>
              <a:sym typeface="Poppins SemiBold"/>
            </a:endParaRPr>
          </a:p>
        </p:txBody>
      </p:sp>
      <p:sp>
        <p:nvSpPr>
          <p:cNvPr id="159" name="Google Shape;159;p28"/>
          <p:cNvSpPr txBox="1"/>
          <p:nvPr/>
        </p:nvSpPr>
        <p:spPr>
          <a:xfrm>
            <a:off x="4878296" y="2277644"/>
            <a:ext cx="1359000" cy="15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D4E27B"/>
                </a:solidFill>
                <a:latin typeface="Poppins"/>
                <a:ea typeface="Poppins"/>
                <a:cs typeface="Poppins"/>
                <a:sym typeface="Poppins"/>
              </a:rPr>
              <a:t>04</a:t>
            </a:r>
            <a:endParaRPr b="1" i="0" sz="1000" u="none" cap="none" strike="noStrike">
              <a:solidFill>
                <a:srgbClr val="D4E27B"/>
              </a:solidFill>
              <a:latin typeface="Poppins"/>
              <a:ea typeface="Poppins"/>
              <a:cs typeface="Poppins"/>
              <a:sym typeface="Poppins"/>
            </a:endParaRPr>
          </a:p>
        </p:txBody>
      </p:sp>
      <p:cxnSp>
        <p:nvCxnSpPr>
          <p:cNvPr id="160" name="Google Shape;160;p28"/>
          <p:cNvCxnSpPr/>
          <p:nvPr/>
        </p:nvCxnSpPr>
        <p:spPr>
          <a:xfrm>
            <a:off x="4878296" y="3210591"/>
            <a:ext cx="1906800" cy="0"/>
          </a:xfrm>
          <a:prstGeom prst="straightConnector1">
            <a:avLst/>
          </a:prstGeom>
          <a:noFill/>
          <a:ln cap="flat" cmpd="sng" w="9525">
            <a:solidFill>
              <a:srgbClr val="D4E27B"/>
            </a:solidFill>
            <a:prstDash val="solid"/>
            <a:round/>
            <a:headEnd len="sm" w="sm" type="none"/>
            <a:tailEnd len="sm" w="sm" type="none"/>
          </a:ln>
        </p:spPr>
      </p:cxnSp>
      <p:sp>
        <p:nvSpPr>
          <p:cNvPr id="161" name="Google Shape;161;p28"/>
          <p:cNvSpPr txBox="1"/>
          <p:nvPr/>
        </p:nvSpPr>
        <p:spPr>
          <a:xfrm>
            <a:off x="4878295" y="3283323"/>
            <a:ext cx="3985500" cy="204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400"/>
              <a:buFont typeface="Arial"/>
              <a:buNone/>
            </a:pPr>
            <a:r>
              <a:rPr lang="en">
                <a:solidFill>
                  <a:schemeClr val="dk1"/>
                </a:solidFill>
                <a:latin typeface="Poppins SemiBold"/>
                <a:ea typeface="Poppins SemiBold"/>
                <a:cs typeface="Poppins SemiBold"/>
                <a:sym typeface="Poppins SemiBold"/>
              </a:rPr>
              <a:t>Tax Benefits &amp; Business Credit Building</a:t>
            </a:r>
            <a:endParaRPr b="0" i="0" sz="1400" u="none" cap="none" strike="noStrike">
              <a:solidFill>
                <a:schemeClr val="dk1"/>
              </a:solidFill>
              <a:latin typeface="Poppins SemiBold"/>
              <a:ea typeface="Poppins SemiBold"/>
              <a:cs typeface="Poppins SemiBold"/>
              <a:sym typeface="Poppins SemiBold"/>
            </a:endParaRPr>
          </a:p>
          <a:p>
            <a:pPr indent="0" lvl="0" marL="0" marR="0" rtl="0" algn="l">
              <a:lnSpc>
                <a:spcPct val="8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SemiBold"/>
              <a:ea typeface="Poppins SemiBold"/>
              <a:cs typeface="Poppins SemiBold"/>
              <a:sym typeface="Poppins SemiBold"/>
            </a:endParaRPr>
          </a:p>
        </p:txBody>
      </p:sp>
      <p:sp>
        <p:nvSpPr>
          <p:cNvPr id="162" name="Google Shape;162;p28"/>
          <p:cNvSpPr txBox="1"/>
          <p:nvPr/>
        </p:nvSpPr>
        <p:spPr>
          <a:xfrm>
            <a:off x="4878296" y="2983969"/>
            <a:ext cx="1359000" cy="15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D4E27B"/>
                </a:solidFill>
                <a:latin typeface="Montserrat"/>
                <a:ea typeface="Montserrat"/>
                <a:cs typeface="Montserrat"/>
                <a:sym typeface="Montserrat"/>
              </a:rPr>
              <a:t>05</a:t>
            </a:r>
            <a:endParaRPr b="1" i="0" sz="1000" u="none" cap="none" strike="noStrike">
              <a:solidFill>
                <a:srgbClr val="D4E27B"/>
              </a:solidFill>
              <a:latin typeface="Montserrat"/>
              <a:ea typeface="Montserrat"/>
              <a:cs typeface="Montserrat"/>
              <a:sym typeface="Montserrat"/>
            </a:endParaRPr>
          </a:p>
        </p:txBody>
      </p:sp>
      <p:cxnSp>
        <p:nvCxnSpPr>
          <p:cNvPr id="163" name="Google Shape;163;p28"/>
          <p:cNvCxnSpPr/>
          <p:nvPr/>
        </p:nvCxnSpPr>
        <p:spPr>
          <a:xfrm>
            <a:off x="4878296" y="3747991"/>
            <a:ext cx="1906800" cy="0"/>
          </a:xfrm>
          <a:prstGeom prst="straightConnector1">
            <a:avLst/>
          </a:prstGeom>
          <a:noFill/>
          <a:ln cap="flat" cmpd="sng" w="9525">
            <a:solidFill>
              <a:srgbClr val="D4E27B"/>
            </a:solidFill>
            <a:prstDash val="solid"/>
            <a:round/>
            <a:headEnd len="sm" w="sm" type="none"/>
            <a:tailEnd len="sm" w="sm" type="none"/>
          </a:ln>
        </p:spPr>
      </p:cxnSp>
      <p:sp>
        <p:nvSpPr>
          <p:cNvPr id="164" name="Google Shape;164;p28"/>
          <p:cNvSpPr txBox="1"/>
          <p:nvPr/>
        </p:nvSpPr>
        <p:spPr>
          <a:xfrm>
            <a:off x="4878295" y="3820723"/>
            <a:ext cx="3985500" cy="204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400"/>
              <a:buFont typeface="Arial"/>
              <a:buNone/>
            </a:pPr>
            <a:r>
              <a:rPr b="0" i="0" lang="en" sz="1400" u="none" cap="none" strike="noStrike">
                <a:solidFill>
                  <a:schemeClr val="dk1"/>
                </a:solidFill>
                <a:latin typeface="Poppins SemiBold"/>
                <a:ea typeface="Poppins SemiBold"/>
                <a:cs typeface="Poppins SemiBold"/>
                <a:sym typeface="Poppins SemiBold"/>
              </a:rPr>
              <a:t>Relay deep dive (demo)</a:t>
            </a:r>
            <a:endParaRPr b="0" i="0" sz="1400" u="none" cap="none" strike="noStrike">
              <a:solidFill>
                <a:schemeClr val="dk1"/>
              </a:solidFill>
              <a:latin typeface="Poppins SemiBold"/>
              <a:ea typeface="Poppins SemiBold"/>
              <a:cs typeface="Poppins SemiBold"/>
              <a:sym typeface="Poppins SemiBold"/>
            </a:endParaRPr>
          </a:p>
        </p:txBody>
      </p:sp>
      <p:sp>
        <p:nvSpPr>
          <p:cNvPr id="165" name="Google Shape;165;p28"/>
          <p:cNvSpPr txBox="1"/>
          <p:nvPr/>
        </p:nvSpPr>
        <p:spPr>
          <a:xfrm>
            <a:off x="4878296" y="3521369"/>
            <a:ext cx="1359000" cy="15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D4E27B"/>
                </a:solidFill>
                <a:latin typeface="Poppins"/>
                <a:ea typeface="Poppins"/>
                <a:cs typeface="Poppins"/>
                <a:sym typeface="Poppins"/>
              </a:rPr>
              <a:t>0</a:t>
            </a:r>
            <a:r>
              <a:rPr b="1" lang="en" sz="1000">
                <a:solidFill>
                  <a:srgbClr val="D4E27B"/>
                </a:solidFill>
                <a:latin typeface="Poppins"/>
                <a:ea typeface="Poppins"/>
                <a:cs typeface="Poppins"/>
                <a:sym typeface="Poppins"/>
              </a:rPr>
              <a:t>6</a:t>
            </a:r>
            <a:endParaRPr b="1" i="0" sz="1000" u="none" cap="none" strike="noStrike">
              <a:solidFill>
                <a:srgbClr val="D4E27B"/>
              </a:solidFill>
              <a:latin typeface="Poppins"/>
              <a:ea typeface="Poppins"/>
              <a:cs typeface="Poppins"/>
              <a:sym typeface="Poppins"/>
            </a:endParaRPr>
          </a:p>
        </p:txBody>
      </p:sp>
      <p:cxnSp>
        <p:nvCxnSpPr>
          <p:cNvPr id="166" name="Google Shape;166;p28"/>
          <p:cNvCxnSpPr/>
          <p:nvPr/>
        </p:nvCxnSpPr>
        <p:spPr>
          <a:xfrm>
            <a:off x="4878296" y="4357591"/>
            <a:ext cx="1906800" cy="0"/>
          </a:xfrm>
          <a:prstGeom prst="straightConnector1">
            <a:avLst/>
          </a:prstGeom>
          <a:noFill/>
          <a:ln cap="flat" cmpd="sng" w="9525">
            <a:solidFill>
              <a:srgbClr val="D4E27B"/>
            </a:solidFill>
            <a:prstDash val="solid"/>
            <a:round/>
            <a:headEnd len="sm" w="sm" type="none"/>
            <a:tailEnd len="sm" w="sm" type="none"/>
          </a:ln>
        </p:spPr>
      </p:cxnSp>
      <p:sp>
        <p:nvSpPr>
          <p:cNvPr id="167" name="Google Shape;167;p28"/>
          <p:cNvSpPr txBox="1"/>
          <p:nvPr/>
        </p:nvSpPr>
        <p:spPr>
          <a:xfrm>
            <a:off x="4878295" y="4430323"/>
            <a:ext cx="3985500" cy="204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1400"/>
              <a:buFont typeface="Arial"/>
              <a:buNone/>
            </a:pPr>
            <a:r>
              <a:rPr b="0" i="0" lang="en" sz="1400" u="none" cap="none" strike="noStrike">
                <a:solidFill>
                  <a:schemeClr val="dk1"/>
                </a:solidFill>
                <a:latin typeface="Poppins SemiBold"/>
                <a:ea typeface="Poppins SemiBold"/>
                <a:cs typeface="Poppins SemiBold"/>
                <a:sym typeface="Poppins SemiBold"/>
              </a:rPr>
              <a:t>Q&amp;A</a:t>
            </a:r>
            <a:endParaRPr b="0" i="0" sz="1400" u="none" cap="none" strike="noStrike">
              <a:solidFill>
                <a:schemeClr val="dk1"/>
              </a:solidFill>
              <a:latin typeface="Poppins SemiBold"/>
              <a:ea typeface="Poppins SemiBold"/>
              <a:cs typeface="Poppins SemiBold"/>
              <a:sym typeface="Poppins SemiBold"/>
            </a:endParaRPr>
          </a:p>
          <a:p>
            <a:pPr indent="0" lvl="0" marL="0" marR="0" rtl="0" algn="l">
              <a:lnSpc>
                <a:spcPct val="8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SemiBold"/>
              <a:ea typeface="Poppins SemiBold"/>
              <a:cs typeface="Poppins SemiBold"/>
              <a:sym typeface="Poppins SemiBold"/>
            </a:endParaRPr>
          </a:p>
        </p:txBody>
      </p:sp>
      <p:sp>
        <p:nvSpPr>
          <p:cNvPr id="168" name="Google Shape;168;p28"/>
          <p:cNvSpPr txBox="1"/>
          <p:nvPr/>
        </p:nvSpPr>
        <p:spPr>
          <a:xfrm>
            <a:off x="4878296" y="4130969"/>
            <a:ext cx="1359000" cy="15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D4E27B"/>
                </a:solidFill>
                <a:latin typeface="Montserrat"/>
                <a:ea typeface="Montserrat"/>
                <a:cs typeface="Montserrat"/>
                <a:sym typeface="Montserrat"/>
              </a:rPr>
              <a:t>0</a:t>
            </a:r>
            <a:r>
              <a:rPr b="1" lang="en" sz="1000">
                <a:solidFill>
                  <a:srgbClr val="D4E27B"/>
                </a:solidFill>
                <a:latin typeface="Montserrat"/>
                <a:ea typeface="Montserrat"/>
                <a:cs typeface="Montserrat"/>
                <a:sym typeface="Montserrat"/>
              </a:rPr>
              <a:t>7</a:t>
            </a:r>
            <a:endParaRPr b="1" i="0" sz="1000" u="none" cap="none" strike="noStrike">
              <a:solidFill>
                <a:srgbClr val="D4E27B"/>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C"/>
        </a:solidFill>
      </p:bgPr>
    </p:bg>
    <p:spTree>
      <p:nvGrpSpPr>
        <p:cNvPr id="176" name="Shape 176"/>
        <p:cNvGrpSpPr/>
        <p:nvPr/>
      </p:nvGrpSpPr>
      <p:grpSpPr>
        <a:xfrm>
          <a:off x="0" y="0"/>
          <a:ext cx="0" cy="0"/>
          <a:chOff x="0" y="0"/>
          <a:chExt cx="0" cy="0"/>
        </a:xfrm>
      </p:grpSpPr>
      <p:grpSp>
        <p:nvGrpSpPr>
          <p:cNvPr id="177" name="Google Shape;177;p29"/>
          <p:cNvGrpSpPr/>
          <p:nvPr/>
        </p:nvGrpSpPr>
        <p:grpSpPr>
          <a:xfrm>
            <a:off x="317938" y="1446834"/>
            <a:ext cx="4158900" cy="1455962"/>
            <a:chOff x="0" y="0"/>
            <a:chExt cx="11090400" cy="3882565"/>
          </a:xfrm>
        </p:grpSpPr>
        <p:sp>
          <p:nvSpPr>
            <p:cNvPr id="178" name="Google Shape;178;p29"/>
            <p:cNvSpPr/>
            <p:nvPr/>
          </p:nvSpPr>
          <p:spPr>
            <a:xfrm>
              <a:off x="0" y="0"/>
              <a:ext cx="11090400" cy="3882565"/>
            </a:xfrm>
            <a:custGeom>
              <a:rect b="b" l="l" r="r" t="t"/>
              <a:pathLst>
                <a:path extrusionOk="0" h="3882565" w="11090400">
                  <a:moveTo>
                    <a:pt x="0" y="0"/>
                  </a:moveTo>
                  <a:lnTo>
                    <a:pt x="11090400" y="0"/>
                  </a:lnTo>
                  <a:lnTo>
                    <a:pt x="11090400" y="3882565"/>
                  </a:lnTo>
                  <a:lnTo>
                    <a:pt x="0" y="3882565"/>
                  </a:lnTo>
                  <a:close/>
                </a:path>
              </a:pathLst>
            </a:custGeom>
            <a:solidFill>
              <a:srgbClr val="000000">
                <a:alpha val="0"/>
              </a:srgbClr>
            </a:solidFill>
            <a:ln>
              <a:noFill/>
            </a:ln>
          </p:spPr>
        </p:sp>
        <p:sp>
          <p:nvSpPr>
            <p:cNvPr id="179" name="Google Shape;179;p29"/>
            <p:cNvSpPr txBox="1"/>
            <p:nvPr/>
          </p:nvSpPr>
          <p:spPr>
            <a:xfrm>
              <a:off x="0" y="95250"/>
              <a:ext cx="11090400" cy="3787315"/>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3600" u="none" cap="none" strike="noStrike">
                  <a:solidFill>
                    <a:srgbClr val="7EBDC2"/>
                  </a:solidFill>
                  <a:latin typeface="Poppins"/>
                  <a:ea typeface="Poppins"/>
                  <a:cs typeface="Poppins"/>
                  <a:sym typeface="Poppins"/>
                </a:rPr>
                <a:t>HOUSEKEEPING</a:t>
              </a:r>
              <a:endParaRPr sz="700"/>
            </a:p>
          </p:txBody>
        </p:sp>
      </p:grpSp>
      <p:cxnSp>
        <p:nvCxnSpPr>
          <p:cNvPr id="180" name="Google Shape;180;p29"/>
          <p:cNvCxnSpPr/>
          <p:nvPr/>
        </p:nvCxnSpPr>
        <p:spPr>
          <a:xfrm rot="8413">
            <a:off x="4938694" y="2996578"/>
            <a:ext cx="3892137" cy="0"/>
          </a:xfrm>
          <a:prstGeom prst="straightConnector1">
            <a:avLst/>
          </a:prstGeom>
          <a:noFill/>
          <a:ln cap="rnd" cmpd="sng" w="9525">
            <a:solidFill>
              <a:srgbClr val="D4E27B"/>
            </a:solidFill>
            <a:prstDash val="solid"/>
            <a:round/>
            <a:headEnd len="sm" w="sm" type="none"/>
            <a:tailEnd len="sm" w="sm" type="none"/>
          </a:ln>
        </p:spPr>
      </p:cxnSp>
      <p:cxnSp>
        <p:nvCxnSpPr>
          <p:cNvPr id="181" name="Google Shape;181;p29"/>
          <p:cNvCxnSpPr/>
          <p:nvPr/>
        </p:nvCxnSpPr>
        <p:spPr>
          <a:xfrm rot="8413">
            <a:off x="4938694" y="2110791"/>
            <a:ext cx="3892137" cy="0"/>
          </a:xfrm>
          <a:prstGeom prst="straightConnector1">
            <a:avLst/>
          </a:prstGeom>
          <a:noFill/>
          <a:ln cap="rnd" cmpd="sng" w="9525">
            <a:solidFill>
              <a:srgbClr val="D4E27B"/>
            </a:solidFill>
            <a:prstDash val="solid"/>
            <a:round/>
            <a:headEnd len="sm" w="sm" type="none"/>
            <a:tailEnd len="sm" w="sm" type="none"/>
          </a:ln>
        </p:spPr>
      </p:cxnSp>
      <p:grpSp>
        <p:nvGrpSpPr>
          <p:cNvPr id="182" name="Google Shape;182;p29"/>
          <p:cNvGrpSpPr/>
          <p:nvPr/>
        </p:nvGrpSpPr>
        <p:grpSpPr>
          <a:xfrm>
            <a:off x="514350" y="333400"/>
            <a:ext cx="2600495" cy="361423"/>
            <a:chOff x="0" y="0"/>
            <a:chExt cx="6934653" cy="963794"/>
          </a:xfrm>
        </p:grpSpPr>
        <p:sp>
          <p:nvSpPr>
            <p:cNvPr id="183" name="Google Shape;183;p29"/>
            <p:cNvSpPr/>
            <p:nvPr/>
          </p:nvSpPr>
          <p:spPr>
            <a:xfrm>
              <a:off x="0" y="163679"/>
              <a:ext cx="4561756" cy="636436"/>
            </a:xfrm>
            <a:custGeom>
              <a:rect b="b" l="l" r="r" t="t"/>
              <a:pathLst>
                <a:path extrusionOk="0" h="636436" w="4561756">
                  <a:moveTo>
                    <a:pt x="0" y="0"/>
                  </a:moveTo>
                  <a:lnTo>
                    <a:pt x="4561756" y="0"/>
                  </a:lnTo>
                  <a:lnTo>
                    <a:pt x="4561756" y="636436"/>
                  </a:lnTo>
                  <a:lnTo>
                    <a:pt x="0" y="636436"/>
                  </a:lnTo>
                  <a:lnTo>
                    <a:pt x="0" y="0"/>
                  </a:lnTo>
                  <a:close/>
                </a:path>
              </a:pathLst>
            </a:custGeom>
            <a:blipFill rotWithShape="1">
              <a:blip r:embed="rId3">
                <a:alphaModFix/>
              </a:blip>
              <a:stretch>
                <a:fillRect b="0" l="0" r="0" t="0"/>
              </a:stretch>
            </a:blipFill>
            <a:ln>
              <a:noFill/>
            </a:ln>
          </p:spPr>
        </p:sp>
        <p:cxnSp>
          <p:nvCxnSpPr>
            <p:cNvPr id="184" name="Google Shape;184;p29"/>
            <p:cNvCxnSpPr/>
            <p:nvPr/>
          </p:nvCxnSpPr>
          <p:spPr>
            <a:xfrm>
              <a:off x="4901507" y="109891"/>
              <a:ext cx="0" cy="744013"/>
            </a:xfrm>
            <a:prstGeom prst="straightConnector1">
              <a:avLst/>
            </a:prstGeom>
            <a:noFill/>
            <a:ln cap="flat" cmpd="sng" w="39925">
              <a:solidFill>
                <a:srgbClr val="141B41"/>
              </a:solidFill>
              <a:prstDash val="solid"/>
              <a:round/>
              <a:headEnd len="sm" w="sm" type="none"/>
              <a:tailEnd len="sm" w="sm" type="none"/>
            </a:ln>
          </p:spPr>
        </p:cxnSp>
        <p:sp>
          <p:nvSpPr>
            <p:cNvPr id="185" name="Google Shape;185;p29"/>
            <p:cNvSpPr/>
            <p:nvPr/>
          </p:nvSpPr>
          <p:spPr>
            <a:xfrm>
              <a:off x="5241257" y="0"/>
              <a:ext cx="1693396" cy="963794"/>
            </a:xfrm>
            <a:custGeom>
              <a:rect b="b" l="l" r="r" t="t"/>
              <a:pathLst>
                <a:path extrusionOk="0" h="963794" w="1693396">
                  <a:moveTo>
                    <a:pt x="0" y="0"/>
                  </a:moveTo>
                  <a:lnTo>
                    <a:pt x="1693396" y="0"/>
                  </a:lnTo>
                  <a:lnTo>
                    <a:pt x="1693396" y="963794"/>
                  </a:lnTo>
                  <a:lnTo>
                    <a:pt x="0" y="963794"/>
                  </a:lnTo>
                  <a:lnTo>
                    <a:pt x="0" y="0"/>
                  </a:lnTo>
                  <a:close/>
                </a:path>
              </a:pathLst>
            </a:custGeom>
            <a:blipFill rotWithShape="1">
              <a:blip r:embed="rId4">
                <a:alphaModFix/>
              </a:blip>
              <a:stretch>
                <a:fillRect b="0" l="0" r="0" t="0"/>
              </a:stretch>
            </a:blipFill>
            <a:ln>
              <a:noFill/>
            </a:ln>
          </p:spPr>
        </p:sp>
      </p:grpSp>
      <p:grpSp>
        <p:nvGrpSpPr>
          <p:cNvPr id="186" name="Google Shape;186;p29"/>
          <p:cNvGrpSpPr/>
          <p:nvPr/>
        </p:nvGrpSpPr>
        <p:grpSpPr>
          <a:xfrm>
            <a:off x="4943463" y="3241247"/>
            <a:ext cx="3664350" cy="432600"/>
            <a:chOff x="4895850" y="3414259"/>
            <a:chExt cx="3664350" cy="432600"/>
          </a:xfrm>
        </p:grpSpPr>
        <p:sp>
          <p:nvSpPr>
            <p:cNvPr id="187" name="Google Shape;187;p29"/>
            <p:cNvSpPr txBox="1"/>
            <p:nvPr/>
          </p:nvSpPr>
          <p:spPr>
            <a:xfrm>
              <a:off x="5552100" y="3451609"/>
              <a:ext cx="3008100" cy="35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i="0" lang="en" sz="1200" u="none" cap="none" strike="noStrike">
                  <a:solidFill>
                    <a:srgbClr val="25201F"/>
                  </a:solidFill>
                  <a:latin typeface="Roboto"/>
                  <a:ea typeface="Roboto"/>
                  <a:cs typeface="Roboto"/>
                  <a:sym typeface="Roboto"/>
                </a:rPr>
                <a:t>This session is going to end at 2</a:t>
              </a:r>
              <a:r>
                <a:rPr lang="en" sz="1200">
                  <a:solidFill>
                    <a:srgbClr val="25201F"/>
                  </a:solidFill>
                  <a:latin typeface="Roboto"/>
                  <a:ea typeface="Roboto"/>
                  <a:cs typeface="Roboto"/>
                  <a:sym typeface="Roboto"/>
                </a:rPr>
                <a:t>:00</a:t>
              </a:r>
              <a:r>
                <a:rPr i="0" lang="en" sz="1200" u="none" cap="none" strike="noStrike">
                  <a:solidFill>
                    <a:srgbClr val="25201F"/>
                  </a:solidFill>
                  <a:latin typeface="Roboto"/>
                  <a:ea typeface="Roboto"/>
                  <a:cs typeface="Roboto"/>
                  <a:sym typeface="Roboto"/>
                </a:rPr>
                <a:t> PM E</a:t>
              </a:r>
              <a:r>
                <a:rPr lang="en" sz="1200">
                  <a:solidFill>
                    <a:srgbClr val="25201F"/>
                  </a:solidFill>
                  <a:latin typeface="Roboto"/>
                  <a:ea typeface="Roboto"/>
                  <a:cs typeface="Roboto"/>
                  <a:sym typeface="Roboto"/>
                </a:rPr>
                <a:t>D</a:t>
              </a:r>
              <a:r>
                <a:rPr i="0" lang="en" sz="1200" u="none" cap="none" strike="noStrike">
                  <a:solidFill>
                    <a:srgbClr val="25201F"/>
                  </a:solidFill>
                  <a:latin typeface="Roboto"/>
                  <a:ea typeface="Roboto"/>
                  <a:cs typeface="Roboto"/>
                  <a:sym typeface="Roboto"/>
                </a:rPr>
                <a:t>T / 11:</a:t>
              </a:r>
              <a:r>
                <a:rPr lang="en" sz="1200">
                  <a:solidFill>
                    <a:srgbClr val="25201F"/>
                  </a:solidFill>
                  <a:latin typeface="Roboto"/>
                  <a:ea typeface="Roboto"/>
                  <a:cs typeface="Roboto"/>
                  <a:sym typeface="Roboto"/>
                </a:rPr>
                <a:t>00</a:t>
              </a:r>
              <a:r>
                <a:rPr i="0" lang="en" sz="1200" u="none" cap="none" strike="noStrike">
                  <a:solidFill>
                    <a:srgbClr val="25201F"/>
                  </a:solidFill>
                  <a:latin typeface="Roboto"/>
                  <a:ea typeface="Roboto"/>
                  <a:cs typeface="Roboto"/>
                  <a:sym typeface="Roboto"/>
                </a:rPr>
                <a:t> AM P</a:t>
              </a:r>
              <a:r>
                <a:rPr lang="en" sz="1200">
                  <a:solidFill>
                    <a:srgbClr val="25201F"/>
                  </a:solidFill>
                  <a:latin typeface="Roboto"/>
                  <a:ea typeface="Roboto"/>
                  <a:cs typeface="Roboto"/>
                  <a:sym typeface="Roboto"/>
                </a:rPr>
                <a:t>D</a:t>
              </a:r>
              <a:r>
                <a:rPr i="0" lang="en" sz="1200" u="none" cap="none" strike="noStrike">
                  <a:solidFill>
                    <a:srgbClr val="25201F"/>
                  </a:solidFill>
                  <a:latin typeface="Roboto"/>
                  <a:ea typeface="Roboto"/>
                  <a:cs typeface="Roboto"/>
                  <a:sym typeface="Roboto"/>
                </a:rPr>
                <a:t>T</a:t>
              </a:r>
              <a:endParaRPr i="0" sz="1200" u="none" cap="none" strike="noStrike">
                <a:solidFill>
                  <a:srgbClr val="2520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25201F"/>
                </a:solidFill>
                <a:latin typeface="Lora"/>
                <a:ea typeface="Lora"/>
                <a:cs typeface="Lora"/>
                <a:sym typeface="Lor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5201F"/>
                </a:solidFill>
                <a:latin typeface="Lora"/>
                <a:ea typeface="Lora"/>
                <a:cs typeface="Lora"/>
                <a:sym typeface="Lora"/>
              </a:endParaRPr>
            </a:p>
          </p:txBody>
        </p:sp>
        <p:grpSp>
          <p:nvGrpSpPr>
            <p:cNvPr id="188" name="Google Shape;188;p29"/>
            <p:cNvGrpSpPr/>
            <p:nvPr/>
          </p:nvGrpSpPr>
          <p:grpSpPr>
            <a:xfrm>
              <a:off x="4895850" y="3414259"/>
              <a:ext cx="432600" cy="432600"/>
              <a:chOff x="4895850" y="3394093"/>
              <a:chExt cx="432600" cy="432600"/>
            </a:xfrm>
          </p:grpSpPr>
          <p:sp>
            <p:nvSpPr>
              <p:cNvPr id="189" name="Google Shape;189;p29"/>
              <p:cNvSpPr/>
              <p:nvPr/>
            </p:nvSpPr>
            <p:spPr>
              <a:xfrm>
                <a:off x="4895850" y="3394093"/>
                <a:ext cx="432600" cy="432600"/>
              </a:xfrm>
              <a:prstGeom prst="ellipse">
                <a:avLst/>
              </a:prstGeom>
              <a:noFill/>
              <a:ln cap="flat" cmpd="sng" w="9525">
                <a:solidFill>
                  <a:srgbClr val="0048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9"/>
              <p:cNvSpPr/>
              <p:nvPr/>
            </p:nvSpPr>
            <p:spPr>
              <a:xfrm>
                <a:off x="4995483" y="3509035"/>
                <a:ext cx="233334" cy="202716"/>
              </a:xfrm>
              <a:custGeom>
                <a:rect b="b" l="l" r="r" t="t"/>
                <a:pathLst>
                  <a:path extrusionOk="0" h="21600" w="21600">
                    <a:moveTo>
                      <a:pt x="20655" y="16783"/>
                    </a:moveTo>
                    <a:cubicBezTo>
                      <a:pt x="21285" y="15436"/>
                      <a:pt x="21600" y="13934"/>
                      <a:pt x="21600" y="12432"/>
                    </a:cubicBezTo>
                    <a:cubicBezTo>
                      <a:pt x="21600" y="9997"/>
                      <a:pt x="20790" y="7718"/>
                      <a:pt x="19305" y="6009"/>
                    </a:cubicBezTo>
                    <a:cubicBezTo>
                      <a:pt x="17910" y="4403"/>
                      <a:pt x="16020" y="3470"/>
                      <a:pt x="14040" y="3367"/>
                    </a:cubicBezTo>
                    <a:cubicBezTo>
                      <a:pt x="13860" y="3108"/>
                      <a:pt x="13680" y="2849"/>
                      <a:pt x="13455" y="2642"/>
                    </a:cubicBezTo>
                    <a:cubicBezTo>
                      <a:pt x="11970" y="932"/>
                      <a:pt x="9990" y="0"/>
                      <a:pt x="7875" y="0"/>
                    </a:cubicBezTo>
                    <a:cubicBezTo>
                      <a:pt x="7875" y="0"/>
                      <a:pt x="7875" y="0"/>
                      <a:pt x="7875" y="0"/>
                    </a:cubicBezTo>
                    <a:cubicBezTo>
                      <a:pt x="5760" y="0"/>
                      <a:pt x="3780" y="932"/>
                      <a:pt x="2295" y="2642"/>
                    </a:cubicBezTo>
                    <a:cubicBezTo>
                      <a:pt x="810" y="4351"/>
                      <a:pt x="0" y="6630"/>
                      <a:pt x="0" y="9065"/>
                    </a:cubicBezTo>
                    <a:cubicBezTo>
                      <a:pt x="0" y="10567"/>
                      <a:pt x="315" y="12069"/>
                      <a:pt x="945" y="13416"/>
                    </a:cubicBezTo>
                    <a:lnTo>
                      <a:pt x="360" y="16938"/>
                    </a:lnTo>
                    <a:cubicBezTo>
                      <a:pt x="315" y="17145"/>
                      <a:pt x="360" y="17404"/>
                      <a:pt x="540" y="17560"/>
                    </a:cubicBezTo>
                    <a:cubicBezTo>
                      <a:pt x="675" y="17715"/>
                      <a:pt x="855" y="17767"/>
                      <a:pt x="1080" y="17767"/>
                    </a:cubicBezTo>
                    <a:lnTo>
                      <a:pt x="4140" y="17094"/>
                    </a:lnTo>
                    <a:cubicBezTo>
                      <a:pt x="5220" y="17767"/>
                      <a:pt x="6390" y="18130"/>
                      <a:pt x="7605" y="18181"/>
                    </a:cubicBezTo>
                    <a:cubicBezTo>
                      <a:pt x="9090" y="20357"/>
                      <a:pt x="11340" y="21600"/>
                      <a:pt x="13725" y="21600"/>
                    </a:cubicBezTo>
                    <a:cubicBezTo>
                      <a:pt x="13725" y="21600"/>
                      <a:pt x="13725" y="21600"/>
                      <a:pt x="13725" y="21600"/>
                    </a:cubicBezTo>
                    <a:cubicBezTo>
                      <a:pt x="15030" y="21600"/>
                      <a:pt x="16335" y="21237"/>
                      <a:pt x="17505" y="20512"/>
                    </a:cubicBezTo>
                    <a:lnTo>
                      <a:pt x="20565" y="21186"/>
                    </a:lnTo>
                    <a:cubicBezTo>
                      <a:pt x="20745" y="21237"/>
                      <a:pt x="20970" y="21186"/>
                      <a:pt x="21105" y="20978"/>
                    </a:cubicBezTo>
                    <a:cubicBezTo>
                      <a:pt x="21240" y="20823"/>
                      <a:pt x="21285" y="20616"/>
                      <a:pt x="21285" y="20357"/>
                    </a:cubicBezTo>
                    <a:lnTo>
                      <a:pt x="20655" y="16783"/>
                    </a:lnTo>
                    <a:close/>
                    <a:moveTo>
                      <a:pt x="4185" y="15643"/>
                    </a:moveTo>
                    <a:cubicBezTo>
                      <a:pt x="4140" y="15643"/>
                      <a:pt x="4095" y="15643"/>
                      <a:pt x="4095" y="15643"/>
                    </a:cubicBezTo>
                    <a:lnTo>
                      <a:pt x="1665" y="16213"/>
                    </a:lnTo>
                    <a:lnTo>
                      <a:pt x="2160" y="13416"/>
                    </a:lnTo>
                    <a:cubicBezTo>
                      <a:pt x="2205" y="13260"/>
                      <a:pt x="2160" y="13105"/>
                      <a:pt x="2070" y="12950"/>
                    </a:cubicBezTo>
                    <a:cubicBezTo>
                      <a:pt x="1485" y="11758"/>
                      <a:pt x="1170" y="10411"/>
                      <a:pt x="1170" y="9065"/>
                    </a:cubicBezTo>
                    <a:cubicBezTo>
                      <a:pt x="1170" y="6993"/>
                      <a:pt x="1890" y="5076"/>
                      <a:pt x="3150" y="3574"/>
                    </a:cubicBezTo>
                    <a:cubicBezTo>
                      <a:pt x="4410" y="2124"/>
                      <a:pt x="6120" y="1295"/>
                      <a:pt x="7920" y="1295"/>
                    </a:cubicBezTo>
                    <a:cubicBezTo>
                      <a:pt x="7920" y="1295"/>
                      <a:pt x="7920" y="1295"/>
                      <a:pt x="7920" y="1295"/>
                    </a:cubicBezTo>
                    <a:cubicBezTo>
                      <a:pt x="9720" y="1295"/>
                      <a:pt x="11385" y="2124"/>
                      <a:pt x="12690" y="3574"/>
                    </a:cubicBezTo>
                    <a:cubicBezTo>
                      <a:pt x="13950" y="5024"/>
                      <a:pt x="14670" y="6993"/>
                      <a:pt x="14670" y="9065"/>
                    </a:cubicBezTo>
                    <a:cubicBezTo>
                      <a:pt x="14670" y="11137"/>
                      <a:pt x="13950" y="13053"/>
                      <a:pt x="12690" y="14555"/>
                    </a:cubicBezTo>
                    <a:cubicBezTo>
                      <a:pt x="11430" y="16006"/>
                      <a:pt x="9720" y="16834"/>
                      <a:pt x="7920" y="16834"/>
                    </a:cubicBezTo>
                    <a:cubicBezTo>
                      <a:pt x="7920" y="16834"/>
                      <a:pt x="7920" y="16834"/>
                      <a:pt x="7920" y="16834"/>
                    </a:cubicBezTo>
                    <a:lnTo>
                      <a:pt x="7920" y="16834"/>
                    </a:lnTo>
                    <a:cubicBezTo>
                      <a:pt x="6705" y="16834"/>
                      <a:pt x="5535" y="16472"/>
                      <a:pt x="4545" y="15799"/>
                    </a:cubicBezTo>
                    <a:cubicBezTo>
                      <a:pt x="4410" y="15695"/>
                      <a:pt x="4320" y="15643"/>
                      <a:pt x="4185" y="15643"/>
                    </a:cubicBezTo>
                    <a:close/>
                    <a:moveTo>
                      <a:pt x="19440" y="16835"/>
                    </a:moveTo>
                    <a:lnTo>
                      <a:pt x="19935" y="19632"/>
                    </a:lnTo>
                    <a:lnTo>
                      <a:pt x="17505" y="19062"/>
                    </a:lnTo>
                    <a:cubicBezTo>
                      <a:pt x="17370" y="19010"/>
                      <a:pt x="17235" y="19062"/>
                      <a:pt x="17100" y="19165"/>
                    </a:cubicBezTo>
                    <a:cubicBezTo>
                      <a:pt x="16065" y="19839"/>
                      <a:pt x="14895" y="20201"/>
                      <a:pt x="13725" y="20201"/>
                    </a:cubicBezTo>
                    <a:cubicBezTo>
                      <a:pt x="13725" y="20201"/>
                      <a:pt x="13725" y="20201"/>
                      <a:pt x="13725" y="20201"/>
                    </a:cubicBezTo>
                    <a:cubicBezTo>
                      <a:pt x="11970" y="20201"/>
                      <a:pt x="10305" y="19424"/>
                      <a:pt x="9090" y="18026"/>
                    </a:cubicBezTo>
                    <a:cubicBezTo>
                      <a:pt x="10755" y="17715"/>
                      <a:pt x="12285" y="16835"/>
                      <a:pt x="13500" y="15488"/>
                    </a:cubicBezTo>
                    <a:cubicBezTo>
                      <a:pt x="14985" y="13778"/>
                      <a:pt x="15795" y="11499"/>
                      <a:pt x="15795" y="9065"/>
                    </a:cubicBezTo>
                    <a:cubicBezTo>
                      <a:pt x="15795" y="7563"/>
                      <a:pt x="15480" y="6112"/>
                      <a:pt x="14895" y="4817"/>
                    </a:cubicBezTo>
                    <a:cubicBezTo>
                      <a:pt x="16245" y="5076"/>
                      <a:pt x="17505" y="5801"/>
                      <a:pt x="18540" y="6993"/>
                    </a:cubicBezTo>
                    <a:cubicBezTo>
                      <a:pt x="19800" y="8443"/>
                      <a:pt x="20520" y="10411"/>
                      <a:pt x="20520" y="12483"/>
                    </a:cubicBezTo>
                    <a:cubicBezTo>
                      <a:pt x="20520" y="13882"/>
                      <a:pt x="20205" y="15229"/>
                      <a:pt x="19620" y="16368"/>
                    </a:cubicBezTo>
                    <a:cubicBezTo>
                      <a:pt x="19440" y="16524"/>
                      <a:pt x="19440" y="16679"/>
                      <a:pt x="19440" y="16835"/>
                    </a:cubicBezTo>
                    <a:close/>
                  </a:path>
                </a:pathLst>
              </a:custGeom>
              <a:solidFill>
                <a:srgbClr val="00482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6800"/>
                  <a:buFont typeface="Gill Sans"/>
                  <a:buNone/>
                </a:pPr>
                <a:r>
                  <a:t/>
                </a:r>
                <a:endParaRPr b="0" i="0" sz="6800" u="none" cap="none" strike="noStrike">
                  <a:solidFill>
                    <a:srgbClr val="151314"/>
                  </a:solidFill>
                  <a:latin typeface="Bodoni"/>
                  <a:ea typeface="Bodoni"/>
                  <a:cs typeface="Bodoni"/>
                  <a:sym typeface="Bodoni"/>
                </a:endParaRPr>
              </a:p>
            </p:txBody>
          </p:sp>
        </p:grpSp>
      </p:grpSp>
      <p:grpSp>
        <p:nvGrpSpPr>
          <p:cNvPr id="191" name="Google Shape;191;p29"/>
          <p:cNvGrpSpPr/>
          <p:nvPr/>
        </p:nvGrpSpPr>
        <p:grpSpPr>
          <a:xfrm>
            <a:off x="4943463" y="2355460"/>
            <a:ext cx="3664350" cy="432600"/>
            <a:chOff x="4895850" y="2513031"/>
            <a:chExt cx="3664350" cy="432600"/>
          </a:xfrm>
        </p:grpSpPr>
        <p:sp>
          <p:nvSpPr>
            <p:cNvPr id="192" name="Google Shape;192;p29"/>
            <p:cNvSpPr txBox="1"/>
            <p:nvPr/>
          </p:nvSpPr>
          <p:spPr>
            <a:xfrm>
              <a:off x="5552100" y="2550381"/>
              <a:ext cx="3008100" cy="35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i="0" lang="en" sz="1200" u="none" cap="none" strike="noStrike">
                  <a:solidFill>
                    <a:srgbClr val="25201F"/>
                  </a:solidFill>
                  <a:latin typeface="Roboto"/>
                  <a:ea typeface="Roboto"/>
                  <a:cs typeface="Roboto"/>
                  <a:sym typeface="Roboto"/>
                </a:rPr>
                <a:t>Session is being recorded and will be emailed after - so be present!</a:t>
              </a:r>
              <a:endParaRPr i="0" sz="1200" u="none" cap="none" strike="noStrike">
                <a:solidFill>
                  <a:srgbClr val="2520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25201F"/>
                </a:solidFill>
                <a:latin typeface="Lora"/>
                <a:ea typeface="Lora"/>
                <a:cs typeface="Lora"/>
                <a:sym typeface="Lor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5201F"/>
                </a:solidFill>
                <a:latin typeface="Lora"/>
                <a:ea typeface="Lora"/>
                <a:cs typeface="Lora"/>
                <a:sym typeface="Lora"/>
              </a:endParaRPr>
            </a:p>
          </p:txBody>
        </p:sp>
        <p:grpSp>
          <p:nvGrpSpPr>
            <p:cNvPr id="193" name="Google Shape;193;p29"/>
            <p:cNvGrpSpPr/>
            <p:nvPr/>
          </p:nvGrpSpPr>
          <p:grpSpPr>
            <a:xfrm>
              <a:off x="4895850" y="2513031"/>
              <a:ext cx="432600" cy="432600"/>
              <a:chOff x="4895850" y="2513031"/>
              <a:chExt cx="432600" cy="432600"/>
            </a:xfrm>
          </p:grpSpPr>
          <p:sp>
            <p:nvSpPr>
              <p:cNvPr id="194" name="Google Shape;194;p29"/>
              <p:cNvSpPr/>
              <p:nvPr/>
            </p:nvSpPr>
            <p:spPr>
              <a:xfrm>
                <a:off x="4895850" y="2513031"/>
                <a:ext cx="432600" cy="432600"/>
              </a:xfrm>
              <a:prstGeom prst="ellipse">
                <a:avLst/>
              </a:prstGeom>
              <a:noFill/>
              <a:ln cap="flat" cmpd="sng" w="9525">
                <a:solidFill>
                  <a:srgbClr val="0048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9"/>
              <p:cNvSpPr/>
              <p:nvPr/>
            </p:nvSpPr>
            <p:spPr>
              <a:xfrm>
                <a:off x="4996671" y="2630754"/>
                <a:ext cx="230958" cy="197154"/>
              </a:xfrm>
              <a:custGeom>
                <a:rect b="b" l="l" r="r" t="t"/>
                <a:pathLst>
                  <a:path extrusionOk="0" h="21600" w="21600">
                    <a:moveTo>
                      <a:pt x="7886" y="0"/>
                    </a:moveTo>
                    <a:cubicBezTo>
                      <a:pt x="7662" y="0"/>
                      <a:pt x="7444" y="98"/>
                      <a:pt x="7354" y="359"/>
                    </a:cubicBezTo>
                    <a:lnTo>
                      <a:pt x="6135" y="3440"/>
                    </a:lnTo>
                    <a:lnTo>
                      <a:pt x="588" y="3440"/>
                    </a:lnTo>
                    <a:cubicBezTo>
                      <a:pt x="275" y="3440"/>
                      <a:pt x="0" y="3759"/>
                      <a:pt x="0" y="4124"/>
                    </a:cubicBezTo>
                    <a:lnTo>
                      <a:pt x="0" y="20915"/>
                    </a:lnTo>
                    <a:cubicBezTo>
                      <a:pt x="0" y="21280"/>
                      <a:pt x="275" y="21600"/>
                      <a:pt x="588" y="21600"/>
                    </a:cubicBezTo>
                    <a:lnTo>
                      <a:pt x="20984" y="21600"/>
                    </a:lnTo>
                    <a:cubicBezTo>
                      <a:pt x="21297" y="21600"/>
                      <a:pt x="21510" y="21333"/>
                      <a:pt x="21600" y="20915"/>
                    </a:cubicBezTo>
                    <a:lnTo>
                      <a:pt x="21600" y="4124"/>
                    </a:lnTo>
                    <a:cubicBezTo>
                      <a:pt x="21600" y="3759"/>
                      <a:pt x="21339" y="3440"/>
                      <a:pt x="21026" y="3440"/>
                    </a:cubicBezTo>
                    <a:lnTo>
                      <a:pt x="15507" y="3440"/>
                    </a:lnTo>
                    <a:lnTo>
                      <a:pt x="14204" y="359"/>
                    </a:lnTo>
                    <a:cubicBezTo>
                      <a:pt x="14069" y="150"/>
                      <a:pt x="13896" y="0"/>
                      <a:pt x="13672" y="0"/>
                    </a:cubicBezTo>
                    <a:lnTo>
                      <a:pt x="7886" y="0"/>
                    </a:lnTo>
                    <a:close/>
                    <a:moveTo>
                      <a:pt x="8209" y="1353"/>
                    </a:moveTo>
                    <a:lnTo>
                      <a:pt x="13265" y="1353"/>
                    </a:lnTo>
                    <a:lnTo>
                      <a:pt x="14568" y="4434"/>
                    </a:lnTo>
                    <a:cubicBezTo>
                      <a:pt x="14703" y="4643"/>
                      <a:pt x="14876" y="4793"/>
                      <a:pt x="15100" y="4793"/>
                    </a:cubicBezTo>
                    <a:lnTo>
                      <a:pt x="20395" y="4793"/>
                    </a:lnTo>
                    <a:lnTo>
                      <a:pt x="20395" y="20296"/>
                    </a:lnTo>
                    <a:lnTo>
                      <a:pt x="1121" y="20296"/>
                    </a:lnTo>
                    <a:lnTo>
                      <a:pt x="1121" y="4793"/>
                    </a:lnTo>
                    <a:lnTo>
                      <a:pt x="6458" y="4793"/>
                    </a:lnTo>
                    <a:cubicBezTo>
                      <a:pt x="6682" y="4793"/>
                      <a:pt x="6900" y="4695"/>
                      <a:pt x="6990" y="4434"/>
                    </a:cubicBezTo>
                    <a:lnTo>
                      <a:pt x="8209" y="1353"/>
                    </a:lnTo>
                    <a:close/>
                    <a:moveTo>
                      <a:pt x="10800" y="7303"/>
                    </a:moveTo>
                    <a:cubicBezTo>
                      <a:pt x="8469" y="7303"/>
                      <a:pt x="6584" y="9497"/>
                      <a:pt x="6584" y="12210"/>
                    </a:cubicBezTo>
                    <a:cubicBezTo>
                      <a:pt x="6584" y="14923"/>
                      <a:pt x="8469" y="17117"/>
                      <a:pt x="10800" y="17117"/>
                    </a:cubicBezTo>
                    <a:cubicBezTo>
                      <a:pt x="13131" y="17117"/>
                      <a:pt x="15016" y="14923"/>
                      <a:pt x="15016" y="12210"/>
                    </a:cubicBezTo>
                    <a:cubicBezTo>
                      <a:pt x="15016" y="9497"/>
                      <a:pt x="13131" y="7303"/>
                      <a:pt x="10800" y="7303"/>
                    </a:cubicBezTo>
                    <a:close/>
                    <a:moveTo>
                      <a:pt x="10800" y="8656"/>
                    </a:moveTo>
                    <a:cubicBezTo>
                      <a:pt x="12503" y="8656"/>
                      <a:pt x="13840" y="10280"/>
                      <a:pt x="13840" y="12210"/>
                    </a:cubicBezTo>
                    <a:cubicBezTo>
                      <a:pt x="13840" y="14140"/>
                      <a:pt x="12503" y="15748"/>
                      <a:pt x="10800" y="15748"/>
                    </a:cubicBezTo>
                    <a:cubicBezTo>
                      <a:pt x="9141" y="15748"/>
                      <a:pt x="7746" y="14140"/>
                      <a:pt x="7746" y="12210"/>
                    </a:cubicBezTo>
                    <a:cubicBezTo>
                      <a:pt x="7746" y="10280"/>
                      <a:pt x="9097" y="8656"/>
                      <a:pt x="10800" y="8656"/>
                    </a:cubicBezTo>
                    <a:close/>
                  </a:path>
                </a:pathLst>
              </a:custGeom>
              <a:solidFill>
                <a:srgbClr val="00482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6800"/>
                  <a:buFont typeface="Gill Sans"/>
                  <a:buNone/>
                </a:pPr>
                <a:r>
                  <a:t/>
                </a:r>
                <a:endParaRPr b="0" i="0" sz="6800" u="none" cap="none" strike="noStrike">
                  <a:solidFill>
                    <a:srgbClr val="151314"/>
                  </a:solidFill>
                  <a:latin typeface="Bodoni"/>
                  <a:ea typeface="Bodoni"/>
                  <a:cs typeface="Bodoni"/>
                  <a:sym typeface="Bodoni"/>
                </a:endParaRPr>
              </a:p>
            </p:txBody>
          </p:sp>
        </p:grpSp>
      </p:grpSp>
      <p:grpSp>
        <p:nvGrpSpPr>
          <p:cNvPr id="196" name="Google Shape;196;p29"/>
          <p:cNvGrpSpPr/>
          <p:nvPr/>
        </p:nvGrpSpPr>
        <p:grpSpPr>
          <a:xfrm>
            <a:off x="4943463" y="1469672"/>
            <a:ext cx="3664350" cy="432600"/>
            <a:chOff x="4895850" y="1642684"/>
            <a:chExt cx="3664350" cy="432600"/>
          </a:xfrm>
        </p:grpSpPr>
        <p:sp>
          <p:nvSpPr>
            <p:cNvPr id="197" name="Google Shape;197;p29"/>
            <p:cNvSpPr txBox="1"/>
            <p:nvPr/>
          </p:nvSpPr>
          <p:spPr>
            <a:xfrm>
              <a:off x="5552100" y="1689484"/>
              <a:ext cx="3008100" cy="33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i="0" lang="en" sz="1200" u="none" cap="none" strike="noStrike">
                  <a:solidFill>
                    <a:srgbClr val="25201F"/>
                  </a:solidFill>
                  <a:latin typeface="Roboto"/>
                  <a:ea typeface="Roboto"/>
                  <a:cs typeface="Roboto"/>
                  <a:sym typeface="Roboto"/>
                </a:rPr>
                <a:t>Engage, Engage, Engage! </a:t>
              </a:r>
              <a:br>
                <a:rPr i="0" lang="en" sz="1200" u="none" cap="none" strike="noStrike">
                  <a:solidFill>
                    <a:srgbClr val="25201F"/>
                  </a:solidFill>
                  <a:latin typeface="Roboto"/>
                  <a:ea typeface="Roboto"/>
                  <a:cs typeface="Roboto"/>
                  <a:sym typeface="Roboto"/>
                </a:rPr>
              </a:br>
              <a:r>
                <a:rPr i="0" lang="en" sz="1200" u="none" cap="none" strike="noStrike">
                  <a:solidFill>
                    <a:srgbClr val="25201F"/>
                  </a:solidFill>
                  <a:latin typeface="Roboto"/>
                  <a:ea typeface="Roboto"/>
                  <a:cs typeface="Roboto"/>
                  <a:sym typeface="Roboto"/>
                </a:rPr>
                <a:t>Ask the questions! Emojis are good too!</a:t>
              </a:r>
              <a:endParaRPr i="0" sz="1200" u="none" cap="none" strike="noStrike">
                <a:solidFill>
                  <a:srgbClr val="2520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25201F"/>
                </a:solidFill>
                <a:latin typeface="Roboto"/>
                <a:ea typeface="Roboto"/>
                <a:cs typeface="Roboto"/>
                <a:sym typeface="Roboto"/>
              </a:endParaRPr>
            </a:p>
          </p:txBody>
        </p:sp>
        <p:grpSp>
          <p:nvGrpSpPr>
            <p:cNvPr id="198" name="Google Shape;198;p29"/>
            <p:cNvGrpSpPr/>
            <p:nvPr/>
          </p:nvGrpSpPr>
          <p:grpSpPr>
            <a:xfrm>
              <a:off x="4895850" y="1642684"/>
              <a:ext cx="432600" cy="432600"/>
              <a:chOff x="4895850" y="1631968"/>
              <a:chExt cx="432600" cy="432600"/>
            </a:xfrm>
          </p:grpSpPr>
          <p:sp>
            <p:nvSpPr>
              <p:cNvPr id="199" name="Google Shape;199;p29"/>
              <p:cNvSpPr/>
              <p:nvPr/>
            </p:nvSpPr>
            <p:spPr>
              <a:xfrm>
                <a:off x="4895850" y="1631968"/>
                <a:ext cx="432600" cy="432600"/>
              </a:xfrm>
              <a:prstGeom prst="ellipse">
                <a:avLst/>
              </a:prstGeom>
              <a:noFill/>
              <a:ln cap="flat" cmpd="sng" w="9525">
                <a:solidFill>
                  <a:srgbClr val="0048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9"/>
              <p:cNvSpPr/>
              <p:nvPr/>
            </p:nvSpPr>
            <p:spPr>
              <a:xfrm>
                <a:off x="4995483" y="1747882"/>
                <a:ext cx="233334" cy="200772"/>
              </a:xfrm>
              <a:custGeom>
                <a:rect b="b" l="l" r="r" t="t"/>
                <a:pathLst>
                  <a:path extrusionOk="0" h="21600" w="21600">
                    <a:moveTo>
                      <a:pt x="21600" y="20868"/>
                    </a:moveTo>
                    <a:lnTo>
                      <a:pt x="21600" y="18044"/>
                    </a:lnTo>
                    <a:cubicBezTo>
                      <a:pt x="21600" y="14801"/>
                      <a:pt x="19845" y="12029"/>
                      <a:pt x="17325" y="10983"/>
                    </a:cubicBezTo>
                    <a:cubicBezTo>
                      <a:pt x="18135" y="10251"/>
                      <a:pt x="18630" y="9048"/>
                      <a:pt x="18630" y="7793"/>
                    </a:cubicBezTo>
                    <a:cubicBezTo>
                      <a:pt x="18630" y="5544"/>
                      <a:pt x="17055" y="3713"/>
                      <a:pt x="15120" y="3713"/>
                    </a:cubicBezTo>
                    <a:cubicBezTo>
                      <a:pt x="15030" y="3713"/>
                      <a:pt x="14940" y="3713"/>
                      <a:pt x="14895" y="3713"/>
                    </a:cubicBezTo>
                    <a:cubicBezTo>
                      <a:pt x="14445" y="1569"/>
                      <a:pt x="12780" y="0"/>
                      <a:pt x="10800" y="0"/>
                    </a:cubicBezTo>
                    <a:cubicBezTo>
                      <a:pt x="8820" y="0"/>
                      <a:pt x="7155" y="1569"/>
                      <a:pt x="6705" y="3713"/>
                    </a:cubicBezTo>
                    <a:cubicBezTo>
                      <a:pt x="6615" y="3713"/>
                      <a:pt x="6570" y="3713"/>
                      <a:pt x="6480" y="3713"/>
                    </a:cubicBezTo>
                    <a:cubicBezTo>
                      <a:pt x="4545" y="3713"/>
                      <a:pt x="2970" y="5544"/>
                      <a:pt x="2970" y="7793"/>
                    </a:cubicBezTo>
                    <a:cubicBezTo>
                      <a:pt x="2970" y="9100"/>
                      <a:pt x="3465" y="10251"/>
                      <a:pt x="4275" y="10983"/>
                    </a:cubicBezTo>
                    <a:cubicBezTo>
                      <a:pt x="1755" y="12029"/>
                      <a:pt x="0" y="14801"/>
                      <a:pt x="0" y="18096"/>
                    </a:cubicBezTo>
                    <a:lnTo>
                      <a:pt x="0" y="20920"/>
                    </a:lnTo>
                    <a:cubicBezTo>
                      <a:pt x="0" y="21286"/>
                      <a:pt x="270" y="21600"/>
                      <a:pt x="585" y="21600"/>
                    </a:cubicBezTo>
                    <a:lnTo>
                      <a:pt x="3555" y="21600"/>
                    </a:lnTo>
                    <a:cubicBezTo>
                      <a:pt x="3555" y="21600"/>
                      <a:pt x="3555" y="21600"/>
                      <a:pt x="3555" y="21600"/>
                    </a:cubicBezTo>
                    <a:lnTo>
                      <a:pt x="21015" y="21600"/>
                    </a:lnTo>
                    <a:cubicBezTo>
                      <a:pt x="21375" y="21548"/>
                      <a:pt x="21600" y="21286"/>
                      <a:pt x="21600" y="20868"/>
                    </a:cubicBezTo>
                    <a:cubicBezTo>
                      <a:pt x="21600" y="20868"/>
                      <a:pt x="21600" y="20868"/>
                      <a:pt x="21600" y="20868"/>
                    </a:cubicBezTo>
                    <a:cubicBezTo>
                      <a:pt x="21600" y="20868"/>
                      <a:pt x="21600" y="20868"/>
                      <a:pt x="21600" y="20868"/>
                    </a:cubicBezTo>
                    <a:close/>
                    <a:moveTo>
                      <a:pt x="20430" y="18044"/>
                    </a:moveTo>
                    <a:lnTo>
                      <a:pt x="20430" y="20240"/>
                    </a:lnTo>
                    <a:lnTo>
                      <a:pt x="18585" y="20240"/>
                    </a:lnTo>
                    <a:lnTo>
                      <a:pt x="18585" y="17416"/>
                    </a:lnTo>
                    <a:cubicBezTo>
                      <a:pt x="18585" y="15638"/>
                      <a:pt x="18135" y="13860"/>
                      <a:pt x="17280" y="12395"/>
                    </a:cubicBezTo>
                    <a:cubicBezTo>
                      <a:pt x="19170" y="13337"/>
                      <a:pt x="20430" y="15533"/>
                      <a:pt x="20430" y="18044"/>
                    </a:cubicBezTo>
                    <a:close/>
                    <a:moveTo>
                      <a:pt x="14400" y="15952"/>
                    </a:moveTo>
                    <a:cubicBezTo>
                      <a:pt x="14085" y="15952"/>
                      <a:pt x="13815" y="16265"/>
                      <a:pt x="13815" y="16632"/>
                    </a:cubicBezTo>
                    <a:lnTo>
                      <a:pt x="13815" y="20240"/>
                    </a:lnTo>
                    <a:lnTo>
                      <a:pt x="7740" y="20240"/>
                    </a:lnTo>
                    <a:lnTo>
                      <a:pt x="7740" y="16632"/>
                    </a:lnTo>
                    <a:cubicBezTo>
                      <a:pt x="7740" y="16265"/>
                      <a:pt x="7470" y="15952"/>
                      <a:pt x="7155" y="15952"/>
                    </a:cubicBezTo>
                    <a:cubicBezTo>
                      <a:pt x="6840" y="15952"/>
                      <a:pt x="6570" y="16265"/>
                      <a:pt x="6570" y="16632"/>
                    </a:cubicBezTo>
                    <a:lnTo>
                      <a:pt x="6570" y="20240"/>
                    </a:lnTo>
                    <a:lnTo>
                      <a:pt x="4140" y="20240"/>
                    </a:lnTo>
                    <a:lnTo>
                      <a:pt x="4140" y="17416"/>
                    </a:lnTo>
                    <a:cubicBezTo>
                      <a:pt x="4140" y="15272"/>
                      <a:pt x="4905" y="13232"/>
                      <a:pt x="6255" y="11768"/>
                    </a:cubicBezTo>
                    <a:cubicBezTo>
                      <a:pt x="6255" y="11768"/>
                      <a:pt x="6255" y="11768"/>
                      <a:pt x="6300" y="11715"/>
                    </a:cubicBezTo>
                    <a:cubicBezTo>
                      <a:pt x="6300" y="11715"/>
                      <a:pt x="6345" y="11663"/>
                      <a:pt x="6345" y="11663"/>
                    </a:cubicBezTo>
                    <a:cubicBezTo>
                      <a:pt x="7155" y="10826"/>
                      <a:pt x="8190" y="10199"/>
                      <a:pt x="9270" y="9885"/>
                    </a:cubicBezTo>
                    <a:cubicBezTo>
                      <a:pt x="10260" y="9623"/>
                      <a:pt x="11295" y="9623"/>
                      <a:pt x="12285" y="9885"/>
                    </a:cubicBezTo>
                    <a:cubicBezTo>
                      <a:pt x="13365" y="10199"/>
                      <a:pt x="14445" y="10826"/>
                      <a:pt x="15255" y="11715"/>
                    </a:cubicBezTo>
                    <a:cubicBezTo>
                      <a:pt x="16605" y="13180"/>
                      <a:pt x="17415" y="15272"/>
                      <a:pt x="17415" y="17416"/>
                    </a:cubicBezTo>
                    <a:lnTo>
                      <a:pt x="17415" y="20240"/>
                    </a:lnTo>
                    <a:lnTo>
                      <a:pt x="14940" y="20240"/>
                    </a:lnTo>
                    <a:lnTo>
                      <a:pt x="14940" y="16632"/>
                    </a:lnTo>
                    <a:cubicBezTo>
                      <a:pt x="14985" y="16265"/>
                      <a:pt x="14760" y="15952"/>
                      <a:pt x="14400" y="15952"/>
                    </a:cubicBezTo>
                    <a:close/>
                    <a:moveTo>
                      <a:pt x="17505" y="7740"/>
                    </a:moveTo>
                    <a:cubicBezTo>
                      <a:pt x="17505" y="8996"/>
                      <a:pt x="16785" y="10042"/>
                      <a:pt x="15795" y="10408"/>
                    </a:cubicBezTo>
                    <a:cubicBezTo>
                      <a:pt x="15030" y="9676"/>
                      <a:pt x="14175" y="9153"/>
                      <a:pt x="13230" y="8786"/>
                    </a:cubicBezTo>
                    <a:cubicBezTo>
                      <a:pt x="14265" y="7950"/>
                      <a:pt x="14940" y="6590"/>
                      <a:pt x="14985" y="5021"/>
                    </a:cubicBezTo>
                    <a:cubicBezTo>
                      <a:pt x="15030" y="5021"/>
                      <a:pt x="15075" y="5021"/>
                      <a:pt x="15120" y="5021"/>
                    </a:cubicBezTo>
                    <a:cubicBezTo>
                      <a:pt x="16425" y="5021"/>
                      <a:pt x="17505" y="6224"/>
                      <a:pt x="17505" y="7740"/>
                    </a:cubicBezTo>
                    <a:close/>
                    <a:moveTo>
                      <a:pt x="10800" y="1255"/>
                    </a:moveTo>
                    <a:cubicBezTo>
                      <a:pt x="12465" y="1255"/>
                      <a:pt x="13815" y="2824"/>
                      <a:pt x="13815" y="4759"/>
                    </a:cubicBezTo>
                    <a:cubicBezTo>
                      <a:pt x="13815" y="6694"/>
                      <a:pt x="12465" y="8263"/>
                      <a:pt x="10800" y="8263"/>
                    </a:cubicBezTo>
                    <a:cubicBezTo>
                      <a:pt x="9135" y="8263"/>
                      <a:pt x="7785" y="6694"/>
                      <a:pt x="7785" y="4759"/>
                    </a:cubicBezTo>
                    <a:cubicBezTo>
                      <a:pt x="7785" y="2877"/>
                      <a:pt x="9135" y="1255"/>
                      <a:pt x="10800" y="1255"/>
                    </a:cubicBezTo>
                    <a:close/>
                    <a:moveTo>
                      <a:pt x="6480" y="5021"/>
                    </a:moveTo>
                    <a:cubicBezTo>
                      <a:pt x="6525" y="5021"/>
                      <a:pt x="6570" y="5021"/>
                      <a:pt x="6615" y="5021"/>
                    </a:cubicBezTo>
                    <a:cubicBezTo>
                      <a:pt x="6660" y="6590"/>
                      <a:pt x="7335" y="7950"/>
                      <a:pt x="8370" y="8786"/>
                    </a:cubicBezTo>
                    <a:cubicBezTo>
                      <a:pt x="7425" y="9153"/>
                      <a:pt x="6570" y="9676"/>
                      <a:pt x="5805" y="10408"/>
                    </a:cubicBezTo>
                    <a:cubicBezTo>
                      <a:pt x="4770" y="10094"/>
                      <a:pt x="4095" y="8996"/>
                      <a:pt x="4095" y="7740"/>
                    </a:cubicBezTo>
                    <a:cubicBezTo>
                      <a:pt x="4140" y="6224"/>
                      <a:pt x="5175" y="5021"/>
                      <a:pt x="6480" y="5021"/>
                    </a:cubicBezTo>
                    <a:close/>
                    <a:moveTo>
                      <a:pt x="1170" y="18044"/>
                    </a:moveTo>
                    <a:cubicBezTo>
                      <a:pt x="1170" y="15533"/>
                      <a:pt x="2430" y="13389"/>
                      <a:pt x="4320" y="12395"/>
                    </a:cubicBezTo>
                    <a:cubicBezTo>
                      <a:pt x="3465" y="13860"/>
                      <a:pt x="3015" y="15585"/>
                      <a:pt x="3015" y="17416"/>
                    </a:cubicBezTo>
                    <a:lnTo>
                      <a:pt x="3015" y="20240"/>
                    </a:lnTo>
                    <a:lnTo>
                      <a:pt x="1170" y="20240"/>
                    </a:lnTo>
                    <a:lnTo>
                      <a:pt x="1170" y="18044"/>
                    </a:lnTo>
                    <a:close/>
                  </a:path>
                </a:pathLst>
              </a:custGeom>
              <a:solidFill>
                <a:srgbClr val="00482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6800"/>
                  <a:buFont typeface="Gill Sans"/>
                  <a:buNone/>
                </a:pPr>
                <a:r>
                  <a:t/>
                </a:r>
                <a:endParaRPr b="0" i="0" sz="6800" u="none" cap="none" strike="noStrike">
                  <a:solidFill>
                    <a:srgbClr val="151314"/>
                  </a:solidFill>
                  <a:latin typeface="Bodoni"/>
                  <a:ea typeface="Bodoni"/>
                  <a:cs typeface="Bodoni"/>
                  <a:sym typeface="Bodoni"/>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822"/>
        </a:solidFill>
      </p:bgPr>
    </p:bg>
    <p:spTree>
      <p:nvGrpSpPr>
        <p:cNvPr id="208" name="Shape 208"/>
        <p:cNvGrpSpPr/>
        <p:nvPr/>
      </p:nvGrpSpPr>
      <p:grpSpPr>
        <a:xfrm>
          <a:off x="0" y="0"/>
          <a:ext cx="0" cy="0"/>
          <a:chOff x="0" y="0"/>
          <a:chExt cx="0" cy="0"/>
        </a:xfrm>
      </p:grpSpPr>
      <p:grpSp>
        <p:nvGrpSpPr>
          <p:cNvPr id="209" name="Google Shape;209;p30"/>
          <p:cNvGrpSpPr/>
          <p:nvPr/>
        </p:nvGrpSpPr>
        <p:grpSpPr>
          <a:xfrm>
            <a:off x="6762953" y="1367369"/>
            <a:ext cx="1503600" cy="283424"/>
            <a:chOff x="0" y="0"/>
            <a:chExt cx="4009600" cy="755797"/>
          </a:xfrm>
        </p:grpSpPr>
        <p:sp>
          <p:nvSpPr>
            <p:cNvPr id="210" name="Google Shape;210;p30"/>
            <p:cNvSpPr/>
            <p:nvPr/>
          </p:nvSpPr>
          <p:spPr>
            <a:xfrm>
              <a:off x="0" y="0"/>
              <a:ext cx="4009600" cy="755797"/>
            </a:xfrm>
            <a:custGeom>
              <a:rect b="b" l="l" r="r" t="t"/>
              <a:pathLst>
                <a:path extrusionOk="0" h="755797" w="4009600">
                  <a:moveTo>
                    <a:pt x="0" y="0"/>
                  </a:moveTo>
                  <a:lnTo>
                    <a:pt x="4009600" y="0"/>
                  </a:lnTo>
                  <a:lnTo>
                    <a:pt x="4009600" y="755797"/>
                  </a:lnTo>
                  <a:lnTo>
                    <a:pt x="0" y="755797"/>
                  </a:lnTo>
                  <a:close/>
                </a:path>
              </a:pathLst>
            </a:custGeom>
            <a:solidFill>
              <a:srgbClr val="000000">
                <a:alpha val="0"/>
              </a:srgbClr>
            </a:solidFill>
            <a:ln>
              <a:noFill/>
            </a:ln>
          </p:spPr>
        </p:sp>
        <p:sp>
          <p:nvSpPr>
            <p:cNvPr id="211" name="Google Shape;211;p30"/>
            <p:cNvSpPr txBox="1"/>
            <p:nvPr/>
          </p:nvSpPr>
          <p:spPr>
            <a:xfrm>
              <a:off x="0" y="0"/>
              <a:ext cx="4009600" cy="755797"/>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F8F6ED"/>
                  </a:solidFill>
                  <a:latin typeface="Lora"/>
                  <a:ea typeface="Lora"/>
                  <a:cs typeface="Lora"/>
                  <a:sym typeface="Lora"/>
                </a:rPr>
                <a:t>100% online banking</a:t>
              </a:r>
              <a:endParaRPr sz="700"/>
            </a:p>
          </p:txBody>
        </p:sp>
      </p:grpSp>
      <p:grpSp>
        <p:nvGrpSpPr>
          <p:cNvPr id="212" name="Google Shape;212;p30"/>
          <p:cNvGrpSpPr/>
          <p:nvPr/>
        </p:nvGrpSpPr>
        <p:grpSpPr>
          <a:xfrm>
            <a:off x="4392403" y="1377402"/>
            <a:ext cx="1668900" cy="263358"/>
            <a:chOff x="0" y="0"/>
            <a:chExt cx="4450400" cy="702288"/>
          </a:xfrm>
        </p:grpSpPr>
        <p:sp>
          <p:nvSpPr>
            <p:cNvPr id="213" name="Google Shape;213;p30"/>
            <p:cNvSpPr/>
            <p:nvPr/>
          </p:nvSpPr>
          <p:spPr>
            <a:xfrm>
              <a:off x="0" y="0"/>
              <a:ext cx="4450400" cy="702288"/>
            </a:xfrm>
            <a:custGeom>
              <a:rect b="b" l="l" r="r" t="t"/>
              <a:pathLst>
                <a:path extrusionOk="0" h="702288" w="4450400">
                  <a:moveTo>
                    <a:pt x="0" y="0"/>
                  </a:moveTo>
                  <a:lnTo>
                    <a:pt x="4450400" y="0"/>
                  </a:lnTo>
                  <a:lnTo>
                    <a:pt x="4450400" y="702288"/>
                  </a:lnTo>
                  <a:lnTo>
                    <a:pt x="0" y="702288"/>
                  </a:lnTo>
                  <a:close/>
                </a:path>
              </a:pathLst>
            </a:custGeom>
            <a:solidFill>
              <a:srgbClr val="000000">
                <a:alpha val="0"/>
              </a:srgbClr>
            </a:solidFill>
            <a:ln>
              <a:noFill/>
            </a:ln>
          </p:spPr>
        </p:sp>
        <p:sp>
          <p:nvSpPr>
            <p:cNvPr id="214" name="Google Shape;214;p30"/>
            <p:cNvSpPr txBox="1"/>
            <p:nvPr/>
          </p:nvSpPr>
          <p:spPr>
            <a:xfrm>
              <a:off x="0" y="0"/>
              <a:ext cx="4450400" cy="702288"/>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F8F6ED"/>
                  </a:solidFill>
                  <a:latin typeface="Lora"/>
                  <a:ea typeface="Lora"/>
                  <a:cs typeface="Lora"/>
                  <a:sym typeface="Lora"/>
                </a:rPr>
                <a:t>Founded in 2018</a:t>
              </a:r>
              <a:endParaRPr sz="700"/>
            </a:p>
          </p:txBody>
        </p:sp>
      </p:grpSp>
      <p:grpSp>
        <p:nvGrpSpPr>
          <p:cNvPr id="215" name="Google Shape;215;p30"/>
          <p:cNvGrpSpPr/>
          <p:nvPr/>
        </p:nvGrpSpPr>
        <p:grpSpPr>
          <a:xfrm>
            <a:off x="396175" y="1604019"/>
            <a:ext cx="3501900" cy="1334415"/>
            <a:chOff x="0" y="0"/>
            <a:chExt cx="9338400" cy="3558439"/>
          </a:xfrm>
        </p:grpSpPr>
        <p:sp>
          <p:nvSpPr>
            <p:cNvPr id="216" name="Google Shape;216;p30"/>
            <p:cNvSpPr/>
            <p:nvPr/>
          </p:nvSpPr>
          <p:spPr>
            <a:xfrm>
              <a:off x="0" y="0"/>
              <a:ext cx="9338400" cy="3558439"/>
            </a:xfrm>
            <a:custGeom>
              <a:rect b="b" l="l" r="r" t="t"/>
              <a:pathLst>
                <a:path extrusionOk="0" h="3558439" w="9338400">
                  <a:moveTo>
                    <a:pt x="0" y="0"/>
                  </a:moveTo>
                  <a:lnTo>
                    <a:pt x="9338400" y="0"/>
                  </a:lnTo>
                  <a:lnTo>
                    <a:pt x="9338400" y="3558439"/>
                  </a:lnTo>
                  <a:lnTo>
                    <a:pt x="0" y="3558439"/>
                  </a:lnTo>
                  <a:close/>
                </a:path>
              </a:pathLst>
            </a:custGeom>
            <a:solidFill>
              <a:srgbClr val="000000">
                <a:alpha val="0"/>
              </a:srgbClr>
            </a:solidFill>
            <a:ln>
              <a:noFill/>
            </a:ln>
          </p:spPr>
        </p:sp>
        <p:sp>
          <p:nvSpPr>
            <p:cNvPr id="217" name="Google Shape;217;p30"/>
            <p:cNvSpPr txBox="1"/>
            <p:nvPr/>
          </p:nvSpPr>
          <p:spPr>
            <a:xfrm>
              <a:off x="0" y="95250"/>
              <a:ext cx="9338400" cy="3463188"/>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3600" u="none" cap="none" strike="noStrike">
                  <a:solidFill>
                    <a:srgbClr val="E7B7AF"/>
                  </a:solidFill>
                  <a:latin typeface="Poppins"/>
                  <a:ea typeface="Poppins"/>
                  <a:cs typeface="Poppins"/>
                  <a:sym typeface="Poppins"/>
                </a:rPr>
                <a:t>WHAT IS RELAY?</a:t>
              </a:r>
              <a:endParaRPr sz="700"/>
            </a:p>
          </p:txBody>
        </p:sp>
      </p:grpSp>
      <p:grpSp>
        <p:nvGrpSpPr>
          <p:cNvPr id="218" name="Google Shape;218;p30"/>
          <p:cNvGrpSpPr/>
          <p:nvPr/>
        </p:nvGrpSpPr>
        <p:grpSpPr>
          <a:xfrm>
            <a:off x="396175" y="1377400"/>
            <a:ext cx="3584400" cy="497396"/>
            <a:chOff x="0" y="0"/>
            <a:chExt cx="9558400" cy="1326388"/>
          </a:xfrm>
        </p:grpSpPr>
        <p:sp>
          <p:nvSpPr>
            <p:cNvPr id="219" name="Google Shape;219;p30"/>
            <p:cNvSpPr/>
            <p:nvPr/>
          </p:nvSpPr>
          <p:spPr>
            <a:xfrm>
              <a:off x="0" y="0"/>
              <a:ext cx="9558400" cy="1326388"/>
            </a:xfrm>
            <a:custGeom>
              <a:rect b="b" l="l" r="r" t="t"/>
              <a:pathLst>
                <a:path extrusionOk="0" h="1326388" w="9558400">
                  <a:moveTo>
                    <a:pt x="0" y="0"/>
                  </a:moveTo>
                  <a:lnTo>
                    <a:pt x="9558400" y="0"/>
                  </a:lnTo>
                  <a:lnTo>
                    <a:pt x="9558400" y="1326388"/>
                  </a:lnTo>
                  <a:lnTo>
                    <a:pt x="0" y="1326388"/>
                  </a:lnTo>
                  <a:close/>
                </a:path>
              </a:pathLst>
            </a:custGeom>
            <a:solidFill>
              <a:srgbClr val="000000">
                <a:alpha val="0"/>
              </a:srgbClr>
            </a:solidFill>
            <a:ln>
              <a:noFill/>
            </a:ln>
          </p:spPr>
        </p:sp>
        <p:sp>
          <p:nvSpPr>
            <p:cNvPr id="220" name="Google Shape;220;p30"/>
            <p:cNvSpPr txBox="1"/>
            <p:nvPr/>
          </p:nvSpPr>
          <p:spPr>
            <a:xfrm>
              <a:off x="0" y="47625"/>
              <a:ext cx="9558400" cy="1278763"/>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2000" u="none" cap="none" strike="noStrike">
                  <a:solidFill>
                    <a:srgbClr val="F8F6ED"/>
                  </a:solidFill>
                  <a:latin typeface="Poppins"/>
                  <a:ea typeface="Poppins"/>
                  <a:cs typeface="Poppins"/>
                  <a:sym typeface="Poppins"/>
                </a:rPr>
                <a:t>GETTING TO KNOW US</a:t>
              </a:r>
              <a:endParaRPr sz="700"/>
            </a:p>
          </p:txBody>
        </p:sp>
      </p:grpSp>
      <p:grpSp>
        <p:nvGrpSpPr>
          <p:cNvPr id="221" name="Google Shape;221;p30"/>
          <p:cNvGrpSpPr/>
          <p:nvPr/>
        </p:nvGrpSpPr>
        <p:grpSpPr>
          <a:xfrm>
            <a:off x="4392403" y="2359757"/>
            <a:ext cx="1503600" cy="457374"/>
            <a:chOff x="0" y="0"/>
            <a:chExt cx="4009600" cy="1219664"/>
          </a:xfrm>
        </p:grpSpPr>
        <p:sp>
          <p:nvSpPr>
            <p:cNvPr id="222" name="Google Shape;222;p30"/>
            <p:cNvSpPr/>
            <p:nvPr/>
          </p:nvSpPr>
          <p:spPr>
            <a:xfrm>
              <a:off x="0" y="0"/>
              <a:ext cx="4009600" cy="1219664"/>
            </a:xfrm>
            <a:custGeom>
              <a:rect b="b" l="l" r="r" t="t"/>
              <a:pathLst>
                <a:path extrusionOk="0" h="1219664" w="4009600">
                  <a:moveTo>
                    <a:pt x="0" y="0"/>
                  </a:moveTo>
                  <a:lnTo>
                    <a:pt x="4009600" y="0"/>
                  </a:lnTo>
                  <a:lnTo>
                    <a:pt x="4009600" y="1219664"/>
                  </a:lnTo>
                  <a:lnTo>
                    <a:pt x="0" y="1219664"/>
                  </a:lnTo>
                  <a:close/>
                </a:path>
              </a:pathLst>
            </a:custGeom>
            <a:solidFill>
              <a:srgbClr val="000000">
                <a:alpha val="0"/>
              </a:srgbClr>
            </a:solidFill>
            <a:ln>
              <a:noFill/>
            </a:ln>
          </p:spPr>
        </p:sp>
        <p:sp>
          <p:nvSpPr>
            <p:cNvPr id="223" name="Google Shape;223;p30"/>
            <p:cNvSpPr txBox="1"/>
            <p:nvPr/>
          </p:nvSpPr>
          <p:spPr>
            <a:xfrm>
              <a:off x="0" y="0"/>
              <a:ext cx="4009600" cy="1219664"/>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F8F6ED"/>
                  </a:solidFill>
                  <a:latin typeface="Lora"/>
                  <a:ea typeface="Lora"/>
                  <a:cs typeface="Lora"/>
                  <a:sym typeface="Lora"/>
                </a:rPr>
                <a:t>Serving business in the United States</a:t>
              </a:r>
              <a:endParaRPr sz="700"/>
            </a:p>
          </p:txBody>
        </p:sp>
      </p:grpSp>
      <p:grpSp>
        <p:nvGrpSpPr>
          <p:cNvPr id="224" name="Google Shape;224;p30"/>
          <p:cNvGrpSpPr/>
          <p:nvPr/>
        </p:nvGrpSpPr>
        <p:grpSpPr>
          <a:xfrm>
            <a:off x="4392403" y="3474200"/>
            <a:ext cx="1503600" cy="448567"/>
            <a:chOff x="0" y="0"/>
            <a:chExt cx="4009600" cy="1196177"/>
          </a:xfrm>
        </p:grpSpPr>
        <p:sp>
          <p:nvSpPr>
            <p:cNvPr id="225" name="Google Shape;225;p30"/>
            <p:cNvSpPr/>
            <p:nvPr/>
          </p:nvSpPr>
          <p:spPr>
            <a:xfrm>
              <a:off x="0" y="0"/>
              <a:ext cx="4009600" cy="1196177"/>
            </a:xfrm>
            <a:custGeom>
              <a:rect b="b" l="l" r="r" t="t"/>
              <a:pathLst>
                <a:path extrusionOk="0" h="1196177" w="4009600">
                  <a:moveTo>
                    <a:pt x="0" y="0"/>
                  </a:moveTo>
                  <a:lnTo>
                    <a:pt x="4009600" y="0"/>
                  </a:lnTo>
                  <a:lnTo>
                    <a:pt x="4009600" y="1196177"/>
                  </a:lnTo>
                  <a:lnTo>
                    <a:pt x="0" y="1196177"/>
                  </a:lnTo>
                  <a:close/>
                </a:path>
              </a:pathLst>
            </a:custGeom>
            <a:solidFill>
              <a:srgbClr val="000000">
                <a:alpha val="0"/>
              </a:srgbClr>
            </a:solidFill>
            <a:ln>
              <a:noFill/>
            </a:ln>
          </p:spPr>
        </p:sp>
        <p:sp>
          <p:nvSpPr>
            <p:cNvPr id="226" name="Google Shape;226;p30"/>
            <p:cNvSpPr txBox="1"/>
            <p:nvPr/>
          </p:nvSpPr>
          <p:spPr>
            <a:xfrm>
              <a:off x="0" y="0"/>
              <a:ext cx="4009600" cy="1196177"/>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F8F6ED"/>
                  </a:solidFill>
                  <a:latin typeface="Lora"/>
                  <a:ea typeface="Lora"/>
                  <a:cs typeface="Lora"/>
                  <a:sym typeface="Lora"/>
                </a:rPr>
                <a:t>Official platform for Profit First</a:t>
              </a:r>
              <a:endParaRPr sz="700"/>
            </a:p>
          </p:txBody>
        </p:sp>
      </p:grpSp>
      <p:grpSp>
        <p:nvGrpSpPr>
          <p:cNvPr id="227" name="Google Shape;227;p30"/>
          <p:cNvGrpSpPr/>
          <p:nvPr/>
        </p:nvGrpSpPr>
        <p:grpSpPr>
          <a:xfrm>
            <a:off x="6762953" y="2378838"/>
            <a:ext cx="1581600" cy="619125"/>
            <a:chOff x="0" y="0"/>
            <a:chExt cx="4217600" cy="1651000"/>
          </a:xfrm>
        </p:grpSpPr>
        <p:sp>
          <p:nvSpPr>
            <p:cNvPr id="228" name="Google Shape;228;p30"/>
            <p:cNvSpPr/>
            <p:nvPr/>
          </p:nvSpPr>
          <p:spPr>
            <a:xfrm>
              <a:off x="0" y="0"/>
              <a:ext cx="4217600" cy="1651000"/>
            </a:xfrm>
            <a:custGeom>
              <a:rect b="b" l="l" r="r" t="t"/>
              <a:pathLst>
                <a:path extrusionOk="0" h="1651000" w="4217600">
                  <a:moveTo>
                    <a:pt x="0" y="0"/>
                  </a:moveTo>
                  <a:lnTo>
                    <a:pt x="4217600" y="0"/>
                  </a:lnTo>
                  <a:lnTo>
                    <a:pt x="4217600" y="1651000"/>
                  </a:lnTo>
                  <a:lnTo>
                    <a:pt x="0" y="1651000"/>
                  </a:lnTo>
                  <a:close/>
                </a:path>
              </a:pathLst>
            </a:custGeom>
            <a:solidFill>
              <a:srgbClr val="000000">
                <a:alpha val="0"/>
              </a:srgbClr>
            </a:solidFill>
            <a:ln>
              <a:noFill/>
            </a:ln>
          </p:spPr>
        </p:sp>
        <p:sp>
          <p:nvSpPr>
            <p:cNvPr id="229" name="Google Shape;229;p30"/>
            <p:cNvSpPr txBox="1"/>
            <p:nvPr/>
          </p:nvSpPr>
          <p:spPr>
            <a:xfrm>
              <a:off x="0" y="0"/>
              <a:ext cx="4217600" cy="1651000"/>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0" i="0" lang="en" sz="1200" u="none" cap="none" strike="noStrike">
                  <a:solidFill>
                    <a:srgbClr val="F8F6ED"/>
                  </a:solidFill>
                  <a:latin typeface="Lora"/>
                  <a:ea typeface="Lora"/>
                  <a:cs typeface="Lora"/>
                  <a:sym typeface="Lora"/>
                </a:rPr>
                <a:t>Partnered with Thread Bank, Member FDIC</a:t>
              </a:r>
              <a:endParaRPr sz="700"/>
            </a:p>
          </p:txBody>
        </p:sp>
      </p:grpSp>
      <p:sp>
        <p:nvSpPr>
          <p:cNvPr id="230" name="Google Shape;230;p30"/>
          <p:cNvSpPr/>
          <p:nvPr/>
        </p:nvSpPr>
        <p:spPr>
          <a:xfrm>
            <a:off x="4027771" y="1377402"/>
            <a:ext cx="155877" cy="263366"/>
          </a:xfrm>
          <a:custGeom>
            <a:rect b="b" l="l" r="r" t="t"/>
            <a:pathLst>
              <a:path extrusionOk="0" h="702310" w="415671">
                <a:moveTo>
                  <a:pt x="412623" y="460883"/>
                </a:moveTo>
                <a:lnTo>
                  <a:pt x="225298" y="11684"/>
                </a:lnTo>
                <a:cubicBezTo>
                  <a:pt x="222377" y="4445"/>
                  <a:pt x="215011" y="0"/>
                  <a:pt x="207772" y="0"/>
                </a:cubicBezTo>
                <a:cubicBezTo>
                  <a:pt x="200533" y="0"/>
                  <a:pt x="193040" y="4445"/>
                  <a:pt x="190119" y="11684"/>
                </a:cubicBezTo>
                <a:lnTo>
                  <a:pt x="2921" y="460883"/>
                </a:lnTo>
                <a:cubicBezTo>
                  <a:pt x="0" y="466725"/>
                  <a:pt x="1397" y="472567"/>
                  <a:pt x="4445" y="478409"/>
                </a:cubicBezTo>
                <a:cubicBezTo>
                  <a:pt x="7493" y="484251"/>
                  <a:pt x="13208" y="487172"/>
                  <a:pt x="20574" y="487172"/>
                </a:cubicBezTo>
                <a:lnTo>
                  <a:pt x="188722" y="487172"/>
                </a:lnTo>
                <a:lnTo>
                  <a:pt x="188722" y="683260"/>
                </a:lnTo>
                <a:cubicBezTo>
                  <a:pt x="188722" y="693547"/>
                  <a:pt x="197485" y="702310"/>
                  <a:pt x="207772" y="702310"/>
                </a:cubicBezTo>
                <a:cubicBezTo>
                  <a:pt x="218059" y="702310"/>
                  <a:pt x="226822" y="693547"/>
                  <a:pt x="226822" y="683260"/>
                </a:cubicBezTo>
                <a:lnTo>
                  <a:pt x="226822" y="487172"/>
                </a:lnTo>
                <a:lnTo>
                  <a:pt x="395097" y="487172"/>
                </a:lnTo>
                <a:cubicBezTo>
                  <a:pt x="400939" y="487172"/>
                  <a:pt x="406781" y="484251"/>
                  <a:pt x="411226" y="478409"/>
                </a:cubicBezTo>
                <a:cubicBezTo>
                  <a:pt x="414147" y="473964"/>
                  <a:pt x="415671" y="466725"/>
                  <a:pt x="412750" y="460883"/>
                </a:cubicBezTo>
                <a:close/>
                <a:moveTo>
                  <a:pt x="48260" y="450596"/>
                </a:moveTo>
                <a:lnTo>
                  <a:pt x="207772" y="68707"/>
                </a:lnTo>
                <a:lnTo>
                  <a:pt x="367284" y="450596"/>
                </a:lnTo>
                <a:lnTo>
                  <a:pt x="48260" y="450596"/>
                </a:lnTo>
                <a:close/>
              </a:path>
            </a:pathLst>
          </a:custGeom>
          <a:solidFill>
            <a:srgbClr val="D5E27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1" name="Google Shape;231;p30"/>
          <p:cNvSpPr/>
          <p:nvPr/>
        </p:nvSpPr>
        <p:spPr>
          <a:xfrm>
            <a:off x="6413938" y="1414155"/>
            <a:ext cx="124585" cy="189864"/>
          </a:xfrm>
          <a:custGeom>
            <a:rect b="b" l="l" r="r" t="t"/>
            <a:pathLst>
              <a:path extrusionOk="0" h="379728" w="249170">
                <a:moveTo>
                  <a:pt x="0" y="0"/>
                </a:moveTo>
                <a:lnTo>
                  <a:pt x="249170" y="0"/>
                </a:lnTo>
                <a:lnTo>
                  <a:pt x="249170" y="379728"/>
                </a:lnTo>
                <a:lnTo>
                  <a:pt x="0" y="379728"/>
                </a:lnTo>
                <a:lnTo>
                  <a:pt x="0" y="0"/>
                </a:lnTo>
                <a:close/>
              </a:path>
            </a:pathLst>
          </a:custGeom>
          <a:blipFill rotWithShape="1">
            <a:blip r:embed="rId3">
              <a:alphaModFix/>
            </a:blip>
            <a:stretch>
              <a:fillRect b="0" l="0" r="0" t="0"/>
            </a:stretch>
          </a:blipFill>
          <a:ln>
            <a:noFill/>
          </a:ln>
        </p:spPr>
      </p:sp>
      <p:sp>
        <p:nvSpPr>
          <p:cNvPr id="232" name="Google Shape;232;p30"/>
          <p:cNvSpPr/>
          <p:nvPr/>
        </p:nvSpPr>
        <p:spPr>
          <a:xfrm>
            <a:off x="4010450" y="2456940"/>
            <a:ext cx="190404" cy="201050"/>
          </a:xfrm>
          <a:custGeom>
            <a:rect b="b" l="l" r="r" t="t"/>
            <a:pathLst>
              <a:path extrusionOk="0" h="402100" w="380808">
                <a:moveTo>
                  <a:pt x="0" y="0"/>
                </a:moveTo>
                <a:lnTo>
                  <a:pt x="380808" y="0"/>
                </a:lnTo>
                <a:lnTo>
                  <a:pt x="380808" y="402100"/>
                </a:lnTo>
                <a:lnTo>
                  <a:pt x="0" y="402100"/>
                </a:lnTo>
                <a:lnTo>
                  <a:pt x="0" y="0"/>
                </a:lnTo>
                <a:close/>
              </a:path>
            </a:pathLst>
          </a:custGeom>
          <a:blipFill rotWithShape="1">
            <a:blip r:embed="rId4">
              <a:alphaModFix/>
            </a:blip>
            <a:stretch>
              <a:fillRect b="0" l="0" r="0" t="0"/>
            </a:stretch>
          </a:blipFill>
          <a:ln>
            <a:noFill/>
          </a:ln>
        </p:spPr>
      </p:sp>
      <p:sp>
        <p:nvSpPr>
          <p:cNvPr id="233" name="Google Shape;233;p30"/>
          <p:cNvSpPr/>
          <p:nvPr/>
        </p:nvSpPr>
        <p:spPr>
          <a:xfrm>
            <a:off x="6381024" y="2465063"/>
            <a:ext cx="190400" cy="184794"/>
          </a:xfrm>
          <a:custGeom>
            <a:rect b="b" l="l" r="r" t="t"/>
            <a:pathLst>
              <a:path extrusionOk="0" h="369588" w="380800">
                <a:moveTo>
                  <a:pt x="0" y="0"/>
                </a:moveTo>
                <a:lnTo>
                  <a:pt x="380800" y="0"/>
                </a:lnTo>
                <a:lnTo>
                  <a:pt x="380800" y="369588"/>
                </a:lnTo>
                <a:lnTo>
                  <a:pt x="0" y="369588"/>
                </a:lnTo>
                <a:lnTo>
                  <a:pt x="0" y="0"/>
                </a:lnTo>
                <a:close/>
              </a:path>
            </a:pathLst>
          </a:custGeom>
          <a:blipFill rotWithShape="1">
            <a:blip r:embed="rId5">
              <a:alphaModFix/>
            </a:blip>
            <a:stretch>
              <a:fillRect b="0" l="0" r="0" t="0"/>
            </a:stretch>
          </a:blipFill>
          <a:ln>
            <a:noFill/>
          </a:ln>
        </p:spPr>
      </p:sp>
      <p:sp>
        <p:nvSpPr>
          <p:cNvPr id="234" name="Google Shape;234;p30"/>
          <p:cNvSpPr/>
          <p:nvPr/>
        </p:nvSpPr>
        <p:spPr>
          <a:xfrm>
            <a:off x="3959388" y="3474200"/>
            <a:ext cx="292518" cy="286200"/>
          </a:xfrm>
          <a:custGeom>
            <a:rect b="b" l="l" r="r" t="t"/>
            <a:pathLst>
              <a:path extrusionOk="0" h="572400" w="585036">
                <a:moveTo>
                  <a:pt x="0" y="0"/>
                </a:moveTo>
                <a:lnTo>
                  <a:pt x="585036" y="0"/>
                </a:lnTo>
                <a:lnTo>
                  <a:pt x="585036" y="572400"/>
                </a:lnTo>
                <a:lnTo>
                  <a:pt x="0" y="572400"/>
                </a:lnTo>
                <a:lnTo>
                  <a:pt x="0" y="0"/>
                </a:lnTo>
                <a:close/>
              </a:path>
            </a:pathLst>
          </a:custGeom>
          <a:blipFill rotWithShape="1">
            <a:blip r:embed="rId6">
              <a:alphaModFix/>
            </a:blip>
            <a:stretch>
              <a:fillRect b="0" l="0" r="0" t="0"/>
            </a:stretch>
          </a:blipFill>
          <a:ln>
            <a:noFill/>
          </a:ln>
        </p:spPr>
      </p:sp>
      <p:sp>
        <p:nvSpPr>
          <p:cNvPr id="235" name="Google Shape;235;p30"/>
          <p:cNvSpPr/>
          <p:nvPr/>
        </p:nvSpPr>
        <p:spPr>
          <a:xfrm>
            <a:off x="3954638" y="2386376"/>
            <a:ext cx="302038" cy="302038"/>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D5E27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6" name="Google Shape;236;p30"/>
          <p:cNvSpPr/>
          <p:nvPr/>
        </p:nvSpPr>
        <p:spPr>
          <a:xfrm>
            <a:off x="3954638" y="1343513"/>
            <a:ext cx="302038" cy="302038"/>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D5E27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7" name="Google Shape;237;p30"/>
          <p:cNvSpPr/>
          <p:nvPr/>
        </p:nvSpPr>
        <p:spPr>
          <a:xfrm>
            <a:off x="6325225" y="1358075"/>
            <a:ext cx="302038" cy="302038"/>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D5E27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30"/>
          <p:cNvSpPr/>
          <p:nvPr/>
        </p:nvSpPr>
        <p:spPr>
          <a:xfrm>
            <a:off x="6325201" y="2420738"/>
            <a:ext cx="302038" cy="302038"/>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D5E27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9" name="Google Shape;239;p30"/>
          <p:cNvSpPr/>
          <p:nvPr/>
        </p:nvSpPr>
        <p:spPr>
          <a:xfrm>
            <a:off x="270331" y="311133"/>
            <a:ext cx="565624" cy="286221"/>
          </a:xfrm>
          <a:custGeom>
            <a:rect b="b" l="l" r="r" t="t"/>
            <a:pathLst>
              <a:path extrusionOk="0" h="572442" w="1131248">
                <a:moveTo>
                  <a:pt x="0" y="0"/>
                </a:moveTo>
                <a:lnTo>
                  <a:pt x="1131248" y="0"/>
                </a:lnTo>
                <a:lnTo>
                  <a:pt x="1131248" y="572442"/>
                </a:lnTo>
                <a:lnTo>
                  <a:pt x="0" y="57244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C"/>
        </a:solidFill>
      </p:bgPr>
    </p:bg>
    <p:spTree>
      <p:nvGrpSpPr>
        <p:cNvPr id="247" name="Shape 247"/>
        <p:cNvGrpSpPr/>
        <p:nvPr/>
      </p:nvGrpSpPr>
      <p:grpSpPr>
        <a:xfrm>
          <a:off x="0" y="0"/>
          <a:ext cx="0" cy="0"/>
          <a:chOff x="0" y="0"/>
          <a:chExt cx="0" cy="0"/>
        </a:xfrm>
      </p:grpSpPr>
      <p:sp>
        <p:nvSpPr>
          <p:cNvPr id="248" name="Google Shape;248;p31"/>
          <p:cNvSpPr/>
          <p:nvPr/>
        </p:nvSpPr>
        <p:spPr>
          <a:xfrm>
            <a:off x="436899" y="3023600"/>
            <a:ext cx="3584400" cy="497396"/>
          </a:xfrm>
          <a:custGeom>
            <a:rect b="b" l="l" r="r" t="t"/>
            <a:pathLst>
              <a:path extrusionOk="0" h="1326388" w="9558400">
                <a:moveTo>
                  <a:pt x="0" y="0"/>
                </a:moveTo>
                <a:lnTo>
                  <a:pt x="9558400" y="0"/>
                </a:lnTo>
                <a:lnTo>
                  <a:pt x="9558400" y="1326388"/>
                </a:lnTo>
                <a:lnTo>
                  <a:pt x="0" y="1326388"/>
                </a:lnTo>
                <a:close/>
              </a:path>
            </a:pathLst>
          </a:custGeom>
          <a:solidFill>
            <a:srgbClr val="000000">
              <a:alpha val="0"/>
            </a:srgbClr>
          </a:solidFill>
          <a:ln>
            <a:noFill/>
          </a:ln>
        </p:spPr>
      </p:sp>
      <p:grpSp>
        <p:nvGrpSpPr>
          <p:cNvPr id="249" name="Google Shape;249;p31"/>
          <p:cNvGrpSpPr/>
          <p:nvPr/>
        </p:nvGrpSpPr>
        <p:grpSpPr>
          <a:xfrm>
            <a:off x="4186924" y="3483184"/>
            <a:ext cx="2258528" cy="596354"/>
            <a:chOff x="0" y="-9525"/>
            <a:chExt cx="6022743" cy="1590278"/>
          </a:xfrm>
        </p:grpSpPr>
        <p:grpSp>
          <p:nvGrpSpPr>
            <p:cNvPr id="250" name="Google Shape;250;p31"/>
            <p:cNvGrpSpPr/>
            <p:nvPr/>
          </p:nvGrpSpPr>
          <p:grpSpPr>
            <a:xfrm>
              <a:off x="1154699" y="-9525"/>
              <a:ext cx="4868044" cy="1590278"/>
              <a:chOff x="0" y="-9525"/>
              <a:chExt cx="4868044" cy="1590278"/>
            </a:xfrm>
          </p:grpSpPr>
          <p:sp>
            <p:nvSpPr>
              <p:cNvPr id="251" name="Google Shape;251;p31"/>
              <p:cNvSpPr/>
              <p:nvPr/>
            </p:nvSpPr>
            <p:spPr>
              <a:xfrm>
                <a:off x="0" y="0"/>
                <a:ext cx="4868044" cy="1580753"/>
              </a:xfrm>
              <a:custGeom>
                <a:rect b="b" l="l" r="r" t="t"/>
                <a:pathLst>
                  <a:path extrusionOk="0" h="1580753" w="4868044">
                    <a:moveTo>
                      <a:pt x="0" y="0"/>
                    </a:moveTo>
                    <a:lnTo>
                      <a:pt x="4868044" y="0"/>
                    </a:lnTo>
                    <a:lnTo>
                      <a:pt x="4868044" y="1580753"/>
                    </a:lnTo>
                    <a:lnTo>
                      <a:pt x="0" y="1580753"/>
                    </a:lnTo>
                    <a:close/>
                  </a:path>
                </a:pathLst>
              </a:custGeom>
              <a:solidFill>
                <a:srgbClr val="000000">
                  <a:alpha val="0"/>
                </a:srgbClr>
              </a:solidFill>
              <a:ln>
                <a:noFill/>
              </a:ln>
            </p:spPr>
          </p:sp>
          <p:sp>
            <p:nvSpPr>
              <p:cNvPr id="252" name="Google Shape;252;p31"/>
              <p:cNvSpPr txBox="1"/>
              <p:nvPr/>
            </p:nvSpPr>
            <p:spPr>
              <a:xfrm>
                <a:off x="0" y="-9525"/>
                <a:ext cx="4868044" cy="1590278"/>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1" i="0" lang="en" sz="1200" u="none" cap="none" strike="noStrike">
                    <a:solidFill>
                      <a:srgbClr val="000000"/>
                    </a:solidFill>
                    <a:latin typeface="Roboto"/>
                    <a:ea typeface="Roboto"/>
                    <a:cs typeface="Roboto"/>
                    <a:sym typeface="Roboto"/>
                  </a:rPr>
                  <a:t>Fast and efficient</a:t>
                </a:r>
                <a:r>
                  <a:rPr b="0" i="0" lang="en" sz="1200" u="none" cap="none" strike="noStrike">
                    <a:solidFill>
                      <a:srgbClr val="000000"/>
                    </a:solidFill>
                    <a:latin typeface="Roboto"/>
                    <a:ea typeface="Roboto"/>
                    <a:cs typeface="Roboto"/>
                    <a:sym typeface="Roboto"/>
                  </a:rPr>
                  <a:t> - filings done in 24 hours, not weeks. No rush fees</a:t>
                </a:r>
                <a:endParaRPr sz="700"/>
              </a:p>
            </p:txBody>
          </p:sp>
        </p:grpSp>
        <p:sp>
          <p:nvSpPr>
            <p:cNvPr id="253" name="Google Shape;253;p31"/>
            <p:cNvSpPr/>
            <p:nvPr/>
          </p:nvSpPr>
          <p:spPr>
            <a:xfrm>
              <a:off x="0" y="408777"/>
              <a:ext cx="780048" cy="763200"/>
            </a:xfrm>
            <a:custGeom>
              <a:rect b="b" l="l" r="r" t="t"/>
              <a:pathLst>
                <a:path extrusionOk="0" h="763200" w="780048">
                  <a:moveTo>
                    <a:pt x="0" y="0"/>
                  </a:moveTo>
                  <a:lnTo>
                    <a:pt x="780048" y="0"/>
                  </a:lnTo>
                  <a:lnTo>
                    <a:pt x="780048" y="763200"/>
                  </a:lnTo>
                  <a:lnTo>
                    <a:pt x="0" y="763200"/>
                  </a:lnTo>
                  <a:lnTo>
                    <a:pt x="0" y="0"/>
                  </a:lnTo>
                  <a:close/>
                </a:path>
              </a:pathLst>
            </a:custGeom>
            <a:blipFill rotWithShape="1">
              <a:blip r:embed="rId3">
                <a:alphaModFix/>
              </a:blip>
              <a:stretch>
                <a:fillRect b="0" l="0" r="0" t="0"/>
              </a:stretch>
            </a:blipFill>
            <a:ln>
              <a:noFill/>
            </a:ln>
          </p:spPr>
        </p:sp>
      </p:grpSp>
      <p:grpSp>
        <p:nvGrpSpPr>
          <p:cNvPr id="254" name="Google Shape;254;p31"/>
          <p:cNvGrpSpPr/>
          <p:nvPr/>
        </p:nvGrpSpPr>
        <p:grpSpPr>
          <a:xfrm>
            <a:off x="4619936" y="2177340"/>
            <a:ext cx="1825517" cy="596354"/>
            <a:chOff x="0" y="-9525"/>
            <a:chExt cx="4868044" cy="1590278"/>
          </a:xfrm>
        </p:grpSpPr>
        <p:sp>
          <p:nvSpPr>
            <p:cNvPr id="255" name="Google Shape;255;p31"/>
            <p:cNvSpPr/>
            <p:nvPr/>
          </p:nvSpPr>
          <p:spPr>
            <a:xfrm>
              <a:off x="0" y="0"/>
              <a:ext cx="4868044" cy="1580753"/>
            </a:xfrm>
            <a:custGeom>
              <a:rect b="b" l="l" r="r" t="t"/>
              <a:pathLst>
                <a:path extrusionOk="0" h="1580753" w="4868044">
                  <a:moveTo>
                    <a:pt x="0" y="0"/>
                  </a:moveTo>
                  <a:lnTo>
                    <a:pt x="4868044" y="0"/>
                  </a:lnTo>
                  <a:lnTo>
                    <a:pt x="4868044" y="1580753"/>
                  </a:lnTo>
                  <a:lnTo>
                    <a:pt x="0" y="1580753"/>
                  </a:lnTo>
                  <a:close/>
                </a:path>
              </a:pathLst>
            </a:custGeom>
            <a:solidFill>
              <a:srgbClr val="000000">
                <a:alpha val="0"/>
              </a:srgbClr>
            </a:solidFill>
            <a:ln>
              <a:noFill/>
            </a:ln>
          </p:spPr>
        </p:sp>
        <p:sp>
          <p:nvSpPr>
            <p:cNvPr id="256" name="Google Shape;256;p31"/>
            <p:cNvSpPr txBox="1"/>
            <p:nvPr/>
          </p:nvSpPr>
          <p:spPr>
            <a:xfrm>
              <a:off x="0" y="-9525"/>
              <a:ext cx="4868044" cy="1590278"/>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1" i="0" lang="en" sz="1200" u="none" cap="none" strike="noStrike">
                  <a:solidFill>
                    <a:srgbClr val="000000"/>
                  </a:solidFill>
                  <a:latin typeface="Roboto"/>
                  <a:ea typeface="Roboto"/>
                  <a:cs typeface="Roboto"/>
                  <a:sym typeface="Roboto"/>
                </a:rPr>
                <a:t>Attorney-backed</a:t>
              </a:r>
              <a:r>
                <a:rPr b="0" i="0" lang="en" sz="1200" u="none" cap="none" strike="noStrike">
                  <a:solidFill>
                    <a:srgbClr val="000000"/>
                  </a:solidFill>
                  <a:latin typeface="Roboto"/>
                  <a:ea typeface="Roboto"/>
                  <a:cs typeface="Roboto"/>
                  <a:sym typeface="Roboto"/>
                </a:rPr>
                <a:t> business formation services without traditional costs</a:t>
              </a:r>
              <a:endParaRPr sz="700"/>
            </a:p>
          </p:txBody>
        </p:sp>
      </p:grpSp>
      <p:grpSp>
        <p:nvGrpSpPr>
          <p:cNvPr id="257" name="Google Shape;257;p31"/>
          <p:cNvGrpSpPr/>
          <p:nvPr/>
        </p:nvGrpSpPr>
        <p:grpSpPr>
          <a:xfrm>
            <a:off x="4182171" y="2326290"/>
            <a:ext cx="302038" cy="302038"/>
            <a:chOff x="0" y="0"/>
            <a:chExt cx="805434" cy="805434"/>
          </a:xfrm>
        </p:grpSpPr>
        <p:sp>
          <p:nvSpPr>
            <p:cNvPr id="258" name="Google Shape;258;p31"/>
            <p:cNvSpPr/>
            <p:nvPr/>
          </p:nvSpPr>
          <p:spPr>
            <a:xfrm>
              <a:off x="148828" y="134633"/>
              <a:ext cx="507744" cy="536133"/>
            </a:xfrm>
            <a:custGeom>
              <a:rect b="b" l="l" r="r" t="t"/>
              <a:pathLst>
                <a:path extrusionOk="0" h="536133" w="507744">
                  <a:moveTo>
                    <a:pt x="0" y="0"/>
                  </a:moveTo>
                  <a:lnTo>
                    <a:pt x="507744" y="0"/>
                  </a:lnTo>
                  <a:lnTo>
                    <a:pt x="507744" y="536134"/>
                  </a:lnTo>
                  <a:lnTo>
                    <a:pt x="0" y="536134"/>
                  </a:lnTo>
                  <a:lnTo>
                    <a:pt x="0" y="0"/>
                  </a:lnTo>
                  <a:close/>
                </a:path>
              </a:pathLst>
            </a:custGeom>
            <a:blipFill rotWithShape="1">
              <a:blip r:embed="rId4">
                <a:alphaModFix/>
              </a:blip>
              <a:stretch>
                <a:fillRect b="0" l="0" r="0" t="0"/>
              </a:stretch>
            </a:blipFill>
            <a:ln>
              <a:noFill/>
            </a:ln>
          </p:spPr>
        </p:sp>
        <p:sp>
          <p:nvSpPr>
            <p:cNvPr id="259" name="Google Shape;259;p31"/>
            <p:cNvSpPr/>
            <p:nvPr/>
          </p:nvSpPr>
          <p:spPr>
            <a:xfrm>
              <a:off x="0" y="0"/>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60" name="Google Shape;260;p31"/>
          <p:cNvGrpSpPr/>
          <p:nvPr/>
        </p:nvGrpSpPr>
        <p:grpSpPr>
          <a:xfrm>
            <a:off x="4182171" y="1110934"/>
            <a:ext cx="302038" cy="302038"/>
            <a:chOff x="0" y="0"/>
            <a:chExt cx="805434" cy="805434"/>
          </a:xfrm>
        </p:grpSpPr>
        <p:sp>
          <p:nvSpPr>
            <p:cNvPr id="261" name="Google Shape;261;p31"/>
            <p:cNvSpPr/>
            <p:nvPr/>
          </p:nvSpPr>
          <p:spPr>
            <a:xfrm>
              <a:off x="194966" y="51556"/>
              <a:ext cx="415671" cy="702310"/>
            </a:xfrm>
            <a:custGeom>
              <a:rect b="b" l="l" r="r" t="t"/>
              <a:pathLst>
                <a:path extrusionOk="0" h="702310" w="415671">
                  <a:moveTo>
                    <a:pt x="412623" y="460883"/>
                  </a:moveTo>
                  <a:lnTo>
                    <a:pt x="225298" y="11684"/>
                  </a:lnTo>
                  <a:cubicBezTo>
                    <a:pt x="222377" y="4445"/>
                    <a:pt x="215011" y="0"/>
                    <a:pt x="207772" y="0"/>
                  </a:cubicBezTo>
                  <a:cubicBezTo>
                    <a:pt x="200533" y="0"/>
                    <a:pt x="193040" y="4445"/>
                    <a:pt x="190119" y="11684"/>
                  </a:cubicBezTo>
                  <a:lnTo>
                    <a:pt x="2921" y="460883"/>
                  </a:lnTo>
                  <a:cubicBezTo>
                    <a:pt x="0" y="466725"/>
                    <a:pt x="1397" y="472567"/>
                    <a:pt x="4445" y="478409"/>
                  </a:cubicBezTo>
                  <a:cubicBezTo>
                    <a:pt x="7493" y="484251"/>
                    <a:pt x="13208" y="487172"/>
                    <a:pt x="20574" y="487172"/>
                  </a:cubicBezTo>
                  <a:lnTo>
                    <a:pt x="188722" y="487172"/>
                  </a:lnTo>
                  <a:lnTo>
                    <a:pt x="188722" y="683260"/>
                  </a:lnTo>
                  <a:cubicBezTo>
                    <a:pt x="188722" y="693547"/>
                    <a:pt x="197485" y="702310"/>
                    <a:pt x="207772" y="702310"/>
                  </a:cubicBezTo>
                  <a:cubicBezTo>
                    <a:pt x="218059" y="702310"/>
                    <a:pt x="226822" y="693547"/>
                    <a:pt x="226822" y="683260"/>
                  </a:cubicBezTo>
                  <a:lnTo>
                    <a:pt x="226822" y="487172"/>
                  </a:lnTo>
                  <a:lnTo>
                    <a:pt x="395097" y="487172"/>
                  </a:lnTo>
                  <a:cubicBezTo>
                    <a:pt x="400939" y="487172"/>
                    <a:pt x="406781" y="484251"/>
                    <a:pt x="411226" y="478409"/>
                  </a:cubicBezTo>
                  <a:cubicBezTo>
                    <a:pt x="414147" y="473964"/>
                    <a:pt x="415671" y="466725"/>
                    <a:pt x="412750" y="460883"/>
                  </a:cubicBezTo>
                  <a:close/>
                  <a:moveTo>
                    <a:pt x="48260" y="450596"/>
                  </a:moveTo>
                  <a:lnTo>
                    <a:pt x="207772" y="68707"/>
                  </a:lnTo>
                  <a:lnTo>
                    <a:pt x="367284" y="450596"/>
                  </a:lnTo>
                  <a:lnTo>
                    <a:pt x="48260" y="450596"/>
                  </a:ln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31"/>
            <p:cNvSpPr/>
            <p:nvPr/>
          </p:nvSpPr>
          <p:spPr>
            <a:xfrm>
              <a:off x="0" y="0"/>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63" name="Google Shape;263;p31"/>
          <p:cNvGrpSpPr/>
          <p:nvPr/>
        </p:nvGrpSpPr>
        <p:grpSpPr>
          <a:xfrm>
            <a:off x="4588086" y="1052471"/>
            <a:ext cx="1503600" cy="415379"/>
            <a:chOff x="0" y="-9525"/>
            <a:chExt cx="4009600" cy="1107678"/>
          </a:xfrm>
        </p:grpSpPr>
        <p:sp>
          <p:nvSpPr>
            <p:cNvPr id="264" name="Google Shape;264;p31"/>
            <p:cNvSpPr/>
            <p:nvPr/>
          </p:nvSpPr>
          <p:spPr>
            <a:xfrm>
              <a:off x="0" y="0"/>
              <a:ext cx="4009600" cy="1098153"/>
            </a:xfrm>
            <a:custGeom>
              <a:rect b="b" l="l" r="r" t="t"/>
              <a:pathLst>
                <a:path extrusionOk="0" h="1098153" w="4009600">
                  <a:moveTo>
                    <a:pt x="0" y="0"/>
                  </a:moveTo>
                  <a:lnTo>
                    <a:pt x="4009600" y="0"/>
                  </a:lnTo>
                  <a:lnTo>
                    <a:pt x="4009600" y="1098153"/>
                  </a:lnTo>
                  <a:lnTo>
                    <a:pt x="0" y="1098153"/>
                  </a:lnTo>
                  <a:close/>
                </a:path>
              </a:pathLst>
            </a:custGeom>
            <a:solidFill>
              <a:srgbClr val="000000">
                <a:alpha val="0"/>
              </a:srgbClr>
            </a:solidFill>
            <a:ln>
              <a:noFill/>
            </a:ln>
          </p:spPr>
        </p:sp>
        <p:sp>
          <p:nvSpPr>
            <p:cNvPr id="265" name="Google Shape;265;p31"/>
            <p:cNvSpPr txBox="1"/>
            <p:nvPr/>
          </p:nvSpPr>
          <p:spPr>
            <a:xfrm>
              <a:off x="0" y="-9525"/>
              <a:ext cx="4009600" cy="1107678"/>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1" i="0" lang="en" sz="1200" u="none" cap="none" strike="noStrike">
                  <a:solidFill>
                    <a:srgbClr val="000000"/>
                  </a:solidFill>
                  <a:latin typeface="Roboto"/>
                  <a:ea typeface="Roboto"/>
                  <a:cs typeface="Roboto"/>
                  <a:sym typeface="Roboto"/>
                </a:rPr>
                <a:t>80,000+ businesses formed</a:t>
              </a:r>
              <a:r>
                <a:rPr b="0" i="0" lang="en" sz="1200" u="none" cap="none" strike="noStrike">
                  <a:solidFill>
                    <a:srgbClr val="000000"/>
                  </a:solidFill>
                  <a:latin typeface="Roboto"/>
                  <a:ea typeface="Roboto"/>
                  <a:cs typeface="Roboto"/>
                  <a:sym typeface="Roboto"/>
                </a:rPr>
                <a:t> nationwide</a:t>
              </a:r>
              <a:endParaRPr sz="700"/>
            </a:p>
          </p:txBody>
        </p:sp>
      </p:grpSp>
      <p:grpSp>
        <p:nvGrpSpPr>
          <p:cNvPr id="266" name="Google Shape;266;p31"/>
          <p:cNvGrpSpPr/>
          <p:nvPr/>
        </p:nvGrpSpPr>
        <p:grpSpPr>
          <a:xfrm>
            <a:off x="7048050" y="1034611"/>
            <a:ext cx="1503600" cy="672507"/>
            <a:chOff x="0" y="-57150"/>
            <a:chExt cx="4009600" cy="1793351"/>
          </a:xfrm>
        </p:grpSpPr>
        <p:sp>
          <p:nvSpPr>
            <p:cNvPr id="267" name="Google Shape;267;p31"/>
            <p:cNvSpPr/>
            <p:nvPr/>
          </p:nvSpPr>
          <p:spPr>
            <a:xfrm>
              <a:off x="0" y="0"/>
              <a:ext cx="4009600" cy="1736201"/>
            </a:xfrm>
            <a:custGeom>
              <a:rect b="b" l="l" r="r" t="t"/>
              <a:pathLst>
                <a:path extrusionOk="0" h="1736201" w="4009600">
                  <a:moveTo>
                    <a:pt x="0" y="0"/>
                  </a:moveTo>
                  <a:lnTo>
                    <a:pt x="4009600" y="0"/>
                  </a:lnTo>
                  <a:lnTo>
                    <a:pt x="4009600" y="1736201"/>
                  </a:lnTo>
                  <a:lnTo>
                    <a:pt x="0" y="1736201"/>
                  </a:lnTo>
                  <a:close/>
                </a:path>
              </a:pathLst>
            </a:custGeom>
            <a:solidFill>
              <a:srgbClr val="000000">
                <a:alpha val="0"/>
              </a:srgbClr>
            </a:solidFill>
            <a:ln>
              <a:noFill/>
            </a:ln>
          </p:spPr>
        </p:sp>
        <p:sp>
          <p:nvSpPr>
            <p:cNvPr id="268" name="Google Shape;268;p31"/>
            <p:cNvSpPr txBox="1"/>
            <p:nvPr/>
          </p:nvSpPr>
          <p:spPr>
            <a:xfrm>
              <a:off x="0" y="-57150"/>
              <a:ext cx="4009600" cy="1793351"/>
            </a:xfrm>
            <a:prstGeom prst="rect">
              <a:avLst/>
            </a:prstGeom>
            <a:noFill/>
            <a:ln>
              <a:noFill/>
            </a:ln>
          </p:spPr>
          <p:txBody>
            <a:bodyPr anchorCtr="0" anchor="t" bIns="0" lIns="0" spcFirstLastPara="1" rIns="0" wrap="square" tIns="0">
              <a:noAutofit/>
            </a:bodyPr>
            <a:lstStyle/>
            <a:p>
              <a:pPr indent="0" lvl="0" marL="0" marR="0" rtl="0" algn="l">
                <a:lnSpc>
                  <a:spcPct val="138015"/>
                </a:lnSpc>
                <a:spcBef>
                  <a:spcPts val="0"/>
                </a:spcBef>
                <a:spcAft>
                  <a:spcPts val="0"/>
                </a:spcAft>
                <a:buNone/>
              </a:pPr>
              <a:r>
                <a:rPr b="1" i="0" lang="en" sz="1200" u="none" cap="none" strike="noStrike">
                  <a:solidFill>
                    <a:srgbClr val="000000"/>
                  </a:solidFill>
                  <a:latin typeface="Roboto"/>
                  <a:ea typeface="Roboto"/>
                  <a:cs typeface="Roboto"/>
                  <a:sym typeface="Roboto"/>
                </a:rPr>
                <a:t>Transparent pricing</a:t>
              </a:r>
              <a:r>
                <a:rPr b="0" i="0" lang="en" sz="1200" u="none" cap="none" strike="noStrike">
                  <a:solidFill>
                    <a:srgbClr val="000000"/>
                  </a:solidFill>
                  <a:latin typeface="Roboto"/>
                  <a:ea typeface="Roboto"/>
                  <a:cs typeface="Roboto"/>
                  <a:sym typeface="Roboto"/>
                </a:rPr>
                <a:t> - No hidden fees or surprises</a:t>
              </a:r>
              <a:endParaRPr sz="700"/>
            </a:p>
          </p:txBody>
        </p:sp>
      </p:grpSp>
      <p:grpSp>
        <p:nvGrpSpPr>
          <p:cNvPr id="269" name="Google Shape;269;p31"/>
          <p:cNvGrpSpPr/>
          <p:nvPr/>
        </p:nvGrpSpPr>
        <p:grpSpPr>
          <a:xfrm>
            <a:off x="6607924" y="1110934"/>
            <a:ext cx="302038" cy="302038"/>
            <a:chOff x="0" y="0"/>
            <a:chExt cx="805434" cy="805434"/>
          </a:xfrm>
        </p:grpSpPr>
        <p:sp>
          <p:nvSpPr>
            <p:cNvPr id="270" name="Google Shape;270;p31"/>
            <p:cNvSpPr/>
            <p:nvPr/>
          </p:nvSpPr>
          <p:spPr>
            <a:xfrm>
              <a:off x="236587" y="149548"/>
              <a:ext cx="332227" cy="506304"/>
            </a:xfrm>
            <a:custGeom>
              <a:rect b="b" l="l" r="r" t="t"/>
              <a:pathLst>
                <a:path extrusionOk="0" h="506304" w="332227">
                  <a:moveTo>
                    <a:pt x="0" y="0"/>
                  </a:moveTo>
                  <a:lnTo>
                    <a:pt x="332226" y="0"/>
                  </a:lnTo>
                  <a:lnTo>
                    <a:pt x="332226" y="506304"/>
                  </a:lnTo>
                  <a:lnTo>
                    <a:pt x="0" y="506304"/>
                  </a:lnTo>
                  <a:lnTo>
                    <a:pt x="0" y="0"/>
                  </a:lnTo>
                  <a:close/>
                </a:path>
              </a:pathLst>
            </a:custGeom>
            <a:blipFill rotWithShape="1">
              <a:blip r:embed="rId5">
                <a:alphaModFix/>
              </a:blip>
              <a:stretch>
                <a:fillRect b="0" l="0" r="0" t="0"/>
              </a:stretch>
            </a:blipFill>
            <a:ln>
              <a:noFill/>
            </a:ln>
          </p:spPr>
        </p:sp>
        <p:sp>
          <p:nvSpPr>
            <p:cNvPr id="271" name="Google Shape;271;p31"/>
            <p:cNvSpPr/>
            <p:nvPr/>
          </p:nvSpPr>
          <p:spPr>
            <a:xfrm>
              <a:off x="0" y="0"/>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72" name="Google Shape;272;p31"/>
          <p:cNvGrpSpPr/>
          <p:nvPr/>
        </p:nvGrpSpPr>
        <p:grpSpPr>
          <a:xfrm>
            <a:off x="7048050" y="2208525"/>
            <a:ext cx="1581600" cy="596354"/>
            <a:chOff x="0" y="-9525"/>
            <a:chExt cx="4217600" cy="1590278"/>
          </a:xfrm>
        </p:grpSpPr>
        <p:sp>
          <p:nvSpPr>
            <p:cNvPr id="273" name="Google Shape;273;p31"/>
            <p:cNvSpPr/>
            <p:nvPr/>
          </p:nvSpPr>
          <p:spPr>
            <a:xfrm>
              <a:off x="0" y="0"/>
              <a:ext cx="4217600" cy="1580753"/>
            </a:xfrm>
            <a:custGeom>
              <a:rect b="b" l="l" r="r" t="t"/>
              <a:pathLst>
                <a:path extrusionOk="0" h="1580753" w="4217600">
                  <a:moveTo>
                    <a:pt x="0" y="0"/>
                  </a:moveTo>
                  <a:lnTo>
                    <a:pt x="4217600" y="0"/>
                  </a:lnTo>
                  <a:lnTo>
                    <a:pt x="4217600" y="1580753"/>
                  </a:lnTo>
                  <a:lnTo>
                    <a:pt x="0" y="1580753"/>
                  </a:lnTo>
                  <a:close/>
                </a:path>
              </a:pathLst>
            </a:custGeom>
            <a:solidFill>
              <a:srgbClr val="000000">
                <a:alpha val="0"/>
              </a:srgbClr>
            </a:solidFill>
            <a:ln>
              <a:noFill/>
            </a:ln>
          </p:spPr>
        </p:sp>
        <p:sp>
          <p:nvSpPr>
            <p:cNvPr id="274" name="Google Shape;274;p31"/>
            <p:cNvSpPr txBox="1"/>
            <p:nvPr/>
          </p:nvSpPr>
          <p:spPr>
            <a:xfrm>
              <a:off x="0" y="-9525"/>
              <a:ext cx="4217600" cy="1590278"/>
            </a:xfrm>
            <a:prstGeom prst="rect">
              <a:avLst/>
            </a:prstGeom>
            <a:noFill/>
            <a:ln>
              <a:noFill/>
            </a:ln>
          </p:spPr>
          <p:txBody>
            <a:bodyPr anchorCtr="0" anchor="t" bIns="0" lIns="0" spcFirstLastPara="1" rIns="0" wrap="square" tIns="0">
              <a:noAutofit/>
            </a:bodyPr>
            <a:lstStyle/>
            <a:p>
              <a:pPr indent="0" lvl="0" marL="0" marR="0" rtl="0" algn="l">
                <a:lnSpc>
                  <a:spcPct val="119958"/>
                </a:lnSpc>
                <a:spcBef>
                  <a:spcPts val="0"/>
                </a:spcBef>
                <a:spcAft>
                  <a:spcPts val="0"/>
                </a:spcAft>
                <a:buNone/>
              </a:pPr>
              <a:r>
                <a:rPr b="1" i="0" lang="en" sz="1200" u="none" cap="none" strike="noStrike">
                  <a:solidFill>
                    <a:srgbClr val="000000"/>
                  </a:solidFill>
                  <a:latin typeface="Roboto"/>
                  <a:ea typeface="Roboto"/>
                  <a:cs typeface="Roboto"/>
                  <a:sym typeface="Roboto"/>
                </a:rPr>
                <a:t>Jon</a:t>
              </a:r>
              <a:r>
                <a:rPr b="1" lang="en" sz="1200">
                  <a:latin typeface="Roboto"/>
                  <a:ea typeface="Roboto"/>
                  <a:cs typeface="Roboto"/>
                  <a:sym typeface="Roboto"/>
                </a:rPr>
                <a:t>athan Feniak</a:t>
              </a:r>
              <a:endParaRPr b="1" sz="1200">
                <a:latin typeface="Roboto"/>
                <a:ea typeface="Roboto"/>
                <a:cs typeface="Roboto"/>
                <a:sym typeface="Roboto"/>
              </a:endParaRPr>
            </a:p>
            <a:p>
              <a:pPr indent="0" lvl="0" marL="0" marR="0" rtl="0" algn="l">
                <a:lnSpc>
                  <a:spcPct val="119958"/>
                </a:lnSpc>
                <a:spcBef>
                  <a:spcPts val="0"/>
                </a:spcBef>
                <a:spcAft>
                  <a:spcPts val="0"/>
                </a:spcAft>
                <a:buNone/>
              </a:pPr>
              <a:r>
                <a:rPr lang="en" sz="1200">
                  <a:latin typeface="Roboto"/>
                  <a:ea typeface="Roboto"/>
                  <a:cs typeface="Roboto"/>
                  <a:sym typeface="Roboto"/>
                </a:rPr>
                <a:t>Is LLC Attorney’s lead attorney who has helped </a:t>
              </a:r>
              <a:r>
                <a:rPr b="0" i="0" lang="en" sz="1200" u="none" cap="none" strike="noStrike">
                  <a:solidFill>
                    <a:srgbClr val="000000"/>
                  </a:solidFill>
                  <a:latin typeface="Roboto"/>
                  <a:ea typeface="Roboto"/>
                  <a:cs typeface="Roboto"/>
                  <a:sym typeface="Roboto"/>
                </a:rPr>
                <a:t>thousands of clients protect their assets</a:t>
              </a:r>
              <a:endParaRPr sz="700"/>
            </a:p>
          </p:txBody>
        </p:sp>
      </p:grpSp>
      <p:grpSp>
        <p:nvGrpSpPr>
          <p:cNvPr id="275" name="Google Shape;275;p31"/>
          <p:cNvGrpSpPr/>
          <p:nvPr/>
        </p:nvGrpSpPr>
        <p:grpSpPr>
          <a:xfrm>
            <a:off x="6607924" y="2326290"/>
            <a:ext cx="302038" cy="302038"/>
            <a:chOff x="0" y="0"/>
            <a:chExt cx="805434" cy="805434"/>
          </a:xfrm>
        </p:grpSpPr>
        <p:sp>
          <p:nvSpPr>
            <p:cNvPr id="276" name="Google Shape;276;p31"/>
            <p:cNvSpPr/>
            <p:nvPr/>
          </p:nvSpPr>
          <p:spPr>
            <a:xfrm>
              <a:off x="148833" y="156308"/>
              <a:ext cx="507733" cy="492784"/>
            </a:xfrm>
            <a:custGeom>
              <a:rect b="b" l="l" r="r" t="t"/>
              <a:pathLst>
                <a:path extrusionOk="0" h="492784" w="507733">
                  <a:moveTo>
                    <a:pt x="0" y="0"/>
                  </a:moveTo>
                  <a:lnTo>
                    <a:pt x="507734" y="0"/>
                  </a:lnTo>
                  <a:lnTo>
                    <a:pt x="507734" y="492784"/>
                  </a:lnTo>
                  <a:lnTo>
                    <a:pt x="0" y="492784"/>
                  </a:lnTo>
                  <a:lnTo>
                    <a:pt x="0" y="0"/>
                  </a:lnTo>
                  <a:close/>
                </a:path>
              </a:pathLst>
            </a:custGeom>
            <a:blipFill rotWithShape="1">
              <a:blip r:embed="rId6">
                <a:alphaModFix/>
              </a:blip>
              <a:stretch>
                <a:fillRect b="0" l="0" r="0" t="0"/>
              </a:stretch>
            </a:blipFill>
            <a:ln>
              <a:noFill/>
            </a:ln>
          </p:spPr>
        </p:sp>
        <p:sp>
          <p:nvSpPr>
            <p:cNvPr id="277" name="Google Shape;277;p31"/>
            <p:cNvSpPr/>
            <p:nvPr/>
          </p:nvSpPr>
          <p:spPr>
            <a:xfrm>
              <a:off x="0" y="0"/>
              <a:ext cx="805434" cy="805434"/>
            </a:xfrm>
            <a:custGeom>
              <a:rect b="b" l="l" r="r" t="t"/>
              <a:pathLst>
                <a:path extrusionOk="0" h="805434" w="805434">
                  <a:moveTo>
                    <a:pt x="0" y="402717"/>
                  </a:moveTo>
                  <a:cubicBezTo>
                    <a:pt x="0" y="180340"/>
                    <a:pt x="180340" y="0"/>
                    <a:pt x="402717" y="0"/>
                  </a:cubicBezTo>
                  <a:lnTo>
                    <a:pt x="402717" y="12700"/>
                  </a:lnTo>
                  <a:lnTo>
                    <a:pt x="402717" y="0"/>
                  </a:lnTo>
                  <a:cubicBezTo>
                    <a:pt x="625094" y="0"/>
                    <a:pt x="805434" y="180340"/>
                    <a:pt x="805434" y="402717"/>
                  </a:cubicBezTo>
                  <a:cubicBezTo>
                    <a:pt x="805434" y="625094"/>
                    <a:pt x="625094" y="805434"/>
                    <a:pt x="402717" y="805434"/>
                  </a:cubicBezTo>
                  <a:lnTo>
                    <a:pt x="402717" y="792734"/>
                  </a:lnTo>
                  <a:lnTo>
                    <a:pt x="402717" y="805434"/>
                  </a:lnTo>
                  <a:cubicBezTo>
                    <a:pt x="180340" y="805434"/>
                    <a:pt x="0" y="625094"/>
                    <a:pt x="0" y="402717"/>
                  </a:cubicBezTo>
                  <a:lnTo>
                    <a:pt x="12700" y="402717"/>
                  </a:lnTo>
                  <a:lnTo>
                    <a:pt x="23495" y="409448"/>
                  </a:lnTo>
                  <a:cubicBezTo>
                    <a:pt x="20447" y="414274"/>
                    <a:pt x="14732" y="416433"/>
                    <a:pt x="9271" y="414909"/>
                  </a:cubicBezTo>
                  <a:cubicBezTo>
                    <a:pt x="3810" y="413385"/>
                    <a:pt x="0" y="408305"/>
                    <a:pt x="0" y="402717"/>
                  </a:cubicBezTo>
                  <a:moveTo>
                    <a:pt x="25400" y="402717"/>
                  </a:moveTo>
                  <a:lnTo>
                    <a:pt x="12700" y="402717"/>
                  </a:lnTo>
                  <a:lnTo>
                    <a:pt x="1905" y="395986"/>
                  </a:lnTo>
                  <a:cubicBezTo>
                    <a:pt x="4953" y="391160"/>
                    <a:pt x="10668" y="389001"/>
                    <a:pt x="16129" y="390525"/>
                  </a:cubicBezTo>
                  <a:cubicBezTo>
                    <a:pt x="21590" y="392049"/>
                    <a:pt x="25273" y="397129"/>
                    <a:pt x="25273" y="402717"/>
                  </a:cubicBezTo>
                  <a:cubicBezTo>
                    <a:pt x="25400" y="611124"/>
                    <a:pt x="194310" y="780034"/>
                    <a:pt x="402717" y="780034"/>
                  </a:cubicBezTo>
                  <a:cubicBezTo>
                    <a:pt x="611124" y="780034"/>
                    <a:pt x="780034" y="611124"/>
                    <a:pt x="780034" y="402717"/>
                  </a:cubicBezTo>
                  <a:lnTo>
                    <a:pt x="792734" y="402717"/>
                  </a:lnTo>
                  <a:lnTo>
                    <a:pt x="780034" y="402717"/>
                  </a:lnTo>
                  <a:cubicBezTo>
                    <a:pt x="780034" y="194310"/>
                    <a:pt x="611124" y="25400"/>
                    <a:pt x="402717" y="25400"/>
                  </a:cubicBezTo>
                  <a:lnTo>
                    <a:pt x="402717" y="12700"/>
                  </a:lnTo>
                  <a:lnTo>
                    <a:pt x="402717" y="25400"/>
                  </a:lnTo>
                  <a:cubicBezTo>
                    <a:pt x="194310" y="25400"/>
                    <a:pt x="25400" y="194310"/>
                    <a:pt x="25400" y="402717"/>
                  </a:cubicBezTo>
                  <a:close/>
                </a:path>
              </a:pathLst>
            </a:custGeom>
            <a:solidFill>
              <a:srgbClr val="FBB0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78" name="Google Shape;278;p31"/>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7">
              <a:alphaModFix/>
            </a:blip>
            <a:stretch>
              <a:fillRect b="0" l="0" r="0" t="0"/>
            </a:stretch>
          </a:blipFill>
          <a:ln>
            <a:noFill/>
          </a:ln>
        </p:spPr>
      </p:sp>
      <p:grpSp>
        <p:nvGrpSpPr>
          <p:cNvPr id="279" name="Google Shape;279;p31"/>
          <p:cNvGrpSpPr/>
          <p:nvPr/>
        </p:nvGrpSpPr>
        <p:grpSpPr>
          <a:xfrm>
            <a:off x="396175" y="1604019"/>
            <a:ext cx="3501900" cy="1410619"/>
            <a:chOff x="0" y="0"/>
            <a:chExt cx="9338400" cy="3761650"/>
          </a:xfrm>
        </p:grpSpPr>
        <p:sp>
          <p:nvSpPr>
            <p:cNvPr id="280" name="Google Shape;280;p31"/>
            <p:cNvSpPr/>
            <p:nvPr/>
          </p:nvSpPr>
          <p:spPr>
            <a:xfrm>
              <a:off x="0" y="0"/>
              <a:ext cx="9338400" cy="3558439"/>
            </a:xfrm>
            <a:custGeom>
              <a:rect b="b" l="l" r="r" t="t"/>
              <a:pathLst>
                <a:path extrusionOk="0" h="3558439" w="9338400">
                  <a:moveTo>
                    <a:pt x="0" y="0"/>
                  </a:moveTo>
                  <a:lnTo>
                    <a:pt x="9338400" y="0"/>
                  </a:lnTo>
                  <a:lnTo>
                    <a:pt x="9338400" y="3558439"/>
                  </a:lnTo>
                  <a:lnTo>
                    <a:pt x="0" y="3558439"/>
                  </a:lnTo>
                  <a:close/>
                </a:path>
              </a:pathLst>
            </a:custGeom>
            <a:solidFill>
              <a:srgbClr val="000000">
                <a:alpha val="0"/>
              </a:srgbClr>
            </a:solidFill>
            <a:ln>
              <a:noFill/>
            </a:ln>
          </p:spPr>
        </p:sp>
        <p:sp>
          <p:nvSpPr>
            <p:cNvPr id="281" name="Google Shape;281;p31"/>
            <p:cNvSpPr txBox="1"/>
            <p:nvPr/>
          </p:nvSpPr>
          <p:spPr>
            <a:xfrm>
              <a:off x="0" y="298450"/>
              <a:ext cx="9338400" cy="34632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lang="en" sz="3000">
                  <a:solidFill>
                    <a:srgbClr val="7EBDC2"/>
                  </a:solidFill>
                  <a:latin typeface="Roboto"/>
                  <a:ea typeface="Roboto"/>
                  <a:cs typeface="Roboto"/>
                  <a:sym typeface="Roboto"/>
                </a:rPr>
                <a:t>LLCAttorney.com</a:t>
              </a:r>
              <a:endParaRPr sz="100">
                <a:solidFill>
                  <a:srgbClr val="7EBDC2"/>
                </a:solidFill>
                <a:latin typeface="Roboto"/>
                <a:ea typeface="Roboto"/>
                <a:cs typeface="Roboto"/>
                <a:sym typeface="Roboto"/>
              </a:endParaRPr>
            </a:p>
          </p:txBody>
        </p:sp>
      </p:grpSp>
      <p:grpSp>
        <p:nvGrpSpPr>
          <p:cNvPr id="282" name="Google Shape;282;p31"/>
          <p:cNvGrpSpPr/>
          <p:nvPr/>
        </p:nvGrpSpPr>
        <p:grpSpPr>
          <a:xfrm>
            <a:off x="396175" y="1377400"/>
            <a:ext cx="3584400" cy="497447"/>
            <a:chOff x="0" y="0"/>
            <a:chExt cx="9558400" cy="1326525"/>
          </a:xfrm>
        </p:grpSpPr>
        <p:sp>
          <p:nvSpPr>
            <p:cNvPr id="283" name="Google Shape;283;p31"/>
            <p:cNvSpPr/>
            <p:nvPr/>
          </p:nvSpPr>
          <p:spPr>
            <a:xfrm>
              <a:off x="0" y="0"/>
              <a:ext cx="9558400" cy="1326388"/>
            </a:xfrm>
            <a:custGeom>
              <a:rect b="b" l="l" r="r" t="t"/>
              <a:pathLst>
                <a:path extrusionOk="0" h="1326388" w="9558400">
                  <a:moveTo>
                    <a:pt x="0" y="0"/>
                  </a:moveTo>
                  <a:lnTo>
                    <a:pt x="9558400" y="0"/>
                  </a:lnTo>
                  <a:lnTo>
                    <a:pt x="9558400" y="1326388"/>
                  </a:lnTo>
                  <a:lnTo>
                    <a:pt x="0" y="1326388"/>
                  </a:lnTo>
                  <a:close/>
                </a:path>
              </a:pathLst>
            </a:custGeom>
            <a:solidFill>
              <a:srgbClr val="000000">
                <a:alpha val="0"/>
              </a:srgbClr>
            </a:solidFill>
            <a:ln>
              <a:noFill/>
            </a:ln>
          </p:spPr>
        </p:sp>
        <p:sp>
          <p:nvSpPr>
            <p:cNvPr id="284" name="Google Shape;284;p31"/>
            <p:cNvSpPr txBox="1"/>
            <p:nvPr/>
          </p:nvSpPr>
          <p:spPr>
            <a:xfrm>
              <a:off x="0" y="47625"/>
              <a:ext cx="9558300" cy="12789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2000" u="none" cap="none" strike="noStrike">
                  <a:solidFill>
                    <a:schemeClr val="dk1"/>
                  </a:solidFill>
                  <a:latin typeface="Roboto"/>
                  <a:ea typeface="Roboto"/>
                  <a:cs typeface="Roboto"/>
                  <a:sym typeface="Roboto"/>
                </a:rPr>
                <a:t>GETTING TO KNOW US</a:t>
              </a:r>
              <a:endParaRPr sz="700">
                <a:solidFill>
                  <a:schemeClr val="dk1"/>
                </a:solidFill>
                <a:latin typeface="Roboto"/>
                <a:ea typeface="Roboto"/>
                <a:cs typeface="Roboto"/>
                <a:sym typeface="Robo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2" name="Shape 292"/>
        <p:cNvGrpSpPr/>
        <p:nvPr/>
      </p:nvGrpSpPr>
      <p:grpSpPr>
        <a:xfrm>
          <a:off x="0" y="0"/>
          <a:ext cx="0" cy="0"/>
          <a:chOff x="0" y="0"/>
          <a:chExt cx="0" cy="0"/>
        </a:xfrm>
      </p:grpSpPr>
      <p:sp>
        <p:nvSpPr>
          <p:cNvPr id="293" name="Google Shape;293;p32"/>
          <p:cNvSpPr txBox="1"/>
          <p:nvPr/>
        </p:nvSpPr>
        <p:spPr>
          <a:xfrm>
            <a:off x="270325" y="1485975"/>
            <a:ext cx="9724725" cy="2860087"/>
          </a:xfrm>
          <a:prstGeom prst="rect">
            <a:avLst/>
          </a:prstGeom>
          <a:noFill/>
          <a:ln>
            <a:noFill/>
          </a:ln>
        </p:spPr>
        <p:txBody>
          <a:bodyPr anchorCtr="0" anchor="t" bIns="0" lIns="0" spcFirstLastPara="1" rIns="0" wrap="square" tIns="0">
            <a:noAutofit/>
          </a:bodyPr>
          <a:lstStyle/>
          <a:p>
            <a:pPr indent="0" lvl="0" marL="0" marR="0" rtl="0" algn="l">
              <a:lnSpc>
                <a:spcPct val="95999"/>
              </a:lnSpc>
              <a:spcBef>
                <a:spcPts val="0"/>
              </a:spcBef>
              <a:spcAft>
                <a:spcPts val="0"/>
              </a:spcAft>
              <a:buNone/>
            </a:pPr>
            <a:r>
              <a:rPr b="1" i="0" lang="en" sz="5400" u="none" cap="none" strike="noStrike">
                <a:solidFill>
                  <a:srgbClr val="141B41"/>
                </a:solidFill>
                <a:latin typeface="Roboto"/>
                <a:ea typeface="Roboto"/>
                <a:cs typeface="Roboto"/>
                <a:sym typeface="Roboto"/>
              </a:rPr>
              <a:t>Entrepreneurs</a:t>
            </a:r>
            <a:endParaRPr b="1" sz="5400">
              <a:latin typeface="Roboto"/>
              <a:ea typeface="Roboto"/>
              <a:cs typeface="Roboto"/>
              <a:sym typeface="Roboto"/>
            </a:endParaRPr>
          </a:p>
          <a:p>
            <a:pPr indent="0" lvl="0" marL="0" marR="0" rtl="0" algn="l">
              <a:lnSpc>
                <a:spcPct val="95999"/>
              </a:lnSpc>
              <a:spcBef>
                <a:spcPts val="0"/>
              </a:spcBef>
              <a:spcAft>
                <a:spcPts val="0"/>
              </a:spcAft>
              <a:buNone/>
            </a:pPr>
            <a:r>
              <a:rPr b="1" i="0" lang="en" sz="5400" u="none" cap="none" strike="noStrike">
                <a:solidFill>
                  <a:srgbClr val="141B41"/>
                </a:solidFill>
                <a:latin typeface="Roboto"/>
                <a:ea typeface="Roboto"/>
                <a:cs typeface="Roboto"/>
                <a:sym typeface="Roboto"/>
              </a:rPr>
              <a:t>Risk Reality</a:t>
            </a:r>
            <a:endParaRPr b="1" sz="5400">
              <a:latin typeface="Roboto"/>
              <a:ea typeface="Roboto"/>
              <a:cs typeface="Roboto"/>
              <a:sym typeface="Roboto"/>
            </a:endParaRPr>
          </a:p>
        </p:txBody>
      </p:sp>
      <p:sp>
        <p:nvSpPr>
          <p:cNvPr id="294" name="Google Shape;294;p32"/>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pSp>
        <p:nvGrpSpPr>
          <p:cNvPr id="303" name="Google Shape;303;p33"/>
          <p:cNvGrpSpPr/>
          <p:nvPr/>
        </p:nvGrpSpPr>
        <p:grpSpPr>
          <a:xfrm>
            <a:off x="365725" y="1616366"/>
            <a:ext cx="4183200" cy="2452116"/>
            <a:chOff x="0" y="0"/>
            <a:chExt cx="11155200" cy="6538976"/>
          </a:xfrm>
        </p:grpSpPr>
        <p:sp>
          <p:nvSpPr>
            <p:cNvPr id="304" name="Google Shape;304;p33"/>
            <p:cNvSpPr/>
            <p:nvPr/>
          </p:nvSpPr>
          <p:spPr>
            <a:xfrm>
              <a:off x="0" y="0"/>
              <a:ext cx="11155200" cy="6538976"/>
            </a:xfrm>
            <a:custGeom>
              <a:rect b="b" l="l" r="r" t="t"/>
              <a:pathLst>
                <a:path extrusionOk="0" h="6538976" w="11155200">
                  <a:moveTo>
                    <a:pt x="0" y="0"/>
                  </a:moveTo>
                  <a:lnTo>
                    <a:pt x="11155200" y="0"/>
                  </a:lnTo>
                  <a:lnTo>
                    <a:pt x="11155200" y="6538976"/>
                  </a:lnTo>
                  <a:lnTo>
                    <a:pt x="0" y="6538976"/>
                  </a:lnTo>
                  <a:close/>
                </a:path>
              </a:pathLst>
            </a:custGeom>
            <a:solidFill>
              <a:srgbClr val="000000">
                <a:alpha val="0"/>
              </a:srgbClr>
            </a:solidFill>
            <a:ln>
              <a:noFill/>
            </a:ln>
          </p:spPr>
        </p:sp>
        <p:sp>
          <p:nvSpPr>
            <p:cNvPr id="305" name="Google Shape;305;p33"/>
            <p:cNvSpPr txBox="1"/>
            <p:nvPr/>
          </p:nvSpPr>
          <p:spPr>
            <a:xfrm>
              <a:off x="0" y="104775"/>
              <a:ext cx="11155200" cy="6434201"/>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1" i="0" lang="en" sz="4000" u="none" cap="none" strike="noStrike">
                  <a:solidFill>
                    <a:srgbClr val="7EBDC2"/>
                  </a:solidFill>
                  <a:latin typeface="Poppins"/>
                  <a:ea typeface="Poppins"/>
                  <a:cs typeface="Poppins"/>
                  <a:sym typeface="Poppins"/>
                </a:rPr>
                <a:t>How confident are you in your business's legal protection?</a:t>
              </a:r>
              <a:endParaRPr sz="700"/>
            </a:p>
          </p:txBody>
        </p:sp>
      </p:grpSp>
      <p:sp>
        <p:nvSpPr>
          <p:cNvPr id="306" name="Google Shape;306;p33"/>
          <p:cNvSpPr/>
          <p:nvPr/>
        </p:nvSpPr>
        <p:spPr>
          <a:xfrm>
            <a:off x="5059825" y="380737"/>
            <a:ext cx="3524049" cy="4382024"/>
          </a:xfrm>
          <a:custGeom>
            <a:rect b="b" l="l" r="r" t="t"/>
            <a:pathLst>
              <a:path extrusionOk="0" h="8764048" w="7048098">
                <a:moveTo>
                  <a:pt x="0" y="0"/>
                </a:moveTo>
                <a:lnTo>
                  <a:pt x="7048098" y="0"/>
                </a:lnTo>
                <a:lnTo>
                  <a:pt x="7048098" y="8764048"/>
                </a:lnTo>
                <a:lnTo>
                  <a:pt x="0" y="8764048"/>
                </a:lnTo>
                <a:lnTo>
                  <a:pt x="0" y="0"/>
                </a:lnTo>
                <a:close/>
              </a:path>
            </a:pathLst>
          </a:custGeom>
          <a:blipFill rotWithShape="1">
            <a:blip r:embed="rId3">
              <a:alphaModFix/>
            </a:blip>
            <a:stretch>
              <a:fillRect b="0" l="0" r="0" t="0"/>
            </a:stretch>
          </a:blipFill>
          <a:ln>
            <a:noFill/>
          </a:ln>
        </p:spPr>
      </p:sp>
      <p:grpSp>
        <p:nvGrpSpPr>
          <p:cNvPr id="307" name="Google Shape;307;p33"/>
          <p:cNvGrpSpPr/>
          <p:nvPr/>
        </p:nvGrpSpPr>
        <p:grpSpPr>
          <a:xfrm>
            <a:off x="5606425" y="1018931"/>
            <a:ext cx="2506500" cy="3139306"/>
            <a:chOff x="0" y="-258383"/>
            <a:chExt cx="6684000" cy="8371482"/>
          </a:xfrm>
        </p:grpSpPr>
        <p:sp>
          <p:nvSpPr>
            <p:cNvPr id="308" name="Google Shape;308;p33"/>
            <p:cNvSpPr/>
            <p:nvPr/>
          </p:nvSpPr>
          <p:spPr>
            <a:xfrm>
              <a:off x="0" y="0"/>
              <a:ext cx="6684000" cy="8113099"/>
            </a:xfrm>
            <a:custGeom>
              <a:rect b="b" l="l" r="r" t="t"/>
              <a:pathLst>
                <a:path extrusionOk="0" h="8113099" w="6684000">
                  <a:moveTo>
                    <a:pt x="0" y="0"/>
                  </a:moveTo>
                  <a:lnTo>
                    <a:pt x="6684000" y="0"/>
                  </a:lnTo>
                  <a:lnTo>
                    <a:pt x="6684000" y="8113099"/>
                  </a:lnTo>
                  <a:lnTo>
                    <a:pt x="0" y="8113099"/>
                  </a:lnTo>
                  <a:close/>
                </a:path>
              </a:pathLst>
            </a:custGeom>
            <a:solidFill>
              <a:srgbClr val="000000">
                <a:alpha val="0"/>
              </a:srgbClr>
            </a:solidFill>
            <a:ln>
              <a:noFill/>
            </a:ln>
          </p:spPr>
        </p:sp>
        <p:sp>
          <p:nvSpPr>
            <p:cNvPr id="309" name="Google Shape;309;p33"/>
            <p:cNvSpPr txBox="1"/>
            <p:nvPr/>
          </p:nvSpPr>
          <p:spPr>
            <a:xfrm>
              <a:off x="0" y="-258383"/>
              <a:ext cx="6684000" cy="8132100"/>
            </a:xfrm>
            <a:prstGeom prst="rect">
              <a:avLst/>
            </a:prstGeom>
            <a:noFill/>
            <a:ln>
              <a:noFill/>
            </a:ln>
          </p:spPr>
          <p:txBody>
            <a:bodyPr anchorCtr="0" anchor="t" bIns="0" lIns="0" spcFirstLastPara="1" rIns="0" wrap="square" tIns="0">
              <a:noAutofit/>
            </a:bodyPr>
            <a:lstStyle/>
            <a:p>
              <a:pPr indent="0" lvl="0" marL="0" marR="0" rtl="0" algn="l">
                <a:lnSpc>
                  <a:spcPct val="113000"/>
                </a:lnSpc>
                <a:spcBef>
                  <a:spcPts val="0"/>
                </a:spcBef>
                <a:spcAft>
                  <a:spcPts val="0"/>
                </a:spcAft>
                <a:buNone/>
              </a:pPr>
              <a:r>
                <a:rPr b="0" i="0" lang="en" sz="2000" u="none" cap="none" strike="noStrike">
                  <a:solidFill>
                    <a:srgbClr val="000000"/>
                  </a:solidFill>
                  <a:latin typeface="Poppins"/>
                  <a:ea typeface="Poppins"/>
                  <a:cs typeface="Poppins"/>
                  <a:sym typeface="Poppins"/>
                </a:rPr>
                <a:t>Scale of 1-5: </a:t>
              </a:r>
              <a:endParaRPr sz="700"/>
            </a:p>
            <a:p>
              <a:pPr indent="0" lvl="0" marL="0" marR="0" rtl="0" algn="l">
                <a:lnSpc>
                  <a:spcPct val="84750"/>
                </a:lnSpc>
                <a:spcBef>
                  <a:spcPts val="0"/>
                </a:spcBef>
                <a:spcAft>
                  <a:spcPts val="0"/>
                </a:spcAft>
                <a:buNone/>
              </a:pPr>
              <a:r>
                <a:t/>
              </a:r>
              <a:endParaRPr b="0" i="0" sz="2000" u="none" cap="none" strike="noStrike">
                <a:solidFill>
                  <a:srgbClr val="000000"/>
                </a:solidFill>
                <a:latin typeface="Poppins"/>
                <a:ea typeface="Poppins"/>
                <a:cs typeface="Poppins"/>
                <a:sym typeface="Poppins"/>
              </a:endParaRPr>
            </a:p>
            <a:p>
              <a:pPr indent="-260350" lvl="1" marL="520700" marR="0" rtl="0" algn="l">
                <a:lnSpc>
                  <a:spcPct val="113000"/>
                </a:lnSpc>
                <a:spcBef>
                  <a:spcPts val="0"/>
                </a:spcBef>
                <a:spcAft>
                  <a:spcPts val="0"/>
                </a:spcAft>
                <a:buClr>
                  <a:srgbClr val="000000"/>
                </a:buClr>
                <a:buSzPts val="1500"/>
                <a:buFont typeface="Arial"/>
                <a:buChar char="•"/>
              </a:pPr>
              <a:r>
                <a:rPr b="0" i="0" lang="en" sz="1500" u="none" cap="none" strike="noStrike">
                  <a:solidFill>
                    <a:srgbClr val="000000"/>
                  </a:solidFill>
                  <a:latin typeface="Poppins"/>
                  <a:ea typeface="Poppins"/>
                  <a:cs typeface="Poppins"/>
                  <a:sym typeface="Poppins"/>
                </a:rPr>
                <a:t>1: Not confident at all</a:t>
              </a:r>
              <a:endParaRPr sz="700"/>
            </a:p>
            <a:p>
              <a:pPr indent="0" lvl="0" marL="0" marR="0" rtl="0" algn="l">
                <a:lnSpc>
                  <a:spcPct val="113000"/>
                </a:lnSpc>
                <a:spcBef>
                  <a:spcPts val="0"/>
                </a:spcBef>
                <a:spcAft>
                  <a:spcPts val="0"/>
                </a:spcAft>
                <a:buNone/>
              </a:pPr>
              <a:r>
                <a:t/>
              </a:r>
              <a:endParaRPr b="0" i="0" sz="1500" u="none" cap="none" strike="noStrike">
                <a:solidFill>
                  <a:srgbClr val="000000"/>
                </a:solidFill>
                <a:latin typeface="Poppins"/>
                <a:ea typeface="Poppins"/>
                <a:cs typeface="Poppins"/>
                <a:sym typeface="Poppins"/>
              </a:endParaRPr>
            </a:p>
            <a:p>
              <a:pPr indent="-260350" lvl="1" marL="520700" marR="0" rtl="0" algn="l">
                <a:lnSpc>
                  <a:spcPct val="113000"/>
                </a:lnSpc>
                <a:spcBef>
                  <a:spcPts val="0"/>
                </a:spcBef>
                <a:spcAft>
                  <a:spcPts val="0"/>
                </a:spcAft>
                <a:buClr>
                  <a:srgbClr val="000000"/>
                </a:buClr>
                <a:buSzPts val="1500"/>
                <a:buFont typeface="Arial"/>
                <a:buChar char="•"/>
              </a:pPr>
              <a:r>
                <a:rPr b="0" i="0" lang="en" sz="1500" u="none" cap="none" strike="noStrike">
                  <a:solidFill>
                    <a:srgbClr val="000000"/>
                  </a:solidFill>
                  <a:latin typeface="Poppins"/>
                  <a:ea typeface="Poppins"/>
                  <a:cs typeface="Poppins"/>
                  <a:sym typeface="Poppins"/>
                </a:rPr>
                <a:t>2: Somewhat unsure</a:t>
              </a:r>
              <a:endParaRPr sz="700"/>
            </a:p>
            <a:p>
              <a:pPr indent="0" lvl="0" marL="0" marR="0" rtl="0" algn="l">
                <a:lnSpc>
                  <a:spcPct val="113000"/>
                </a:lnSpc>
                <a:spcBef>
                  <a:spcPts val="0"/>
                </a:spcBef>
                <a:spcAft>
                  <a:spcPts val="0"/>
                </a:spcAft>
                <a:buNone/>
              </a:pPr>
              <a:r>
                <a:t/>
              </a:r>
              <a:endParaRPr b="0" i="0" sz="1500" u="none" cap="none" strike="noStrike">
                <a:solidFill>
                  <a:srgbClr val="000000"/>
                </a:solidFill>
                <a:latin typeface="Poppins"/>
                <a:ea typeface="Poppins"/>
                <a:cs typeface="Poppins"/>
                <a:sym typeface="Poppins"/>
              </a:endParaRPr>
            </a:p>
            <a:p>
              <a:pPr indent="-260350" lvl="1" marL="520700" marR="0" rtl="0" algn="l">
                <a:lnSpc>
                  <a:spcPct val="113000"/>
                </a:lnSpc>
                <a:spcBef>
                  <a:spcPts val="0"/>
                </a:spcBef>
                <a:spcAft>
                  <a:spcPts val="0"/>
                </a:spcAft>
                <a:buClr>
                  <a:srgbClr val="000000"/>
                </a:buClr>
                <a:buSzPts val="1500"/>
                <a:buFont typeface="Arial"/>
                <a:buChar char="•"/>
              </a:pPr>
              <a:r>
                <a:rPr b="0" i="0" lang="en" sz="1500" u="none" cap="none" strike="noStrike">
                  <a:solidFill>
                    <a:srgbClr val="000000"/>
                  </a:solidFill>
                  <a:latin typeface="Poppins"/>
                  <a:ea typeface="Poppins"/>
                  <a:cs typeface="Poppins"/>
                  <a:sym typeface="Poppins"/>
                </a:rPr>
                <a:t>3: Moderately confident</a:t>
              </a:r>
              <a:endParaRPr sz="700"/>
            </a:p>
            <a:p>
              <a:pPr indent="0" lvl="0" marL="0" marR="0" rtl="0" algn="l">
                <a:lnSpc>
                  <a:spcPct val="113000"/>
                </a:lnSpc>
                <a:spcBef>
                  <a:spcPts val="0"/>
                </a:spcBef>
                <a:spcAft>
                  <a:spcPts val="0"/>
                </a:spcAft>
                <a:buNone/>
              </a:pPr>
              <a:r>
                <a:t/>
              </a:r>
              <a:endParaRPr b="0" i="0" sz="1500" u="none" cap="none" strike="noStrike">
                <a:solidFill>
                  <a:srgbClr val="000000"/>
                </a:solidFill>
                <a:latin typeface="Poppins"/>
                <a:ea typeface="Poppins"/>
                <a:cs typeface="Poppins"/>
                <a:sym typeface="Poppins"/>
              </a:endParaRPr>
            </a:p>
            <a:p>
              <a:pPr indent="-260350" lvl="1" marL="520700" marR="0" rtl="0" algn="l">
                <a:lnSpc>
                  <a:spcPct val="113000"/>
                </a:lnSpc>
                <a:spcBef>
                  <a:spcPts val="0"/>
                </a:spcBef>
                <a:spcAft>
                  <a:spcPts val="0"/>
                </a:spcAft>
                <a:buClr>
                  <a:srgbClr val="000000"/>
                </a:buClr>
                <a:buSzPts val="1500"/>
                <a:buFont typeface="Arial"/>
                <a:buChar char="•"/>
              </a:pPr>
              <a:r>
                <a:rPr b="0" i="0" lang="en" sz="1500" u="none" cap="none" strike="noStrike">
                  <a:solidFill>
                    <a:srgbClr val="000000"/>
                  </a:solidFill>
                  <a:latin typeface="Poppins"/>
                  <a:ea typeface="Poppins"/>
                  <a:cs typeface="Poppins"/>
                  <a:sym typeface="Poppins"/>
                </a:rPr>
                <a:t>4: Fairly confident</a:t>
              </a:r>
              <a:endParaRPr sz="700"/>
            </a:p>
            <a:p>
              <a:pPr indent="0" lvl="0" marL="0" marR="0" rtl="0" algn="l">
                <a:lnSpc>
                  <a:spcPct val="113000"/>
                </a:lnSpc>
                <a:spcBef>
                  <a:spcPts val="0"/>
                </a:spcBef>
                <a:spcAft>
                  <a:spcPts val="0"/>
                </a:spcAft>
                <a:buNone/>
              </a:pPr>
              <a:r>
                <a:t/>
              </a:r>
              <a:endParaRPr b="0" i="0" sz="1500" u="none" cap="none" strike="noStrike">
                <a:solidFill>
                  <a:srgbClr val="000000"/>
                </a:solidFill>
                <a:latin typeface="Poppins"/>
                <a:ea typeface="Poppins"/>
                <a:cs typeface="Poppins"/>
                <a:sym typeface="Poppins"/>
              </a:endParaRPr>
            </a:p>
            <a:p>
              <a:pPr indent="-260350" lvl="1" marL="520700" marR="0" rtl="0" algn="l">
                <a:lnSpc>
                  <a:spcPct val="113000"/>
                </a:lnSpc>
                <a:spcBef>
                  <a:spcPts val="0"/>
                </a:spcBef>
                <a:spcAft>
                  <a:spcPts val="0"/>
                </a:spcAft>
                <a:buClr>
                  <a:srgbClr val="000000"/>
                </a:buClr>
                <a:buSzPts val="1500"/>
                <a:buFont typeface="Arial"/>
                <a:buChar char="•"/>
              </a:pPr>
              <a:r>
                <a:rPr b="0" i="0" lang="en" sz="1500" u="none" cap="none" strike="noStrike">
                  <a:solidFill>
                    <a:srgbClr val="000000"/>
                  </a:solidFill>
                  <a:latin typeface="Poppins"/>
                  <a:ea typeface="Poppins"/>
                  <a:cs typeface="Poppins"/>
                  <a:sym typeface="Poppins"/>
                </a:rPr>
                <a:t>5: Very confident</a:t>
              </a:r>
              <a:endParaRPr sz="700"/>
            </a:p>
            <a:p>
              <a:pPr indent="0" lvl="0" marL="0" marR="0" rtl="0" algn="l">
                <a:lnSpc>
                  <a:spcPct val="113000"/>
                </a:lnSpc>
                <a:spcBef>
                  <a:spcPts val="0"/>
                </a:spcBef>
                <a:spcAft>
                  <a:spcPts val="0"/>
                </a:spcAft>
                <a:buNone/>
              </a:pPr>
              <a:r>
                <a:t/>
              </a:r>
              <a:endParaRPr b="0" i="0" sz="1500" u="none" cap="none" strike="noStrike">
                <a:solidFill>
                  <a:srgbClr val="000000"/>
                </a:solidFill>
                <a:latin typeface="Poppins"/>
                <a:ea typeface="Poppins"/>
                <a:cs typeface="Poppins"/>
                <a:sym typeface="Poppins"/>
              </a:endParaRPr>
            </a:p>
          </p:txBody>
        </p:sp>
      </p:grpSp>
      <p:grpSp>
        <p:nvGrpSpPr>
          <p:cNvPr id="310" name="Google Shape;310;p33"/>
          <p:cNvGrpSpPr/>
          <p:nvPr/>
        </p:nvGrpSpPr>
        <p:grpSpPr>
          <a:xfrm>
            <a:off x="365713" y="1115825"/>
            <a:ext cx="1614300" cy="721462"/>
            <a:chOff x="0" y="0"/>
            <a:chExt cx="4304800" cy="1923898"/>
          </a:xfrm>
        </p:grpSpPr>
        <p:sp>
          <p:nvSpPr>
            <p:cNvPr id="311" name="Google Shape;311;p33"/>
            <p:cNvSpPr/>
            <p:nvPr/>
          </p:nvSpPr>
          <p:spPr>
            <a:xfrm>
              <a:off x="0" y="0"/>
              <a:ext cx="4304800" cy="1923898"/>
            </a:xfrm>
            <a:custGeom>
              <a:rect b="b" l="l" r="r" t="t"/>
              <a:pathLst>
                <a:path extrusionOk="0" h="1923898" w="4304800">
                  <a:moveTo>
                    <a:pt x="0" y="0"/>
                  </a:moveTo>
                  <a:lnTo>
                    <a:pt x="4304800" y="0"/>
                  </a:lnTo>
                  <a:lnTo>
                    <a:pt x="4304800" y="1923898"/>
                  </a:lnTo>
                  <a:lnTo>
                    <a:pt x="0" y="1923898"/>
                  </a:lnTo>
                  <a:close/>
                </a:path>
              </a:pathLst>
            </a:custGeom>
            <a:solidFill>
              <a:srgbClr val="000000">
                <a:alpha val="0"/>
              </a:srgbClr>
            </a:solidFill>
            <a:ln>
              <a:noFill/>
            </a:ln>
          </p:spPr>
        </p:sp>
        <p:sp>
          <p:nvSpPr>
            <p:cNvPr id="312" name="Google Shape;312;p33"/>
            <p:cNvSpPr txBox="1"/>
            <p:nvPr/>
          </p:nvSpPr>
          <p:spPr>
            <a:xfrm>
              <a:off x="0" y="76200"/>
              <a:ext cx="4304800" cy="1847698"/>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b="0" i="0" lang="en" sz="2900" u="none" cap="none" strike="noStrike">
                  <a:solidFill>
                    <a:srgbClr val="000000"/>
                  </a:solidFill>
                  <a:latin typeface="Poppins"/>
                  <a:ea typeface="Poppins"/>
                  <a:cs typeface="Poppins"/>
                  <a:sym typeface="Poppins"/>
                </a:rPr>
                <a:t>QUIZ</a:t>
              </a:r>
              <a:endParaRPr sz="700"/>
            </a:p>
          </p:txBody>
        </p:sp>
      </p:grpSp>
      <p:grpSp>
        <p:nvGrpSpPr>
          <p:cNvPr id="313" name="Google Shape;313;p33"/>
          <p:cNvGrpSpPr/>
          <p:nvPr/>
        </p:nvGrpSpPr>
        <p:grpSpPr>
          <a:xfrm>
            <a:off x="514350" y="333400"/>
            <a:ext cx="2600495" cy="361423"/>
            <a:chOff x="0" y="0"/>
            <a:chExt cx="6934653" cy="963794"/>
          </a:xfrm>
        </p:grpSpPr>
        <p:sp>
          <p:nvSpPr>
            <p:cNvPr id="314" name="Google Shape;314;p33"/>
            <p:cNvSpPr/>
            <p:nvPr/>
          </p:nvSpPr>
          <p:spPr>
            <a:xfrm>
              <a:off x="0" y="163679"/>
              <a:ext cx="4561756" cy="636436"/>
            </a:xfrm>
            <a:custGeom>
              <a:rect b="b" l="l" r="r" t="t"/>
              <a:pathLst>
                <a:path extrusionOk="0" h="636436" w="4561756">
                  <a:moveTo>
                    <a:pt x="0" y="0"/>
                  </a:moveTo>
                  <a:lnTo>
                    <a:pt x="4561756" y="0"/>
                  </a:lnTo>
                  <a:lnTo>
                    <a:pt x="4561756" y="636436"/>
                  </a:lnTo>
                  <a:lnTo>
                    <a:pt x="0" y="636436"/>
                  </a:lnTo>
                  <a:lnTo>
                    <a:pt x="0" y="0"/>
                  </a:lnTo>
                  <a:close/>
                </a:path>
              </a:pathLst>
            </a:custGeom>
            <a:blipFill rotWithShape="1">
              <a:blip r:embed="rId4">
                <a:alphaModFix/>
              </a:blip>
              <a:stretch>
                <a:fillRect b="0" l="0" r="0" t="0"/>
              </a:stretch>
            </a:blipFill>
            <a:ln>
              <a:noFill/>
            </a:ln>
          </p:spPr>
        </p:sp>
        <p:cxnSp>
          <p:nvCxnSpPr>
            <p:cNvPr id="315" name="Google Shape;315;p33"/>
            <p:cNvCxnSpPr/>
            <p:nvPr/>
          </p:nvCxnSpPr>
          <p:spPr>
            <a:xfrm>
              <a:off x="4901507" y="109891"/>
              <a:ext cx="0" cy="744013"/>
            </a:xfrm>
            <a:prstGeom prst="straightConnector1">
              <a:avLst/>
            </a:prstGeom>
            <a:noFill/>
            <a:ln cap="flat" cmpd="sng" w="39925">
              <a:solidFill>
                <a:srgbClr val="141B41"/>
              </a:solidFill>
              <a:prstDash val="solid"/>
              <a:round/>
              <a:headEnd len="sm" w="sm" type="none"/>
              <a:tailEnd len="sm" w="sm" type="none"/>
            </a:ln>
          </p:spPr>
        </p:cxnSp>
        <p:sp>
          <p:nvSpPr>
            <p:cNvPr id="316" name="Google Shape;316;p33"/>
            <p:cNvSpPr/>
            <p:nvPr/>
          </p:nvSpPr>
          <p:spPr>
            <a:xfrm>
              <a:off x="5241257" y="0"/>
              <a:ext cx="1693396" cy="963794"/>
            </a:xfrm>
            <a:custGeom>
              <a:rect b="b" l="l" r="r" t="t"/>
              <a:pathLst>
                <a:path extrusionOk="0" h="963794" w="1693396">
                  <a:moveTo>
                    <a:pt x="0" y="0"/>
                  </a:moveTo>
                  <a:lnTo>
                    <a:pt x="1693396" y="0"/>
                  </a:lnTo>
                  <a:lnTo>
                    <a:pt x="1693396" y="963794"/>
                  </a:lnTo>
                  <a:lnTo>
                    <a:pt x="0" y="963794"/>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E9EC"/>
        </a:solidFill>
      </p:bgPr>
    </p:bg>
    <p:spTree>
      <p:nvGrpSpPr>
        <p:cNvPr id="324" name="Shape 324"/>
        <p:cNvGrpSpPr/>
        <p:nvPr/>
      </p:nvGrpSpPr>
      <p:grpSpPr>
        <a:xfrm>
          <a:off x="0" y="0"/>
          <a:ext cx="0" cy="0"/>
          <a:chOff x="0" y="0"/>
          <a:chExt cx="0" cy="0"/>
        </a:xfrm>
      </p:grpSpPr>
      <p:sp>
        <p:nvSpPr>
          <p:cNvPr id="325" name="Google Shape;325;p34"/>
          <p:cNvSpPr/>
          <p:nvPr/>
        </p:nvSpPr>
        <p:spPr>
          <a:xfrm>
            <a:off x="514350" y="422935"/>
            <a:ext cx="2175946" cy="303578"/>
          </a:xfrm>
          <a:custGeom>
            <a:rect b="b" l="l" r="r" t="t"/>
            <a:pathLst>
              <a:path extrusionOk="0" h="607156" w="4351892">
                <a:moveTo>
                  <a:pt x="0" y="0"/>
                </a:moveTo>
                <a:lnTo>
                  <a:pt x="4351892" y="0"/>
                </a:lnTo>
                <a:lnTo>
                  <a:pt x="4351892" y="607156"/>
                </a:lnTo>
                <a:lnTo>
                  <a:pt x="0" y="607156"/>
                </a:lnTo>
                <a:lnTo>
                  <a:pt x="0" y="0"/>
                </a:lnTo>
                <a:close/>
              </a:path>
            </a:pathLst>
          </a:custGeom>
          <a:blipFill rotWithShape="1">
            <a:blip r:embed="rId3">
              <a:alphaModFix/>
            </a:blip>
            <a:stretch>
              <a:fillRect b="0" l="0" r="0" t="0"/>
            </a:stretch>
          </a:blipFill>
          <a:ln>
            <a:noFill/>
          </a:ln>
        </p:spPr>
      </p:sp>
      <p:sp>
        <p:nvSpPr>
          <p:cNvPr id="326" name="Google Shape;326;p34"/>
          <p:cNvSpPr txBox="1"/>
          <p:nvPr/>
        </p:nvSpPr>
        <p:spPr>
          <a:xfrm>
            <a:off x="2085563" y="2210575"/>
            <a:ext cx="5745000" cy="9420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Clr>
                <a:schemeClr val="dk1"/>
              </a:buClr>
              <a:buFont typeface="Arial"/>
              <a:buNone/>
            </a:pPr>
            <a:r>
              <a:rPr lang="en" sz="1800">
                <a:solidFill>
                  <a:schemeClr val="dk1"/>
                </a:solidFill>
                <a:latin typeface="Roboto"/>
                <a:ea typeface="Roboto"/>
                <a:cs typeface="Roboto"/>
                <a:sym typeface="Roboto"/>
              </a:rPr>
              <a:t>Creates legal separation between you and your business</a:t>
            </a:r>
            <a:endParaRPr sz="700"/>
          </a:p>
          <a:p>
            <a:pPr indent="0" lvl="0" marL="0" rtl="0" algn="l">
              <a:lnSpc>
                <a:spcPct val="120000"/>
              </a:lnSpc>
              <a:spcBef>
                <a:spcPts val="0"/>
              </a:spcBef>
              <a:spcAft>
                <a:spcPts val="0"/>
              </a:spcAft>
              <a:buClr>
                <a:schemeClr val="dk1"/>
              </a:buClr>
              <a:buFont typeface="Arial"/>
              <a:buNone/>
            </a:pPr>
            <a:r>
              <a:rPr lang="en" sz="1800">
                <a:solidFill>
                  <a:schemeClr val="dk1"/>
                </a:solidFill>
                <a:latin typeface="Roboto"/>
                <a:ea typeface="Roboto"/>
                <a:cs typeface="Roboto"/>
                <a:sym typeface="Roboto"/>
              </a:rPr>
              <a:t>Shields personal assets from business liabilities</a:t>
            </a:r>
            <a:endParaRPr sz="700"/>
          </a:p>
          <a:p>
            <a:pPr indent="0" lvl="0" marL="0" rtl="0" algn="l">
              <a:lnSpc>
                <a:spcPct val="120000"/>
              </a:lnSpc>
              <a:spcBef>
                <a:spcPts val="0"/>
              </a:spcBef>
              <a:spcAft>
                <a:spcPts val="0"/>
              </a:spcAft>
              <a:buClr>
                <a:schemeClr val="dk1"/>
              </a:buClr>
              <a:buFont typeface="Arial"/>
              <a:buNone/>
            </a:pPr>
            <a:r>
              <a:rPr lang="en" sz="1800">
                <a:solidFill>
                  <a:schemeClr val="dk1"/>
                </a:solidFill>
                <a:latin typeface="Roboto"/>
                <a:ea typeface="Roboto"/>
                <a:cs typeface="Roboto"/>
                <a:sym typeface="Roboto"/>
              </a:rPr>
              <a:t>Maintains tax flexibility and business legitimacy</a:t>
            </a:r>
            <a:endParaRPr sz="1800">
              <a:solidFill>
                <a:schemeClr val="dk1"/>
              </a:solidFill>
              <a:latin typeface="Roboto"/>
              <a:ea typeface="Roboto"/>
              <a:cs typeface="Roboto"/>
              <a:sym typeface="Roboto"/>
            </a:endParaRPr>
          </a:p>
        </p:txBody>
      </p:sp>
      <p:sp>
        <p:nvSpPr>
          <p:cNvPr id="327" name="Google Shape;327;p34"/>
          <p:cNvSpPr txBox="1"/>
          <p:nvPr/>
        </p:nvSpPr>
        <p:spPr>
          <a:xfrm>
            <a:off x="1463700" y="911875"/>
            <a:ext cx="6216600" cy="1012800"/>
          </a:xfrm>
          <a:prstGeom prst="rect">
            <a:avLst/>
          </a:prstGeom>
          <a:noFill/>
          <a:ln>
            <a:noFill/>
          </a:ln>
        </p:spPr>
        <p:txBody>
          <a:bodyPr anchorCtr="0" anchor="t" bIns="0" lIns="0" spcFirstLastPara="1" rIns="0" wrap="square" tIns="0">
            <a:noAutofit/>
          </a:bodyPr>
          <a:lstStyle/>
          <a:p>
            <a:pPr indent="0" lvl="0" marL="0" marR="0" rtl="0" algn="ctr">
              <a:lnSpc>
                <a:spcPct val="96000"/>
              </a:lnSpc>
              <a:spcBef>
                <a:spcPts val="0"/>
              </a:spcBef>
              <a:spcAft>
                <a:spcPts val="0"/>
              </a:spcAft>
              <a:buNone/>
            </a:pPr>
            <a:r>
              <a:rPr b="1" lang="en" sz="3600">
                <a:solidFill>
                  <a:srgbClr val="141B41"/>
                </a:solidFill>
                <a:latin typeface="Roboto"/>
                <a:ea typeface="Roboto"/>
                <a:cs typeface="Roboto"/>
                <a:sym typeface="Roboto"/>
              </a:rPr>
              <a:t>How LLCs Protect Your Personal Assets</a:t>
            </a:r>
            <a:endParaRPr sz="700">
              <a:solidFill>
                <a:srgbClr val="141B41"/>
              </a:solidFill>
              <a:latin typeface="Roboto"/>
              <a:ea typeface="Roboto"/>
              <a:cs typeface="Roboto"/>
              <a:sym typeface="Roboto"/>
            </a:endParaRPr>
          </a:p>
        </p:txBody>
      </p:sp>
      <p:pic>
        <p:nvPicPr>
          <p:cNvPr id="328" name="Google Shape;328;p34" title="Untitled design (2).png"/>
          <p:cNvPicPr preferRelativeResize="0"/>
          <p:nvPr/>
        </p:nvPicPr>
        <p:blipFill>
          <a:blip r:embed="rId4">
            <a:alphaModFix/>
          </a:blip>
          <a:stretch>
            <a:fillRect/>
          </a:stretch>
        </p:blipFill>
        <p:spPr>
          <a:xfrm>
            <a:off x="1620787" y="2185825"/>
            <a:ext cx="285258" cy="285258"/>
          </a:xfrm>
          <a:prstGeom prst="rect">
            <a:avLst/>
          </a:prstGeom>
          <a:noFill/>
          <a:ln>
            <a:noFill/>
          </a:ln>
        </p:spPr>
      </p:pic>
      <p:pic>
        <p:nvPicPr>
          <p:cNvPr id="329" name="Google Shape;329;p34" title="Untitled design (2).png"/>
          <p:cNvPicPr preferRelativeResize="0"/>
          <p:nvPr/>
        </p:nvPicPr>
        <p:blipFill>
          <a:blip r:embed="rId4">
            <a:alphaModFix/>
          </a:blip>
          <a:stretch>
            <a:fillRect/>
          </a:stretch>
        </p:blipFill>
        <p:spPr>
          <a:xfrm>
            <a:off x="1620787" y="2515545"/>
            <a:ext cx="285258" cy="285258"/>
          </a:xfrm>
          <a:prstGeom prst="rect">
            <a:avLst/>
          </a:prstGeom>
          <a:noFill/>
          <a:ln>
            <a:noFill/>
          </a:ln>
        </p:spPr>
      </p:pic>
      <p:pic>
        <p:nvPicPr>
          <p:cNvPr id="330" name="Google Shape;330;p34" title="Untitled design (2).png"/>
          <p:cNvPicPr preferRelativeResize="0"/>
          <p:nvPr/>
        </p:nvPicPr>
        <p:blipFill>
          <a:blip r:embed="rId4">
            <a:alphaModFix/>
          </a:blip>
          <a:stretch>
            <a:fillRect/>
          </a:stretch>
        </p:blipFill>
        <p:spPr>
          <a:xfrm>
            <a:off x="1620787" y="2845254"/>
            <a:ext cx="285258" cy="285258"/>
          </a:xfrm>
          <a:prstGeom prst="rect">
            <a:avLst/>
          </a:prstGeom>
          <a:noFill/>
          <a:ln>
            <a:noFill/>
          </a:ln>
        </p:spPr>
      </p:pic>
      <p:sp>
        <p:nvSpPr>
          <p:cNvPr id="331" name="Google Shape;331;p34"/>
          <p:cNvSpPr txBox="1"/>
          <p:nvPr/>
        </p:nvSpPr>
        <p:spPr>
          <a:xfrm>
            <a:off x="3083705" y="4664653"/>
            <a:ext cx="422400" cy="215400"/>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rPr b="0" i="0" lang="en" sz="1400" u="none" cap="none" strike="noStrike">
                <a:solidFill>
                  <a:srgbClr val="000000"/>
                </a:solidFill>
                <a:latin typeface="Roboto"/>
                <a:ea typeface="Roboto"/>
                <a:cs typeface="Roboto"/>
                <a:sym typeface="Roboto"/>
              </a:rPr>
              <a:t>LLC</a:t>
            </a:r>
            <a:endParaRPr sz="700"/>
          </a:p>
        </p:txBody>
      </p:sp>
      <p:sp>
        <p:nvSpPr>
          <p:cNvPr id="332" name="Google Shape;332;p34"/>
          <p:cNvSpPr txBox="1"/>
          <p:nvPr/>
        </p:nvSpPr>
        <p:spPr>
          <a:xfrm>
            <a:off x="5483210" y="4664653"/>
            <a:ext cx="699000" cy="215400"/>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rPr b="0" i="0" lang="en" sz="1400" u="none" cap="none" strike="noStrike">
                <a:solidFill>
                  <a:srgbClr val="000000"/>
                </a:solidFill>
                <a:latin typeface="Roboto"/>
                <a:ea typeface="Roboto"/>
                <a:cs typeface="Roboto"/>
                <a:sym typeface="Roboto"/>
              </a:rPr>
              <a:t>Owner</a:t>
            </a:r>
            <a:endParaRPr sz="700"/>
          </a:p>
        </p:txBody>
      </p:sp>
      <p:pic>
        <p:nvPicPr>
          <p:cNvPr id="333" name="Google Shape;333;p34" title="GRAPHIC 1.png"/>
          <p:cNvPicPr preferRelativeResize="0"/>
          <p:nvPr/>
        </p:nvPicPr>
        <p:blipFill>
          <a:blip r:embed="rId5">
            <a:alphaModFix/>
          </a:blip>
          <a:stretch>
            <a:fillRect/>
          </a:stretch>
        </p:blipFill>
        <p:spPr>
          <a:xfrm>
            <a:off x="2961787" y="2515550"/>
            <a:ext cx="3173504" cy="317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